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2" r:id="rId6"/>
    <p:sldId id="260" r:id="rId7"/>
    <p:sldId id="26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E7FFC-4676-9280-E8C8-FCF6BB06CF5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4C5F0954-5F2E-D74E-7032-5A0BDB637F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7334FF59-C7F7-23D2-0686-23E808747341}"/>
              </a:ext>
            </a:extLst>
          </p:cNvPr>
          <p:cNvSpPr>
            <a:spLocks noGrp="1"/>
          </p:cNvSpPr>
          <p:nvPr>
            <p:ph type="dt" sz="half" idx="10"/>
          </p:nvPr>
        </p:nvSpPr>
        <p:spPr/>
        <p:txBody>
          <a:bodyPr/>
          <a:lstStyle/>
          <a:p>
            <a:fld id="{9FE311A3-F15E-4EDD-BA4B-DD9F12FE3B9E}" type="datetimeFigureOut">
              <a:rPr lang="en-IN" smtClean="0"/>
              <a:t>30-01-2025</a:t>
            </a:fld>
            <a:endParaRPr lang="en-IN"/>
          </a:p>
        </p:txBody>
      </p:sp>
      <p:sp>
        <p:nvSpPr>
          <p:cNvPr id="5" name="Footer Placeholder 4">
            <a:extLst>
              <a:ext uri="{FF2B5EF4-FFF2-40B4-BE49-F238E27FC236}">
                <a16:creationId xmlns:a16="http://schemas.microsoft.com/office/drawing/2014/main" id="{16E433F1-D73D-67F8-A316-E2A5CA60868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BEAA43D-0BA1-942C-0EC5-0789B1F68166}"/>
              </a:ext>
            </a:extLst>
          </p:cNvPr>
          <p:cNvSpPr>
            <a:spLocks noGrp="1"/>
          </p:cNvSpPr>
          <p:nvPr>
            <p:ph type="sldNum" sz="quarter" idx="12"/>
          </p:nvPr>
        </p:nvSpPr>
        <p:spPr/>
        <p:txBody>
          <a:bodyPr/>
          <a:lstStyle/>
          <a:p>
            <a:fld id="{E0C68CBA-D804-4B0D-8FF7-A05C284A30C9}" type="slidenum">
              <a:rPr lang="en-IN" smtClean="0"/>
              <a:t>‹#›</a:t>
            </a:fld>
            <a:endParaRPr lang="en-IN"/>
          </a:p>
        </p:txBody>
      </p:sp>
    </p:spTree>
    <p:extLst>
      <p:ext uri="{BB962C8B-B14F-4D97-AF65-F5344CB8AC3E}">
        <p14:creationId xmlns:p14="http://schemas.microsoft.com/office/powerpoint/2010/main" val="3777854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04D90-71DB-2D7B-6124-73E7B9B72A8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BA21081-455F-F2FC-B6E5-25D9F28904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099E27D-3C93-EDD2-EC3A-9DFAFBE5A740}"/>
              </a:ext>
            </a:extLst>
          </p:cNvPr>
          <p:cNvSpPr>
            <a:spLocks noGrp="1"/>
          </p:cNvSpPr>
          <p:nvPr>
            <p:ph type="dt" sz="half" idx="10"/>
          </p:nvPr>
        </p:nvSpPr>
        <p:spPr/>
        <p:txBody>
          <a:bodyPr/>
          <a:lstStyle/>
          <a:p>
            <a:fld id="{9FE311A3-F15E-4EDD-BA4B-DD9F12FE3B9E}" type="datetimeFigureOut">
              <a:rPr lang="en-IN" smtClean="0"/>
              <a:t>30-01-2025</a:t>
            </a:fld>
            <a:endParaRPr lang="en-IN"/>
          </a:p>
        </p:txBody>
      </p:sp>
      <p:sp>
        <p:nvSpPr>
          <p:cNvPr id="5" name="Footer Placeholder 4">
            <a:extLst>
              <a:ext uri="{FF2B5EF4-FFF2-40B4-BE49-F238E27FC236}">
                <a16:creationId xmlns:a16="http://schemas.microsoft.com/office/drawing/2014/main" id="{FA594DCB-253D-DE77-B511-A0ACA134113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FB87A8A-4143-F20E-2B30-BDAD46661628}"/>
              </a:ext>
            </a:extLst>
          </p:cNvPr>
          <p:cNvSpPr>
            <a:spLocks noGrp="1"/>
          </p:cNvSpPr>
          <p:nvPr>
            <p:ph type="sldNum" sz="quarter" idx="12"/>
          </p:nvPr>
        </p:nvSpPr>
        <p:spPr/>
        <p:txBody>
          <a:bodyPr/>
          <a:lstStyle/>
          <a:p>
            <a:fld id="{E0C68CBA-D804-4B0D-8FF7-A05C284A30C9}" type="slidenum">
              <a:rPr lang="en-IN" smtClean="0"/>
              <a:t>‹#›</a:t>
            </a:fld>
            <a:endParaRPr lang="en-IN"/>
          </a:p>
        </p:txBody>
      </p:sp>
    </p:spTree>
    <p:extLst>
      <p:ext uri="{BB962C8B-B14F-4D97-AF65-F5344CB8AC3E}">
        <p14:creationId xmlns:p14="http://schemas.microsoft.com/office/powerpoint/2010/main" val="4036902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A2B06-4649-BED8-8A6E-5BA4A4ED43E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8901244B-6FC5-9CB1-E6DB-67144FCE5A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5E2DC4A-EECF-9B37-BF92-A7E49E30C5CD}"/>
              </a:ext>
            </a:extLst>
          </p:cNvPr>
          <p:cNvSpPr>
            <a:spLocks noGrp="1"/>
          </p:cNvSpPr>
          <p:nvPr>
            <p:ph type="dt" sz="half" idx="10"/>
          </p:nvPr>
        </p:nvSpPr>
        <p:spPr/>
        <p:txBody>
          <a:bodyPr/>
          <a:lstStyle/>
          <a:p>
            <a:fld id="{9FE311A3-F15E-4EDD-BA4B-DD9F12FE3B9E}" type="datetimeFigureOut">
              <a:rPr lang="en-IN" smtClean="0"/>
              <a:t>30-01-2025</a:t>
            </a:fld>
            <a:endParaRPr lang="en-IN"/>
          </a:p>
        </p:txBody>
      </p:sp>
      <p:sp>
        <p:nvSpPr>
          <p:cNvPr id="5" name="Footer Placeholder 4">
            <a:extLst>
              <a:ext uri="{FF2B5EF4-FFF2-40B4-BE49-F238E27FC236}">
                <a16:creationId xmlns:a16="http://schemas.microsoft.com/office/drawing/2014/main" id="{AC98B3EB-A3A7-7D94-6A53-7077EF7BF0A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20A8E9B-8567-A67A-E4E9-32697AC9F3E1}"/>
              </a:ext>
            </a:extLst>
          </p:cNvPr>
          <p:cNvSpPr>
            <a:spLocks noGrp="1"/>
          </p:cNvSpPr>
          <p:nvPr>
            <p:ph type="sldNum" sz="quarter" idx="12"/>
          </p:nvPr>
        </p:nvSpPr>
        <p:spPr/>
        <p:txBody>
          <a:bodyPr/>
          <a:lstStyle/>
          <a:p>
            <a:fld id="{E0C68CBA-D804-4B0D-8FF7-A05C284A30C9}" type="slidenum">
              <a:rPr lang="en-IN" smtClean="0"/>
              <a:t>‹#›</a:t>
            </a:fld>
            <a:endParaRPr lang="en-IN"/>
          </a:p>
        </p:txBody>
      </p:sp>
    </p:spTree>
    <p:extLst>
      <p:ext uri="{BB962C8B-B14F-4D97-AF65-F5344CB8AC3E}">
        <p14:creationId xmlns:p14="http://schemas.microsoft.com/office/powerpoint/2010/main" val="905508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4076B-1EFE-C8BA-ED33-4D177FA8600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66A122E-1D75-19D0-12F3-E2A0B66AB9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1C6DF3CE-6273-C461-CA1E-0E2D9609563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6B02840D-750C-8917-8E57-146161FB2808}"/>
              </a:ext>
            </a:extLst>
          </p:cNvPr>
          <p:cNvSpPr>
            <a:spLocks noGrp="1"/>
          </p:cNvSpPr>
          <p:nvPr>
            <p:ph type="dt" sz="half" idx="10"/>
          </p:nvPr>
        </p:nvSpPr>
        <p:spPr/>
        <p:txBody>
          <a:bodyPr/>
          <a:lstStyle/>
          <a:p>
            <a:fld id="{9FE311A3-F15E-4EDD-BA4B-DD9F12FE3B9E}" type="datetimeFigureOut">
              <a:rPr lang="en-IN" smtClean="0"/>
              <a:t>30-01-2025</a:t>
            </a:fld>
            <a:endParaRPr lang="en-IN"/>
          </a:p>
        </p:txBody>
      </p:sp>
      <p:sp>
        <p:nvSpPr>
          <p:cNvPr id="6" name="Footer Placeholder 5">
            <a:extLst>
              <a:ext uri="{FF2B5EF4-FFF2-40B4-BE49-F238E27FC236}">
                <a16:creationId xmlns:a16="http://schemas.microsoft.com/office/drawing/2014/main" id="{BB95452A-2D77-281F-10FF-B5168502DCF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CF1714B-E826-FAD5-14A6-6ACB16429816}"/>
              </a:ext>
            </a:extLst>
          </p:cNvPr>
          <p:cNvSpPr>
            <a:spLocks noGrp="1"/>
          </p:cNvSpPr>
          <p:nvPr>
            <p:ph type="sldNum" sz="quarter" idx="12"/>
          </p:nvPr>
        </p:nvSpPr>
        <p:spPr/>
        <p:txBody>
          <a:bodyPr/>
          <a:lstStyle/>
          <a:p>
            <a:fld id="{E0C68CBA-D804-4B0D-8FF7-A05C284A30C9}" type="slidenum">
              <a:rPr lang="en-IN" smtClean="0"/>
              <a:t>‹#›</a:t>
            </a:fld>
            <a:endParaRPr lang="en-IN"/>
          </a:p>
        </p:txBody>
      </p:sp>
    </p:spTree>
    <p:extLst>
      <p:ext uri="{BB962C8B-B14F-4D97-AF65-F5344CB8AC3E}">
        <p14:creationId xmlns:p14="http://schemas.microsoft.com/office/powerpoint/2010/main" val="4225445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73DA0-C0B4-B2C4-CDFC-011425DEDFCE}"/>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9DE9202-C2C0-370E-5702-32BC4014F2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EDBBC8-987F-99EA-56FF-4A32B0B59F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442D540A-09D6-59C7-A46C-9FA997A619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DC7F7D0-25D7-E409-406E-0036A3574FB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8FE1EF23-10FE-3BB0-0C9C-C58215D663C2}"/>
              </a:ext>
            </a:extLst>
          </p:cNvPr>
          <p:cNvSpPr>
            <a:spLocks noGrp="1"/>
          </p:cNvSpPr>
          <p:nvPr>
            <p:ph type="dt" sz="half" idx="10"/>
          </p:nvPr>
        </p:nvSpPr>
        <p:spPr/>
        <p:txBody>
          <a:bodyPr/>
          <a:lstStyle/>
          <a:p>
            <a:fld id="{9FE311A3-F15E-4EDD-BA4B-DD9F12FE3B9E}" type="datetimeFigureOut">
              <a:rPr lang="en-IN" smtClean="0"/>
              <a:t>30-01-2025</a:t>
            </a:fld>
            <a:endParaRPr lang="en-IN"/>
          </a:p>
        </p:txBody>
      </p:sp>
      <p:sp>
        <p:nvSpPr>
          <p:cNvPr id="8" name="Footer Placeholder 7">
            <a:extLst>
              <a:ext uri="{FF2B5EF4-FFF2-40B4-BE49-F238E27FC236}">
                <a16:creationId xmlns:a16="http://schemas.microsoft.com/office/drawing/2014/main" id="{19955F97-2145-C000-9504-0B1BF95DA62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91F3E01C-E62B-A727-A4C4-A98CA1D724CF}"/>
              </a:ext>
            </a:extLst>
          </p:cNvPr>
          <p:cNvSpPr>
            <a:spLocks noGrp="1"/>
          </p:cNvSpPr>
          <p:nvPr>
            <p:ph type="sldNum" sz="quarter" idx="12"/>
          </p:nvPr>
        </p:nvSpPr>
        <p:spPr/>
        <p:txBody>
          <a:bodyPr/>
          <a:lstStyle/>
          <a:p>
            <a:fld id="{E0C68CBA-D804-4B0D-8FF7-A05C284A30C9}" type="slidenum">
              <a:rPr lang="en-IN" smtClean="0"/>
              <a:t>‹#›</a:t>
            </a:fld>
            <a:endParaRPr lang="en-IN"/>
          </a:p>
        </p:txBody>
      </p:sp>
    </p:spTree>
    <p:extLst>
      <p:ext uri="{BB962C8B-B14F-4D97-AF65-F5344CB8AC3E}">
        <p14:creationId xmlns:p14="http://schemas.microsoft.com/office/powerpoint/2010/main" val="3741185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3EA00-1544-A337-21D7-CB4B21585F2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27B7CAFF-4AE0-95FC-F41A-4D9BF83EC2DD}"/>
              </a:ext>
            </a:extLst>
          </p:cNvPr>
          <p:cNvSpPr>
            <a:spLocks noGrp="1"/>
          </p:cNvSpPr>
          <p:nvPr>
            <p:ph type="dt" sz="half" idx="10"/>
          </p:nvPr>
        </p:nvSpPr>
        <p:spPr/>
        <p:txBody>
          <a:bodyPr/>
          <a:lstStyle/>
          <a:p>
            <a:fld id="{9FE311A3-F15E-4EDD-BA4B-DD9F12FE3B9E}" type="datetimeFigureOut">
              <a:rPr lang="en-IN" smtClean="0"/>
              <a:t>30-01-2025</a:t>
            </a:fld>
            <a:endParaRPr lang="en-IN"/>
          </a:p>
        </p:txBody>
      </p:sp>
      <p:sp>
        <p:nvSpPr>
          <p:cNvPr id="4" name="Footer Placeholder 3">
            <a:extLst>
              <a:ext uri="{FF2B5EF4-FFF2-40B4-BE49-F238E27FC236}">
                <a16:creationId xmlns:a16="http://schemas.microsoft.com/office/drawing/2014/main" id="{4FD712A6-2CAE-A2B9-713B-B101F7496D87}"/>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B8FB0842-3947-BC29-FEEF-32F41A542720}"/>
              </a:ext>
            </a:extLst>
          </p:cNvPr>
          <p:cNvSpPr>
            <a:spLocks noGrp="1"/>
          </p:cNvSpPr>
          <p:nvPr>
            <p:ph type="sldNum" sz="quarter" idx="12"/>
          </p:nvPr>
        </p:nvSpPr>
        <p:spPr/>
        <p:txBody>
          <a:bodyPr/>
          <a:lstStyle/>
          <a:p>
            <a:fld id="{E0C68CBA-D804-4B0D-8FF7-A05C284A30C9}" type="slidenum">
              <a:rPr lang="en-IN" smtClean="0"/>
              <a:t>‹#›</a:t>
            </a:fld>
            <a:endParaRPr lang="en-IN"/>
          </a:p>
        </p:txBody>
      </p:sp>
    </p:spTree>
    <p:extLst>
      <p:ext uri="{BB962C8B-B14F-4D97-AF65-F5344CB8AC3E}">
        <p14:creationId xmlns:p14="http://schemas.microsoft.com/office/powerpoint/2010/main" val="1708112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9F6605-36DE-70FB-6DC8-CBBAEF16FAD9}"/>
              </a:ext>
            </a:extLst>
          </p:cNvPr>
          <p:cNvSpPr>
            <a:spLocks noGrp="1"/>
          </p:cNvSpPr>
          <p:nvPr>
            <p:ph type="dt" sz="half" idx="10"/>
          </p:nvPr>
        </p:nvSpPr>
        <p:spPr/>
        <p:txBody>
          <a:bodyPr/>
          <a:lstStyle/>
          <a:p>
            <a:fld id="{9FE311A3-F15E-4EDD-BA4B-DD9F12FE3B9E}" type="datetimeFigureOut">
              <a:rPr lang="en-IN" smtClean="0"/>
              <a:t>30-01-2025</a:t>
            </a:fld>
            <a:endParaRPr lang="en-IN"/>
          </a:p>
        </p:txBody>
      </p:sp>
      <p:sp>
        <p:nvSpPr>
          <p:cNvPr id="3" name="Footer Placeholder 2">
            <a:extLst>
              <a:ext uri="{FF2B5EF4-FFF2-40B4-BE49-F238E27FC236}">
                <a16:creationId xmlns:a16="http://schemas.microsoft.com/office/drawing/2014/main" id="{BF5EB48C-D839-1ABC-C2FB-C3B05C3A811E}"/>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AB957806-2CEE-B057-C76B-71A4036C8FAD}"/>
              </a:ext>
            </a:extLst>
          </p:cNvPr>
          <p:cNvSpPr>
            <a:spLocks noGrp="1"/>
          </p:cNvSpPr>
          <p:nvPr>
            <p:ph type="sldNum" sz="quarter" idx="12"/>
          </p:nvPr>
        </p:nvSpPr>
        <p:spPr/>
        <p:txBody>
          <a:bodyPr/>
          <a:lstStyle/>
          <a:p>
            <a:fld id="{E0C68CBA-D804-4B0D-8FF7-A05C284A30C9}" type="slidenum">
              <a:rPr lang="en-IN" smtClean="0"/>
              <a:t>‹#›</a:t>
            </a:fld>
            <a:endParaRPr lang="en-IN"/>
          </a:p>
        </p:txBody>
      </p:sp>
    </p:spTree>
    <p:extLst>
      <p:ext uri="{BB962C8B-B14F-4D97-AF65-F5344CB8AC3E}">
        <p14:creationId xmlns:p14="http://schemas.microsoft.com/office/powerpoint/2010/main" val="2410211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5CEB2-03B7-CD7A-9EFA-AFAE534677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B6A354A-2812-C30F-D9F2-395C03DC1A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955DAD9-D8F7-B460-8787-BCA9BC369A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538908-2C4B-74C7-F8D6-785A47275EB0}"/>
              </a:ext>
            </a:extLst>
          </p:cNvPr>
          <p:cNvSpPr>
            <a:spLocks noGrp="1"/>
          </p:cNvSpPr>
          <p:nvPr>
            <p:ph type="dt" sz="half" idx="10"/>
          </p:nvPr>
        </p:nvSpPr>
        <p:spPr/>
        <p:txBody>
          <a:bodyPr/>
          <a:lstStyle/>
          <a:p>
            <a:fld id="{9FE311A3-F15E-4EDD-BA4B-DD9F12FE3B9E}" type="datetimeFigureOut">
              <a:rPr lang="en-IN" smtClean="0"/>
              <a:t>30-01-2025</a:t>
            </a:fld>
            <a:endParaRPr lang="en-IN"/>
          </a:p>
        </p:txBody>
      </p:sp>
      <p:sp>
        <p:nvSpPr>
          <p:cNvPr id="6" name="Footer Placeholder 5">
            <a:extLst>
              <a:ext uri="{FF2B5EF4-FFF2-40B4-BE49-F238E27FC236}">
                <a16:creationId xmlns:a16="http://schemas.microsoft.com/office/drawing/2014/main" id="{39EE8E16-A72B-4849-D810-1A724CD65A3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378564E-8D5B-B8F1-BE5D-D920558E82EA}"/>
              </a:ext>
            </a:extLst>
          </p:cNvPr>
          <p:cNvSpPr>
            <a:spLocks noGrp="1"/>
          </p:cNvSpPr>
          <p:nvPr>
            <p:ph type="sldNum" sz="quarter" idx="12"/>
          </p:nvPr>
        </p:nvSpPr>
        <p:spPr/>
        <p:txBody>
          <a:bodyPr/>
          <a:lstStyle/>
          <a:p>
            <a:fld id="{E0C68CBA-D804-4B0D-8FF7-A05C284A30C9}" type="slidenum">
              <a:rPr lang="en-IN" smtClean="0"/>
              <a:t>‹#›</a:t>
            </a:fld>
            <a:endParaRPr lang="en-IN"/>
          </a:p>
        </p:txBody>
      </p:sp>
    </p:spTree>
    <p:extLst>
      <p:ext uri="{BB962C8B-B14F-4D97-AF65-F5344CB8AC3E}">
        <p14:creationId xmlns:p14="http://schemas.microsoft.com/office/powerpoint/2010/main" val="852983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17200-A225-AE87-4884-2CD337F305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CBADF51E-2513-3390-09F7-4878537E6A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967956FE-2432-6530-D60B-6DBEB3E6E7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427688-4D57-6C35-EC65-9DE0D90DC173}"/>
              </a:ext>
            </a:extLst>
          </p:cNvPr>
          <p:cNvSpPr>
            <a:spLocks noGrp="1"/>
          </p:cNvSpPr>
          <p:nvPr>
            <p:ph type="dt" sz="half" idx="10"/>
          </p:nvPr>
        </p:nvSpPr>
        <p:spPr/>
        <p:txBody>
          <a:bodyPr/>
          <a:lstStyle/>
          <a:p>
            <a:fld id="{9FE311A3-F15E-4EDD-BA4B-DD9F12FE3B9E}" type="datetimeFigureOut">
              <a:rPr lang="en-IN" smtClean="0"/>
              <a:t>30-01-2025</a:t>
            </a:fld>
            <a:endParaRPr lang="en-IN"/>
          </a:p>
        </p:txBody>
      </p:sp>
      <p:sp>
        <p:nvSpPr>
          <p:cNvPr id="6" name="Footer Placeholder 5">
            <a:extLst>
              <a:ext uri="{FF2B5EF4-FFF2-40B4-BE49-F238E27FC236}">
                <a16:creationId xmlns:a16="http://schemas.microsoft.com/office/drawing/2014/main" id="{5BFC9CCC-4101-9123-0814-466C83E6F1A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7234BDD-CA34-E986-7600-0D169442E25B}"/>
              </a:ext>
            </a:extLst>
          </p:cNvPr>
          <p:cNvSpPr>
            <a:spLocks noGrp="1"/>
          </p:cNvSpPr>
          <p:nvPr>
            <p:ph type="sldNum" sz="quarter" idx="12"/>
          </p:nvPr>
        </p:nvSpPr>
        <p:spPr/>
        <p:txBody>
          <a:bodyPr/>
          <a:lstStyle/>
          <a:p>
            <a:fld id="{E0C68CBA-D804-4B0D-8FF7-A05C284A30C9}" type="slidenum">
              <a:rPr lang="en-IN" smtClean="0"/>
              <a:t>‹#›</a:t>
            </a:fld>
            <a:endParaRPr lang="en-IN"/>
          </a:p>
        </p:txBody>
      </p:sp>
    </p:spTree>
    <p:extLst>
      <p:ext uri="{BB962C8B-B14F-4D97-AF65-F5344CB8AC3E}">
        <p14:creationId xmlns:p14="http://schemas.microsoft.com/office/powerpoint/2010/main" val="469785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3A13C-051E-6C60-DB2C-358B87A27D4B}"/>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F0AB5B7-82E6-7BB4-BC3C-85B9ACE19B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DF63FB0-F8B5-DBCA-D71C-166C14FF7F09}"/>
              </a:ext>
            </a:extLst>
          </p:cNvPr>
          <p:cNvSpPr>
            <a:spLocks noGrp="1"/>
          </p:cNvSpPr>
          <p:nvPr>
            <p:ph type="dt" sz="half" idx="10"/>
          </p:nvPr>
        </p:nvSpPr>
        <p:spPr/>
        <p:txBody>
          <a:bodyPr/>
          <a:lstStyle/>
          <a:p>
            <a:fld id="{9FE311A3-F15E-4EDD-BA4B-DD9F12FE3B9E}" type="datetimeFigureOut">
              <a:rPr lang="en-IN" smtClean="0"/>
              <a:t>30-01-2025</a:t>
            </a:fld>
            <a:endParaRPr lang="en-IN"/>
          </a:p>
        </p:txBody>
      </p:sp>
      <p:sp>
        <p:nvSpPr>
          <p:cNvPr id="5" name="Footer Placeholder 4">
            <a:extLst>
              <a:ext uri="{FF2B5EF4-FFF2-40B4-BE49-F238E27FC236}">
                <a16:creationId xmlns:a16="http://schemas.microsoft.com/office/drawing/2014/main" id="{21191841-AD07-989D-AE7A-EB8A948ED5A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0B2DBEC-2C07-3068-32A0-9ABBA3E8D82E}"/>
              </a:ext>
            </a:extLst>
          </p:cNvPr>
          <p:cNvSpPr>
            <a:spLocks noGrp="1"/>
          </p:cNvSpPr>
          <p:nvPr>
            <p:ph type="sldNum" sz="quarter" idx="12"/>
          </p:nvPr>
        </p:nvSpPr>
        <p:spPr/>
        <p:txBody>
          <a:bodyPr/>
          <a:lstStyle/>
          <a:p>
            <a:fld id="{E0C68CBA-D804-4B0D-8FF7-A05C284A30C9}" type="slidenum">
              <a:rPr lang="en-IN" smtClean="0"/>
              <a:t>‹#›</a:t>
            </a:fld>
            <a:endParaRPr lang="en-IN"/>
          </a:p>
        </p:txBody>
      </p:sp>
    </p:spTree>
    <p:extLst>
      <p:ext uri="{BB962C8B-B14F-4D97-AF65-F5344CB8AC3E}">
        <p14:creationId xmlns:p14="http://schemas.microsoft.com/office/powerpoint/2010/main" val="2970725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7090A7C-64C1-22D1-3803-F733FFB7780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F99EEA2-2A2E-83BA-F79E-76D3BD3C3DC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9A2FAE4-B8CA-3B43-46DE-03E9AAA4D695}"/>
              </a:ext>
            </a:extLst>
          </p:cNvPr>
          <p:cNvSpPr>
            <a:spLocks noGrp="1"/>
          </p:cNvSpPr>
          <p:nvPr>
            <p:ph type="dt" sz="half" idx="10"/>
          </p:nvPr>
        </p:nvSpPr>
        <p:spPr/>
        <p:txBody>
          <a:bodyPr/>
          <a:lstStyle/>
          <a:p>
            <a:fld id="{9FE311A3-F15E-4EDD-BA4B-DD9F12FE3B9E}" type="datetimeFigureOut">
              <a:rPr lang="en-IN" smtClean="0"/>
              <a:t>30-01-2025</a:t>
            </a:fld>
            <a:endParaRPr lang="en-IN"/>
          </a:p>
        </p:txBody>
      </p:sp>
      <p:sp>
        <p:nvSpPr>
          <p:cNvPr id="5" name="Footer Placeholder 4">
            <a:extLst>
              <a:ext uri="{FF2B5EF4-FFF2-40B4-BE49-F238E27FC236}">
                <a16:creationId xmlns:a16="http://schemas.microsoft.com/office/drawing/2014/main" id="{64878F09-B48F-916C-4B8F-6333F02B95E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2423645-6781-7C53-DB2F-6BBB634F078F}"/>
              </a:ext>
            </a:extLst>
          </p:cNvPr>
          <p:cNvSpPr>
            <a:spLocks noGrp="1"/>
          </p:cNvSpPr>
          <p:nvPr>
            <p:ph type="sldNum" sz="quarter" idx="12"/>
          </p:nvPr>
        </p:nvSpPr>
        <p:spPr/>
        <p:txBody>
          <a:bodyPr/>
          <a:lstStyle/>
          <a:p>
            <a:fld id="{E0C68CBA-D804-4B0D-8FF7-A05C284A30C9}" type="slidenum">
              <a:rPr lang="en-IN" smtClean="0"/>
              <a:t>‹#›</a:t>
            </a:fld>
            <a:endParaRPr lang="en-IN"/>
          </a:p>
        </p:txBody>
      </p:sp>
    </p:spTree>
    <p:extLst>
      <p:ext uri="{BB962C8B-B14F-4D97-AF65-F5344CB8AC3E}">
        <p14:creationId xmlns:p14="http://schemas.microsoft.com/office/powerpoint/2010/main" val="1545047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7F8581-B629-D2C5-A559-4845B93A58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6895BC3-81D2-D15B-72DA-2D49EA414D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86F031A-CDEB-7026-F245-2D409C50BB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E311A3-F15E-4EDD-BA4B-DD9F12FE3B9E}" type="datetimeFigureOut">
              <a:rPr lang="en-IN" smtClean="0"/>
              <a:t>30-01-2025</a:t>
            </a:fld>
            <a:endParaRPr lang="en-IN"/>
          </a:p>
        </p:txBody>
      </p:sp>
      <p:sp>
        <p:nvSpPr>
          <p:cNvPr id="5" name="Footer Placeholder 4">
            <a:extLst>
              <a:ext uri="{FF2B5EF4-FFF2-40B4-BE49-F238E27FC236}">
                <a16:creationId xmlns:a16="http://schemas.microsoft.com/office/drawing/2014/main" id="{766A3A63-8082-A7A9-55D1-8CBD7B993C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5BA37E72-5AA4-ED54-6551-1DC1100E51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C68CBA-D804-4B0D-8FF7-A05C284A30C9}" type="slidenum">
              <a:rPr lang="en-IN" smtClean="0"/>
              <a:t>‹#›</a:t>
            </a:fld>
            <a:endParaRPr lang="en-IN"/>
          </a:p>
        </p:txBody>
      </p:sp>
    </p:spTree>
    <p:extLst>
      <p:ext uri="{BB962C8B-B14F-4D97-AF65-F5344CB8AC3E}">
        <p14:creationId xmlns:p14="http://schemas.microsoft.com/office/powerpoint/2010/main" val="21514711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D4688-354B-3390-778F-775A3BA1F4E5}"/>
              </a:ext>
            </a:extLst>
          </p:cNvPr>
          <p:cNvSpPr>
            <a:spLocks noGrp="1"/>
          </p:cNvSpPr>
          <p:nvPr>
            <p:ph type="ctrTitle"/>
          </p:nvPr>
        </p:nvSpPr>
        <p:spPr/>
        <p:txBody>
          <a:bodyPr>
            <a:normAutofit fontScale="90000"/>
          </a:bodyPr>
          <a:lstStyle/>
          <a:p>
            <a:r>
              <a:rPr lang="en-IN" sz="3600" b="1" i="0" dirty="0">
                <a:effectLst/>
                <a:latin typeface="-apple-system"/>
              </a:rPr>
              <a:t> Control Co ordination   and  Environment </a:t>
            </a:r>
            <a:br>
              <a:rPr lang="en-IN" sz="3600" b="1" i="0" dirty="0">
                <a:effectLst/>
                <a:latin typeface="-apple-system"/>
              </a:rPr>
            </a:br>
            <a:r>
              <a:rPr lang="en-IN" sz="3600" b="1" i="0" dirty="0">
                <a:effectLst/>
                <a:latin typeface="-apple-system"/>
              </a:rPr>
              <a:t>science class x</a:t>
            </a:r>
            <a:br>
              <a:rPr lang="en-IN" sz="3600" b="1" i="0" dirty="0">
                <a:effectLst/>
                <a:latin typeface="-apple-system"/>
              </a:rPr>
            </a:br>
            <a:r>
              <a:rPr lang="en-IN" sz="3600" b="1" i="0" dirty="0">
                <a:effectLst/>
                <a:latin typeface="-apple-system"/>
              </a:rPr>
              <a:t>important questions</a:t>
            </a:r>
            <a:br>
              <a:rPr lang="en-IN" b="1" i="0" dirty="0">
                <a:effectLst/>
                <a:latin typeface="-apple-system"/>
              </a:rPr>
            </a:br>
            <a:endParaRPr lang="en-IN" dirty="0"/>
          </a:p>
        </p:txBody>
      </p:sp>
      <p:sp>
        <p:nvSpPr>
          <p:cNvPr id="3" name="Subtitle 2">
            <a:extLst>
              <a:ext uri="{FF2B5EF4-FFF2-40B4-BE49-F238E27FC236}">
                <a16:creationId xmlns:a16="http://schemas.microsoft.com/office/drawing/2014/main" id="{3DE0CC5C-B5F4-9465-CC16-CA257E26048B}"/>
              </a:ext>
            </a:extLst>
          </p:cNvPr>
          <p:cNvSpPr>
            <a:spLocks noGrp="1"/>
          </p:cNvSpPr>
          <p:nvPr>
            <p:ph type="subTitle" idx="1"/>
          </p:nvPr>
        </p:nvSpPr>
        <p:spPr/>
        <p:txBody>
          <a:bodyPr>
            <a:normAutofit/>
          </a:bodyPr>
          <a:lstStyle/>
          <a:p>
            <a:r>
              <a:rPr lang="en-IN" sz="3600" dirty="0" err="1"/>
              <a:t>toppershome.online</a:t>
            </a:r>
            <a:endParaRPr lang="en-IN" sz="3600" dirty="0"/>
          </a:p>
        </p:txBody>
      </p:sp>
    </p:spTree>
    <p:extLst>
      <p:ext uri="{BB962C8B-B14F-4D97-AF65-F5344CB8AC3E}">
        <p14:creationId xmlns:p14="http://schemas.microsoft.com/office/powerpoint/2010/main" val="2244923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DD0616-D486-E584-2CE8-98A51071864E}"/>
              </a:ext>
            </a:extLst>
          </p:cNvPr>
          <p:cNvSpPr>
            <a:spLocks noGrp="1"/>
          </p:cNvSpPr>
          <p:nvPr>
            <p:ph idx="1"/>
          </p:nvPr>
        </p:nvSpPr>
        <p:spPr>
          <a:xfrm>
            <a:off x="570271" y="432619"/>
            <a:ext cx="10783529" cy="5744344"/>
          </a:xfrm>
        </p:spPr>
        <p:txBody>
          <a:bodyPr>
            <a:normAutofit fontScale="62500" lnSpcReduction="20000"/>
          </a:bodyPr>
          <a:lstStyle/>
          <a:p>
            <a:pPr marL="0" indent="0">
              <a:buNone/>
            </a:pPr>
            <a:r>
              <a:rPr lang="en-IN" sz="2800" b="1" i="0" dirty="0">
                <a:effectLst/>
                <a:latin typeface="-apple-system"/>
              </a:rPr>
              <a:t>                                            Control Co ordination  </a:t>
            </a:r>
          </a:p>
          <a:p>
            <a:pPr algn="l" fontAlgn="base">
              <a:buFont typeface="+mj-lt"/>
              <a:buAutoNum type="arabicPeriod"/>
            </a:pPr>
            <a:r>
              <a:rPr lang="en-US" b="0" i="0" dirty="0">
                <a:solidFill>
                  <a:srgbClr val="334155"/>
                </a:solidFill>
                <a:effectLst/>
                <a:latin typeface="-apple-system"/>
              </a:rPr>
              <a:t>  correct receptor is a)gustatory receptors detect taste and olfactory detect smell  b)both  gustatory and olfactory receptors detect smell</a:t>
            </a:r>
          </a:p>
          <a:p>
            <a:pPr algn="l" fontAlgn="base">
              <a:buFont typeface="+mj-lt"/>
              <a:buAutoNum type="arabicPeriod"/>
            </a:pPr>
            <a:r>
              <a:rPr lang="en-US" b="0" i="0" dirty="0">
                <a:solidFill>
                  <a:srgbClr val="334155"/>
                </a:solidFill>
                <a:effectLst/>
                <a:latin typeface="-apple-system"/>
              </a:rPr>
              <a:t>Electrical impulse travels in the neuron as a) dendrite, axon , axonal end ,cell body b) dendrite ,cell body, axon , Axon end.</a:t>
            </a:r>
          </a:p>
          <a:p>
            <a:pPr algn="l" fontAlgn="base">
              <a:buFont typeface="+mj-lt"/>
              <a:buAutoNum type="arabicPeriod"/>
            </a:pPr>
            <a:r>
              <a:rPr lang="en-US" b="0" i="0" dirty="0">
                <a:solidFill>
                  <a:srgbClr val="334155"/>
                </a:solidFill>
                <a:effectLst/>
                <a:latin typeface="-apple-system"/>
              </a:rPr>
              <a:t>In a synapse chemical signal  is transmitted from a) dendrite end of one neuron to axonal end to another neuron b)Axonal end of one neuron to dendrite of another neuron</a:t>
            </a:r>
          </a:p>
          <a:p>
            <a:pPr algn="l" fontAlgn="base">
              <a:buFont typeface="+mj-lt"/>
              <a:buAutoNum type="arabicPeriod"/>
            </a:pPr>
            <a:r>
              <a:rPr lang="en-US" b="0" i="0" dirty="0">
                <a:solidFill>
                  <a:srgbClr val="334155"/>
                </a:solidFill>
                <a:effectLst/>
                <a:latin typeface="-apple-system"/>
              </a:rPr>
              <a:t> Change of electrical signal to chemical signal takes place at ______? Involuntary actions are controlled by medulla in fore brain/in hind brain/in mid brain.</a:t>
            </a:r>
          </a:p>
          <a:p>
            <a:pPr algn="l" fontAlgn="base">
              <a:buFont typeface="+mj-lt"/>
              <a:buAutoNum type="arabicPeriod"/>
            </a:pPr>
            <a:r>
              <a:rPr lang="en-US" b="0" i="0" dirty="0">
                <a:solidFill>
                  <a:srgbClr val="334155"/>
                </a:solidFill>
                <a:effectLst/>
                <a:latin typeface="-apple-system"/>
              </a:rPr>
              <a:t> Correct sequence of the component of reflex arc is a)Receptors, motor neuron, spinal chord , sensory neuron , muscles b)Receptors ,Sensory neuron , spinal cord , motor neuron ,muscles.</a:t>
            </a:r>
          </a:p>
          <a:p>
            <a:pPr algn="l" fontAlgn="base">
              <a:buFont typeface="+mj-lt"/>
              <a:buAutoNum type="arabicPeriod"/>
            </a:pPr>
            <a:r>
              <a:rPr lang="en-US" b="0" i="0" dirty="0">
                <a:solidFill>
                  <a:srgbClr val="334155"/>
                </a:solidFill>
                <a:effectLst/>
                <a:latin typeface="-apple-system"/>
              </a:rPr>
              <a:t>Which is true  A )A sudden action in response to something in the environment is called reflex action and the path through which Singal are transmitted from receptors to muscle or gland is also called reflex arc  B)  Sensory neurons carry signals from receptors to spinal chord</a:t>
            </a:r>
          </a:p>
          <a:p>
            <a:pPr algn="l" fontAlgn="base">
              <a:buFont typeface="+mj-lt"/>
              <a:buAutoNum type="arabicPeriod"/>
            </a:pPr>
            <a:r>
              <a:rPr lang="en-US" b="0" i="0" dirty="0">
                <a:solidFill>
                  <a:srgbClr val="334155"/>
                </a:solidFill>
                <a:effectLst/>
                <a:latin typeface="-apple-system"/>
              </a:rPr>
              <a:t> True statement A)The main thinking part is done by hind brain B) </a:t>
            </a:r>
            <a:r>
              <a:rPr lang="en-US" b="0" i="0" dirty="0" err="1">
                <a:solidFill>
                  <a:srgbClr val="334155"/>
                </a:solidFill>
                <a:effectLst/>
                <a:latin typeface="-apple-system"/>
              </a:rPr>
              <a:t>Cantres</a:t>
            </a:r>
            <a:r>
              <a:rPr lang="en-US" b="0" i="0" dirty="0">
                <a:solidFill>
                  <a:srgbClr val="334155"/>
                </a:solidFill>
                <a:effectLst/>
                <a:latin typeface="-apple-system"/>
              </a:rPr>
              <a:t> of hearing ,smell, memory sight are located in fore brain C) IN Voluntary action like saliva ,vomiting  BP are controlled by medulla in the hind brain</a:t>
            </a:r>
          </a:p>
          <a:p>
            <a:pPr algn="l" fontAlgn="base">
              <a:buFont typeface="+mj-lt"/>
              <a:buAutoNum type="arabicPeriod"/>
            </a:pPr>
            <a:r>
              <a:rPr lang="en-US" b="0" i="0" dirty="0">
                <a:solidFill>
                  <a:srgbClr val="334155"/>
                </a:solidFill>
                <a:effectLst/>
                <a:latin typeface="-apple-system"/>
              </a:rPr>
              <a:t>a)Posture and balance of the body is controlled by  cerebrum/ medulla/cerebellum b)spinal chord originates from _______ c) which hormone is synthesis by Iodine? What is insulin where is it produced and what does it do?</a:t>
            </a:r>
          </a:p>
          <a:p>
            <a:pPr algn="l" fontAlgn="base">
              <a:buFont typeface="+mj-lt"/>
              <a:buAutoNum type="arabicPeriod"/>
            </a:pPr>
            <a:r>
              <a:rPr lang="en-US" b="0" i="0" dirty="0">
                <a:solidFill>
                  <a:srgbClr val="334155"/>
                </a:solidFill>
                <a:effectLst/>
                <a:latin typeface="-apple-system"/>
              </a:rPr>
              <a:t> </a:t>
            </a:r>
            <a:r>
              <a:rPr lang="en-US" b="0" i="0" dirty="0">
                <a:solidFill>
                  <a:srgbClr val="FF0000"/>
                </a:solidFill>
                <a:effectLst/>
                <a:latin typeface="arial black" panose="020B0A04020102020204" pitchFamily="34" charset="0"/>
              </a:rPr>
              <a:t>Movement  of plants towards light is ______  What is the main function of abscisic acids in plants ?The growth of tendril in pea plants is due to a)effect of light b) effect of gravity c)rapid cell division in the tendrillar cells that areaway from support (2024)</a:t>
            </a:r>
            <a:endParaRPr lang="en-US" b="0" i="0" dirty="0">
              <a:solidFill>
                <a:srgbClr val="334155"/>
              </a:solidFill>
              <a:effectLst/>
              <a:latin typeface="-apple-system"/>
            </a:endParaRPr>
          </a:p>
          <a:p>
            <a:pPr algn="l" fontAlgn="base">
              <a:buFont typeface="+mj-lt"/>
              <a:buAutoNum type="arabicPeriod"/>
            </a:pPr>
            <a:endParaRPr lang="en-IN" dirty="0"/>
          </a:p>
        </p:txBody>
      </p:sp>
    </p:spTree>
    <p:extLst>
      <p:ext uri="{BB962C8B-B14F-4D97-AF65-F5344CB8AC3E}">
        <p14:creationId xmlns:p14="http://schemas.microsoft.com/office/powerpoint/2010/main" val="3395827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7A6E0D-1BF4-4452-9FAA-1AE4DE7A6D42}"/>
              </a:ext>
            </a:extLst>
          </p:cNvPr>
          <p:cNvSpPr>
            <a:spLocks noGrp="1"/>
          </p:cNvSpPr>
          <p:nvPr>
            <p:ph idx="1"/>
          </p:nvPr>
        </p:nvSpPr>
        <p:spPr>
          <a:xfrm>
            <a:off x="412955" y="393290"/>
            <a:ext cx="10940845" cy="5783673"/>
          </a:xfrm>
        </p:spPr>
        <p:txBody>
          <a:bodyPr>
            <a:normAutofit/>
          </a:bodyPr>
          <a:lstStyle/>
          <a:p>
            <a:pPr marL="0" indent="0" algn="l" fontAlgn="base">
              <a:buNone/>
            </a:pPr>
            <a:r>
              <a:rPr lang="en-US" b="0" i="0" dirty="0">
                <a:solidFill>
                  <a:srgbClr val="334155"/>
                </a:solidFill>
                <a:effectLst/>
                <a:latin typeface="-apple-system"/>
              </a:rPr>
              <a:t>10. </a:t>
            </a:r>
            <a:r>
              <a:rPr lang="en-US" sz="2000" b="0" i="0" dirty="0">
                <a:solidFill>
                  <a:srgbClr val="334155"/>
                </a:solidFill>
                <a:effectLst/>
                <a:latin typeface="-apple-system"/>
              </a:rPr>
              <a:t>Where are these hormones produced  a) Adrenaline b) testosterone c) Estrogen  d) Thyroxin . write their functions.</a:t>
            </a:r>
          </a:p>
          <a:p>
            <a:pPr marL="0" indent="0" algn="l" fontAlgn="base">
              <a:buNone/>
            </a:pPr>
            <a:r>
              <a:rPr lang="en-US" sz="2000" dirty="0">
                <a:solidFill>
                  <a:srgbClr val="334155"/>
                </a:solidFill>
                <a:latin typeface="-apple-system"/>
              </a:rPr>
              <a:t>11.</a:t>
            </a:r>
            <a:r>
              <a:rPr lang="en-US" sz="2000" b="0" i="0" dirty="0">
                <a:solidFill>
                  <a:srgbClr val="334155"/>
                </a:solidFill>
                <a:effectLst/>
                <a:latin typeface="-apple-system"/>
              </a:rPr>
              <a:t>Growth of pollen tubes towards ovules is due to chemotropism /hydrotropism/geotropism.? Movement of sunflower in accordance with the path of sun is due to  phototropism/geotropism</a:t>
            </a:r>
          </a:p>
          <a:p>
            <a:pPr marL="0" indent="0" algn="l" fontAlgn="base">
              <a:buNone/>
            </a:pPr>
            <a:r>
              <a:rPr lang="en-US" sz="2000" b="0" i="0" dirty="0">
                <a:solidFill>
                  <a:srgbClr val="334155"/>
                </a:solidFill>
                <a:effectLst/>
                <a:latin typeface="-apple-system"/>
              </a:rPr>
              <a:t>12.i) A person suffering from severe cold   cannot differentiate  a)taste of ice-cream b) smell of perfume ii)Dwarfism is due to less secretion of adrenaline/ growth hormone iii) Puberty in the body of boys and girls are due to ______________iv )The fertility in male increase due to ______.</a:t>
            </a:r>
          </a:p>
          <a:p>
            <a:pPr marL="0" indent="0" algn="l" fontAlgn="base">
              <a:buNone/>
            </a:pPr>
            <a:r>
              <a:rPr lang="en-US" sz="2000" b="0" i="0" dirty="0">
                <a:solidFill>
                  <a:srgbClr val="334155"/>
                </a:solidFill>
                <a:effectLst/>
                <a:latin typeface="-apple-system"/>
              </a:rPr>
              <a:t>13.Which gland is unpaired? The life of  human being  are controlled and regulated by  a) Respiratory and Nervous system b)Nervous and endocrine system c)Endocrine and digestive system.</a:t>
            </a:r>
          </a:p>
          <a:p>
            <a:pPr marL="0" indent="0" algn="l" fontAlgn="base">
              <a:buNone/>
            </a:pPr>
            <a:r>
              <a:rPr lang="en-US" sz="2000" b="0" i="0" dirty="0">
                <a:solidFill>
                  <a:srgbClr val="334155"/>
                </a:solidFill>
                <a:effectLst/>
                <a:latin typeface="-apple-system"/>
              </a:rPr>
              <a:t>14. Name the hormones  used in a)elongation of cells b) growth of stem c) promotion of cell division d) falling of senescent leaves</a:t>
            </a:r>
          </a:p>
          <a:p>
            <a:pPr marL="0" indent="0" algn="l" fontAlgn="base">
              <a:buNone/>
            </a:pPr>
            <a:r>
              <a:rPr lang="en-US" sz="2000" b="0" i="0" dirty="0">
                <a:solidFill>
                  <a:srgbClr val="334155"/>
                </a:solidFill>
                <a:effectLst/>
                <a:latin typeface="-apple-system"/>
              </a:rPr>
              <a:t>15.a) what is tropic movement ?  b)What will happen if a person intake low amount of iodine in diet ? c)Draw the structure of neuron and explain it c) what are the major parts of brain and explain the functions ?  d)Name the types of plant Hormones with functions  Explain reflex action with example .</a:t>
            </a:r>
          </a:p>
          <a:p>
            <a:pPr marL="0" indent="0" fontAlgn="base">
              <a:buNone/>
            </a:pPr>
            <a:r>
              <a:rPr lang="en-US" sz="2000" b="0" i="0" dirty="0">
                <a:solidFill>
                  <a:srgbClr val="334155"/>
                </a:solidFill>
                <a:effectLst/>
                <a:latin typeface="-apple-system"/>
              </a:rPr>
              <a:t>16.  What is the functional unit of nervous  system  and largest cell of the human body. ?  what are the main division of nervous system ? What are the main parts of nervous system.?</a:t>
            </a:r>
          </a:p>
          <a:p>
            <a:pPr marL="0" indent="0" algn="l" fontAlgn="base">
              <a:buNone/>
            </a:pPr>
            <a:endParaRPr lang="en-US" sz="2000" b="0" i="0" dirty="0">
              <a:solidFill>
                <a:srgbClr val="334155"/>
              </a:solidFill>
              <a:effectLst/>
              <a:latin typeface="-apple-system"/>
            </a:endParaRPr>
          </a:p>
          <a:p>
            <a:pPr marL="0" indent="0" algn="l" fontAlgn="base">
              <a:buNone/>
            </a:pPr>
            <a:endParaRPr lang="en-US" b="0" i="0" dirty="0">
              <a:solidFill>
                <a:srgbClr val="334155"/>
              </a:solidFill>
              <a:effectLst/>
              <a:latin typeface="-apple-system"/>
            </a:endParaRPr>
          </a:p>
          <a:p>
            <a:pPr marL="0" indent="0">
              <a:buNone/>
            </a:pPr>
            <a:endParaRPr lang="en-IN" dirty="0"/>
          </a:p>
        </p:txBody>
      </p:sp>
    </p:spTree>
    <p:extLst>
      <p:ext uri="{BB962C8B-B14F-4D97-AF65-F5344CB8AC3E}">
        <p14:creationId xmlns:p14="http://schemas.microsoft.com/office/powerpoint/2010/main" val="14605312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F14AC1-FDA0-3FCF-389A-1FED3345D945}"/>
              </a:ext>
            </a:extLst>
          </p:cNvPr>
          <p:cNvSpPr>
            <a:spLocks noGrp="1"/>
          </p:cNvSpPr>
          <p:nvPr>
            <p:ph idx="1"/>
          </p:nvPr>
        </p:nvSpPr>
        <p:spPr>
          <a:xfrm>
            <a:off x="383458" y="324465"/>
            <a:ext cx="10970342" cy="5852498"/>
          </a:xfrm>
        </p:spPr>
        <p:txBody>
          <a:bodyPr>
            <a:normAutofit fontScale="70000" lnSpcReduction="20000"/>
          </a:bodyPr>
          <a:lstStyle/>
          <a:p>
            <a:pPr marL="0" indent="0" algn="l" fontAlgn="base">
              <a:buNone/>
            </a:pPr>
            <a:r>
              <a:rPr lang="en-US" b="0" i="0" dirty="0">
                <a:solidFill>
                  <a:srgbClr val="334155"/>
                </a:solidFill>
                <a:effectLst/>
                <a:latin typeface="-apple-system"/>
              </a:rPr>
              <a:t>17.What do you mean  by response of stimulus? Apart of nervous system which another system  with control and co-ordinate various function of body ? ( Endocrine or hormonal system). IN plants  the nastic movement of plants and breaking of dormancy are controlled by which hormone ? (Phytochrome)</a:t>
            </a:r>
          </a:p>
          <a:p>
            <a:pPr marL="0" indent="0" algn="l" fontAlgn="base">
              <a:buNone/>
            </a:pPr>
            <a:r>
              <a:rPr lang="en-US" b="0" i="0" dirty="0">
                <a:solidFill>
                  <a:srgbClr val="334155"/>
                </a:solidFill>
                <a:effectLst/>
                <a:latin typeface="-apple-system"/>
              </a:rPr>
              <a:t>18.A car driver suddenly apply the brakes when he found a child is crossing the road in front of speeding car  which organ system was the first to operate in act? what action is done suddenly ? Name the bony box in which brain is placed. Name the fluid which mechanically support the brain ?</a:t>
            </a:r>
          </a:p>
          <a:p>
            <a:pPr marL="0" indent="0" algn="l" fontAlgn="base">
              <a:buNone/>
            </a:pPr>
            <a:r>
              <a:rPr lang="en-US" b="0" i="0" dirty="0">
                <a:solidFill>
                  <a:srgbClr val="334155"/>
                </a:solidFill>
                <a:effectLst/>
                <a:latin typeface="-apple-system"/>
              </a:rPr>
              <a:t>19.Which part of brain is responsible for auditory reception and sensation of smell.? which part of brain controls the respiratory Centre ? (pons present in hind brain )  Name  the part pf brain which controls the involuntary action. and voluntary action? Part of brain responsible for intelligence and memory?</a:t>
            </a:r>
          </a:p>
          <a:p>
            <a:pPr marL="0" indent="0" algn="l" fontAlgn="base">
              <a:buNone/>
            </a:pPr>
            <a:r>
              <a:rPr lang="en-US" b="0" i="0" dirty="0">
                <a:solidFill>
                  <a:srgbClr val="334155"/>
                </a:solidFill>
                <a:effectLst/>
                <a:latin typeface="-apple-system"/>
              </a:rPr>
              <a:t>20.What CSF and ECG.? Name the scientist who gave the name Hormone  (Bayliss and Starling)</a:t>
            </a:r>
          </a:p>
          <a:p>
            <a:pPr marL="0" indent="0" algn="l" fontAlgn="base">
              <a:buNone/>
            </a:pPr>
            <a:r>
              <a:rPr lang="en-US" b="0" i="0" dirty="0">
                <a:solidFill>
                  <a:srgbClr val="334155"/>
                </a:solidFill>
                <a:effectLst/>
                <a:latin typeface="-apple-system"/>
              </a:rPr>
              <a:t>21.The control and co-ordination of all hormones producing glands is lost in the person which gland becomes non functional.? (Pituitary gland)Name the hormone secreted by parathyroid glands and it’s function ? Why is oxytocin is called birth hormone?</a:t>
            </a:r>
          </a:p>
          <a:p>
            <a:pPr marL="0" indent="0" algn="l" fontAlgn="base">
              <a:buNone/>
            </a:pPr>
            <a:r>
              <a:rPr lang="en-US" b="0" i="0" dirty="0">
                <a:solidFill>
                  <a:srgbClr val="334155"/>
                </a:solidFill>
                <a:effectLst/>
                <a:latin typeface="-apple-system"/>
              </a:rPr>
              <a:t>22.Name two hormones of pancreatic islets. ? Name the hormone in human body  which secrete digestive enzymes and hormones? which gland is called exocrine and </a:t>
            </a:r>
            <a:r>
              <a:rPr lang="en-US" b="0" i="0" dirty="0" err="1">
                <a:solidFill>
                  <a:srgbClr val="334155"/>
                </a:solidFill>
                <a:effectLst/>
                <a:latin typeface="-apple-system"/>
              </a:rPr>
              <a:t>endcrine</a:t>
            </a:r>
            <a:r>
              <a:rPr lang="en-US" b="0" i="0" dirty="0">
                <a:solidFill>
                  <a:srgbClr val="334155"/>
                </a:solidFill>
                <a:effectLst/>
                <a:latin typeface="-apple-system"/>
              </a:rPr>
              <a:t> gland?</a:t>
            </a:r>
          </a:p>
          <a:p>
            <a:pPr marL="0" indent="0" algn="l" fontAlgn="base">
              <a:buNone/>
            </a:pPr>
            <a:r>
              <a:rPr lang="en-US" b="0" i="0" dirty="0">
                <a:solidFill>
                  <a:srgbClr val="334155"/>
                </a:solidFill>
                <a:effectLst/>
                <a:latin typeface="-apple-system"/>
              </a:rPr>
              <a:t>23..Name the hormone secreted by endocrine glands during emergency. Name the gland which secretes this hormone . Which hormone in the human body which regulate  carbohydrate, proteins and fats metabolism  where does it take place? What  problem is caused if  pituitary do not function properly? How is spinal chord protected? What Happens if cerebellum  get damage</a:t>
            </a:r>
          </a:p>
          <a:p>
            <a:pPr marL="0" indent="0">
              <a:buNone/>
            </a:pPr>
            <a:endParaRPr lang="en-IN" dirty="0"/>
          </a:p>
        </p:txBody>
      </p:sp>
    </p:spTree>
    <p:extLst>
      <p:ext uri="{BB962C8B-B14F-4D97-AF65-F5344CB8AC3E}">
        <p14:creationId xmlns:p14="http://schemas.microsoft.com/office/powerpoint/2010/main" val="1222204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85FEE4-3C67-DA51-403C-E9C3A1560C7D}"/>
              </a:ext>
            </a:extLst>
          </p:cNvPr>
          <p:cNvSpPr>
            <a:spLocks noGrp="1"/>
          </p:cNvSpPr>
          <p:nvPr>
            <p:ph idx="1"/>
          </p:nvPr>
        </p:nvSpPr>
        <p:spPr>
          <a:xfrm>
            <a:off x="503903" y="498270"/>
            <a:ext cx="10515600" cy="5912362"/>
          </a:xfrm>
        </p:spPr>
        <p:txBody>
          <a:bodyPr/>
          <a:lstStyle/>
          <a:p>
            <a:pPr algn="l" fontAlgn="base">
              <a:spcAft>
                <a:spcPts val="1500"/>
              </a:spcAft>
            </a:pPr>
            <a:r>
              <a:rPr lang="en-US" b="1" i="0" dirty="0">
                <a:effectLst/>
                <a:latin typeface="arial black" panose="020B0A04020102020204" pitchFamily="34" charset="0"/>
              </a:rPr>
              <a:t>          </a:t>
            </a:r>
            <a:endParaRPr lang="en-US" b="1" i="0" dirty="0">
              <a:effectLst/>
              <a:latin typeface="-apple-system"/>
            </a:endParaRPr>
          </a:p>
          <a:p>
            <a:pPr algn="l" fontAlgn="base"/>
            <a:r>
              <a:rPr lang="en-US" b="0" i="0" dirty="0">
                <a:solidFill>
                  <a:srgbClr val="FF0000"/>
                </a:solidFill>
                <a:effectLst/>
                <a:latin typeface="arial black" panose="020B0A04020102020204" pitchFamily="34" charset="0"/>
              </a:rPr>
              <a:t>24.Distinguish between the hormonal co-ordination in plants and animals ? Which is the part of brain responsible for </a:t>
            </a:r>
            <a:r>
              <a:rPr lang="en-US" b="0" i="0" dirty="0" err="1">
                <a:solidFill>
                  <a:srgbClr val="FF0000"/>
                </a:solidFill>
                <a:effectLst/>
                <a:latin typeface="arial black" panose="020B0A04020102020204" pitchFamily="34" charset="0"/>
              </a:rPr>
              <a:t>i</a:t>
            </a:r>
            <a:r>
              <a:rPr lang="en-US" b="0" i="0" dirty="0">
                <a:solidFill>
                  <a:srgbClr val="FF0000"/>
                </a:solidFill>
                <a:effectLst/>
                <a:latin typeface="arial black" panose="020B0A04020102020204" pitchFamily="34" charset="0"/>
              </a:rPr>
              <a:t>) intelligence ii) riding of bicycle iii) Vomiting iv) Control of Hunger? How is brain and spinal cord is protected</a:t>
            </a:r>
            <a:endParaRPr lang="en-US" b="0" i="0" dirty="0">
              <a:solidFill>
                <a:srgbClr val="334155"/>
              </a:solidFill>
              <a:effectLst/>
              <a:latin typeface="-apple-system"/>
            </a:endParaRPr>
          </a:p>
          <a:p>
            <a:pPr algn="l" fontAlgn="base"/>
            <a:r>
              <a:rPr lang="en-US" dirty="0">
                <a:solidFill>
                  <a:srgbClr val="334155"/>
                </a:solidFill>
                <a:latin typeface="-apple-system"/>
              </a:rPr>
              <a:t>25</a:t>
            </a:r>
            <a:r>
              <a:rPr lang="en-US" b="0" i="0" dirty="0">
                <a:solidFill>
                  <a:srgbClr val="334155"/>
                </a:solidFill>
                <a:effectLst/>
                <a:latin typeface="-apple-system"/>
              </a:rPr>
              <a:t>.</a:t>
            </a:r>
            <a:r>
              <a:rPr lang="en-US" b="0" i="0" dirty="0">
                <a:solidFill>
                  <a:srgbClr val="FF0000"/>
                </a:solidFill>
                <a:effectLst/>
                <a:latin typeface="arial black" panose="020B0A04020102020204" pitchFamily="34" charset="0"/>
              </a:rPr>
              <a:t>What is tropic movement ? Give the example of plant hormone for inhabits the growth of plant and division of cell .Explain the directional movement of tendril in pea plant in response of touch. Name the hormone responsible for the movement</a:t>
            </a:r>
            <a:endParaRPr lang="en-US" b="0" i="0" dirty="0">
              <a:solidFill>
                <a:srgbClr val="334155"/>
              </a:solidFill>
              <a:effectLst/>
              <a:latin typeface="-apple-system"/>
            </a:endParaRPr>
          </a:p>
          <a:p>
            <a:pPr marL="0" indent="0">
              <a:buNone/>
            </a:pPr>
            <a:endParaRPr lang="en-IN" dirty="0"/>
          </a:p>
        </p:txBody>
      </p:sp>
    </p:spTree>
    <p:extLst>
      <p:ext uri="{BB962C8B-B14F-4D97-AF65-F5344CB8AC3E}">
        <p14:creationId xmlns:p14="http://schemas.microsoft.com/office/powerpoint/2010/main" val="1450866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34FF68-F028-9347-300C-439A62DA0201}"/>
              </a:ext>
            </a:extLst>
          </p:cNvPr>
          <p:cNvSpPr>
            <a:spLocks noGrp="1"/>
          </p:cNvSpPr>
          <p:nvPr>
            <p:ph idx="1"/>
          </p:nvPr>
        </p:nvSpPr>
        <p:spPr>
          <a:xfrm>
            <a:off x="511277" y="442452"/>
            <a:ext cx="10842523" cy="5734511"/>
          </a:xfrm>
        </p:spPr>
        <p:txBody>
          <a:bodyPr>
            <a:normAutofit fontScale="70000" lnSpcReduction="20000"/>
          </a:bodyPr>
          <a:lstStyle/>
          <a:p>
            <a:pPr marL="0" indent="0">
              <a:buNone/>
            </a:pPr>
            <a:r>
              <a:rPr lang="en-IN" sz="2800" b="1" i="0" dirty="0">
                <a:effectLst/>
                <a:latin typeface="-apple-system"/>
              </a:rPr>
              <a:t>                                                       Environment </a:t>
            </a:r>
          </a:p>
          <a:p>
            <a:pPr algn="l" fontAlgn="base">
              <a:buFont typeface="+mj-lt"/>
              <a:buAutoNum type="arabicPeriod"/>
            </a:pPr>
            <a:r>
              <a:rPr lang="en-US" b="0" i="0" dirty="0">
                <a:solidFill>
                  <a:srgbClr val="334155"/>
                </a:solidFill>
                <a:effectLst/>
                <a:latin typeface="-apple-system"/>
              </a:rPr>
              <a:t>What is ecosystem ? what is the advantage of using disposable cup over the plastic  in parties  ? what are the reason of the generation of  greater waste materials? why there is hue against CFC? Name the devices in which CFC is used ? Name two non biodegradable waste?</a:t>
            </a:r>
          </a:p>
          <a:p>
            <a:pPr algn="l" fontAlgn="base">
              <a:buFont typeface="+mj-lt"/>
              <a:buAutoNum type="arabicPeriod"/>
            </a:pPr>
            <a:r>
              <a:rPr lang="en-US" b="0" i="0" dirty="0">
                <a:solidFill>
                  <a:srgbClr val="334155"/>
                </a:solidFill>
                <a:effectLst/>
                <a:latin typeface="-apple-system"/>
              </a:rPr>
              <a:t>Why forest and lakes are called the natural ecosystem.? Aquarium is artificial ecosystem how? Name the first and last trophic level Autotrophs , carnivores , herbivores ? How do the changes take place in environment ? Why are the first trophic level are green plants ? List the two component of environment ?</a:t>
            </a:r>
          </a:p>
          <a:p>
            <a:pPr algn="l" fontAlgn="base">
              <a:buFont typeface="+mj-lt"/>
              <a:buAutoNum type="arabicPeriod"/>
            </a:pPr>
            <a:r>
              <a:rPr lang="en-US" b="0" i="0" dirty="0">
                <a:solidFill>
                  <a:srgbClr val="334155"/>
                </a:solidFill>
                <a:effectLst/>
                <a:latin typeface="-apple-system"/>
              </a:rPr>
              <a:t>In the food chain  100  J energy is available to the lion how much energy is present to  producers. I) Make the food chain of frog, grass ,insect ,snake ii) Make the food chain Peacock, Frog , Grass ,Snake, grass- hopper iii) make the food chain  fox rabbit  grass and tiger</a:t>
            </a:r>
          </a:p>
          <a:p>
            <a:pPr algn="l" fontAlgn="base">
              <a:buFont typeface="+mj-lt"/>
              <a:buAutoNum type="arabicPeriod"/>
            </a:pPr>
            <a:r>
              <a:rPr lang="en-US" b="0" i="0" dirty="0">
                <a:solidFill>
                  <a:srgbClr val="334155"/>
                </a:solidFill>
                <a:effectLst/>
                <a:latin typeface="-apple-system"/>
              </a:rPr>
              <a:t>What is the chemical formula of Ozone? What is the nature of Ozone ? what is the function of ozone layer ? how the ozone layer is depleting and how is it dangerous to us</a:t>
            </a:r>
          </a:p>
          <a:p>
            <a:pPr algn="l" fontAlgn="base">
              <a:buFont typeface="+mj-lt"/>
              <a:buAutoNum type="arabicPeriod"/>
            </a:pPr>
            <a:r>
              <a:rPr lang="en-US" b="0" i="0" dirty="0">
                <a:solidFill>
                  <a:srgbClr val="334155"/>
                </a:solidFill>
                <a:effectLst/>
                <a:latin typeface="-apple-system"/>
              </a:rPr>
              <a:t> What is he difference between biodegradable and non – biodegradable? Which of the following are bio degradable  or non biodegradable items  DDT, Crop residue , Leather ,glass , Cotton cloth, paper ,wool ,silver foil, leather, earthen pot, tomato leaves ,aluminum wire synthetic fiber</a:t>
            </a:r>
          </a:p>
          <a:p>
            <a:pPr algn="l" fontAlgn="base">
              <a:buFont typeface="+mj-lt"/>
              <a:buAutoNum type="arabicPeriod"/>
            </a:pPr>
            <a:r>
              <a:rPr lang="en-US" b="0" i="0" dirty="0">
                <a:solidFill>
                  <a:srgbClr val="334155"/>
                </a:solidFill>
                <a:effectLst/>
                <a:latin typeface="-apple-system"/>
              </a:rPr>
              <a:t> Name the two abiotic and biotic factors . Give the main environmental problems .?</a:t>
            </a:r>
          </a:p>
          <a:p>
            <a:pPr algn="l" fontAlgn="base">
              <a:buFont typeface="+mj-lt"/>
              <a:buAutoNum type="arabicPeriod"/>
            </a:pPr>
            <a:r>
              <a:rPr lang="en-US" b="0" i="0" dirty="0">
                <a:solidFill>
                  <a:srgbClr val="334155"/>
                </a:solidFill>
                <a:effectLst/>
                <a:latin typeface="-apple-system"/>
              </a:rPr>
              <a:t> List advantages of using cloth /gunny bag over polythene bags.?</a:t>
            </a:r>
          </a:p>
          <a:p>
            <a:pPr algn="l" fontAlgn="base">
              <a:buFont typeface="+mj-lt"/>
              <a:buAutoNum type="arabicPeriod"/>
            </a:pPr>
            <a:r>
              <a:rPr lang="en-US" b="0" i="0" dirty="0">
                <a:solidFill>
                  <a:srgbClr val="334155"/>
                </a:solidFill>
                <a:effectLst/>
                <a:latin typeface="-apple-system"/>
              </a:rPr>
              <a:t>How pesticides like DDT sprayed to kill pest on the crops are found to be present in soil ,ground water and water bodies  explain how they reach to these place</a:t>
            </a:r>
          </a:p>
          <a:p>
            <a:pPr marL="0" indent="0">
              <a:buNone/>
            </a:pPr>
            <a:endParaRPr lang="en-IN" dirty="0"/>
          </a:p>
        </p:txBody>
      </p:sp>
    </p:spTree>
    <p:extLst>
      <p:ext uri="{BB962C8B-B14F-4D97-AF65-F5344CB8AC3E}">
        <p14:creationId xmlns:p14="http://schemas.microsoft.com/office/powerpoint/2010/main" val="3921459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B98B7C2-C73C-7D93-817E-76090B7DD5B9}"/>
              </a:ext>
            </a:extLst>
          </p:cNvPr>
          <p:cNvSpPr>
            <a:spLocks noGrp="1"/>
          </p:cNvSpPr>
          <p:nvPr>
            <p:ph idx="1"/>
          </p:nvPr>
        </p:nvSpPr>
        <p:spPr>
          <a:xfrm>
            <a:off x="452284" y="353961"/>
            <a:ext cx="10901516" cy="5823002"/>
          </a:xfrm>
        </p:spPr>
        <p:txBody>
          <a:bodyPr>
            <a:normAutofit fontScale="77500" lnSpcReduction="20000"/>
          </a:bodyPr>
          <a:lstStyle/>
          <a:p>
            <a:pPr marL="0" indent="0" algn="l" fontAlgn="base">
              <a:buNone/>
            </a:pPr>
            <a:r>
              <a:rPr lang="en-US" dirty="0">
                <a:solidFill>
                  <a:srgbClr val="334155"/>
                </a:solidFill>
                <a:latin typeface="-apple-system"/>
              </a:rPr>
              <a:t>9.</a:t>
            </a:r>
            <a:r>
              <a:rPr lang="en-US" b="0" i="0" dirty="0">
                <a:solidFill>
                  <a:srgbClr val="334155"/>
                </a:solidFill>
                <a:effectLst/>
                <a:latin typeface="-apple-system"/>
              </a:rPr>
              <a:t>Sun —-&gt;Phytoplankton—-&gt;Zooplankton—–&gt;small fish ——-&gt; big fish what does it show about food chain.? If lake is contaminated with pesticides which of the following organism will have biological magnification  small fish, pelican birds , zooplankton , Phytoplankton ,big fish ? why?</a:t>
            </a:r>
          </a:p>
          <a:p>
            <a:pPr marL="0" indent="0" algn="l" fontAlgn="base">
              <a:buNone/>
            </a:pPr>
            <a:r>
              <a:rPr lang="en-US" b="0" i="0" dirty="0">
                <a:solidFill>
                  <a:srgbClr val="334155"/>
                </a:solidFill>
                <a:effectLst/>
                <a:latin typeface="-apple-system"/>
              </a:rPr>
              <a:t>10.If there are no micro-organism what will happen to garbage, dead animals and plants.</a:t>
            </a:r>
          </a:p>
          <a:p>
            <a:pPr marL="0" indent="0" algn="l" fontAlgn="base">
              <a:buNone/>
            </a:pPr>
            <a:r>
              <a:rPr lang="en-US" b="0" i="0" dirty="0">
                <a:solidFill>
                  <a:srgbClr val="334155"/>
                </a:solidFill>
                <a:effectLst/>
                <a:latin typeface="-apple-system"/>
              </a:rPr>
              <a:t>11.What is biodiversity ? What will happen if bio diversity of aera is not preserved?</a:t>
            </a:r>
          </a:p>
          <a:p>
            <a:pPr marL="0" indent="0" algn="l" fontAlgn="base">
              <a:buNone/>
            </a:pPr>
            <a:r>
              <a:rPr lang="en-US" b="0" i="0" dirty="0">
                <a:solidFill>
                  <a:srgbClr val="334155"/>
                </a:solidFill>
                <a:effectLst/>
                <a:latin typeface="-apple-system"/>
              </a:rPr>
              <a:t>12. Which is better a plant is taken by man directly or plant eaten by goat and the man ears goat why? what will happen to grass lands if all grazers/herbivorous are removed from the surface of earth ? what happens if all decomposers are eliminated from earth ?</a:t>
            </a:r>
          </a:p>
          <a:p>
            <a:pPr marL="0" indent="0" algn="l" fontAlgn="base">
              <a:buNone/>
            </a:pPr>
            <a:r>
              <a:rPr lang="en-US" b="0" i="0" dirty="0">
                <a:solidFill>
                  <a:srgbClr val="334155"/>
                </a:solidFill>
                <a:effectLst/>
                <a:latin typeface="-apple-system"/>
              </a:rPr>
              <a:t>13. a)Draw a schematic diagram of different food chain b)show energy flow of food chain by figure</a:t>
            </a:r>
          </a:p>
          <a:p>
            <a:pPr marL="0" indent="0" algn="l" fontAlgn="base">
              <a:buNone/>
            </a:pPr>
            <a:r>
              <a:rPr lang="en-US" b="0" i="0" dirty="0">
                <a:solidFill>
                  <a:srgbClr val="334155"/>
                </a:solidFill>
                <a:effectLst/>
                <a:latin typeface="-apple-system"/>
              </a:rPr>
              <a:t>13.What is trophic level ? Explain 10% law with example ? Explain food web.</a:t>
            </a:r>
          </a:p>
          <a:p>
            <a:pPr marL="0" indent="0" algn="l" fontAlgn="base">
              <a:spcAft>
                <a:spcPts val="1500"/>
              </a:spcAft>
              <a:buNone/>
            </a:pPr>
            <a:endParaRPr lang="en-US" b="1" i="0" dirty="0">
              <a:effectLst/>
              <a:latin typeface="-apple-system"/>
            </a:endParaRPr>
          </a:p>
          <a:p>
            <a:pPr marL="0" indent="0" algn="l" fontAlgn="base">
              <a:spcAft>
                <a:spcPts val="1500"/>
              </a:spcAft>
              <a:buNone/>
            </a:pPr>
            <a:r>
              <a:rPr lang="en-US" b="1" i="0" dirty="0">
                <a:effectLst/>
                <a:latin typeface="arial black" panose="020B0A04020102020204" pitchFamily="34" charset="0"/>
              </a:rPr>
              <a:t>              </a:t>
            </a:r>
            <a:endParaRPr lang="en-US" b="1" i="0" dirty="0">
              <a:effectLst/>
              <a:latin typeface="-apple-system"/>
            </a:endParaRPr>
          </a:p>
          <a:p>
            <a:pPr algn="l" fontAlgn="base">
              <a:buFont typeface="+mj-lt"/>
              <a:buAutoNum type="arabicPeriod"/>
            </a:pPr>
            <a:r>
              <a:rPr lang="en-US" b="0" i="0" dirty="0">
                <a:solidFill>
                  <a:srgbClr val="FF0000"/>
                </a:solidFill>
                <a:effectLst/>
                <a:latin typeface="arial black" panose="020B0A04020102020204" pitchFamily="34" charset="0"/>
              </a:rPr>
              <a:t>Use of pesticides to protect the crops harms the organism at various level especially human being name the phenomenon involved how do it take place</a:t>
            </a:r>
            <a:endParaRPr lang="en-US" b="0" i="0" dirty="0">
              <a:solidFill>
                <a:srgbClr val="334155"/>
              </a:solidFill>
              <a:effectLst/>
              <a:latin typeface="-apple-system"/>
            </a:endParaRPr>
          </a:p>
          <a:p>
            <a:pPr marL="0" indent="0">
              <a:buNone/>
            </a:pPr>
            <a:endParaRPr lang="en-IN" dirty="0"/>
          </a:p>
        </p:txBody>
      </p:sp>
    </p:spTree>
    <p:extLst>
      <p:ext uri="{BB962C8B-B14F-4D97-AF65-F5344CB8AC3E}">
        <p14:creationId xmlns:p14="http://schemas.microsoft.com/office/powerpoint/2010/main" val="22275246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1599</Words>
  <Application>Microsoft Office PowerPoint</Application>
  <PresentationFormat>Widescreen</PresentationFormat>
  <Paragraphs>48</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-apple-system</vt:lpstr>
      <vt:lpstr>Arial</vt:lpstr>
      <vt:lpstr>arial black</vt:lpstr>
      <vt:lpstr>Calibri</vt:lpstr>
      <vt:lpstr>Calibri Light</vt:lpstr>
      <vt:lpstr>Office Theme</vt:lpstr>
      <vt:lpstr> Control Co ordination   and  Environment  science class x important questions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PARTH OBEROI</dc:creator>
  <cp:lastModifiedBy>PARTH OBEROI</cp:lastModifiedBy>
  <cp:revision>1</cp:revision>
  <dcterms:created xsi:type="dcterms:W3CDTF">2025-01-30T14:36:53Z</dcterms:created>
  <dcterms:modified xsi:type="dcterms:W3CDTF">2025-01-30T14:37:56Z</dcterms:modified>
</cp:coreProperties>
</file>