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F2E921-9D25-409A-F9E9-D6627BD9D2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667DFB0-1DD3-2B31-99CF-0A5F110F50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AE4A27-015A-0533-E29E-8649BA9EF9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C1C85-4B0D-4E95-8B46-711C4ED4DC9D}" type="datetimeFigureOut">
              <a:rPr lang="en-IN" smtClean="0"/>
              <a:t>01-02-2025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BF526C-5386-494C-6398-0CC6EA41C3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6C0D7C-1979-79C5-0DBA-416F19D960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C4953A-22DC-4C3A-976B-4C7093CB9FE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731510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32D6C5-F331-1E66-8784-446941EFF8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5DD15B-9D1D-D759-C535-8A0A4838F4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0346DF-E289-AE1E-2D27-D7F54F4410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C1C85-4B0D-4E95-8B46-711C4ED4DC9D}" type="datetimeFigureOut">
              <a:rPr lang="en-IN" smtClean="0"/>
              <a:t>01-02-2025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32CB0F-CA3B-1115-D2FA-F269C4A97E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AB3CE9-7769-79A6-1A38-02D22372D2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C4953A-22DC-4C3A-976B-4C7093CB9FE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820796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6DBB3B-D6CA-2D93-105E-AE347C155E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E35272-6B26-4B84-7B4E-8EB88AB467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0B8373-7FF3-1C44-00DB-D9BB850814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C1C85-4B0D-4E95-8B46-711C4ED4DC9D}" type="datetimeFigureOut">
              <a:rPr lang="en-IN" smtClean="0"/>
              <a:t>01-02-2025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9E369F-EB1D-D292-DAFF-3EB35F62FB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9C887B-508A-D80C-EADB-DD281DA646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C4953A-22DC-4C3A-976B-4C7093CB9FE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414502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248E66-1E6B-2B55-02BA-D9F4296AC3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582C30-62E5-2380-5199-4BF04A39674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DB3D64-7A7A-F53F-4C0E-0D66ED9C1C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CC443D-B461-7D98-6758-949EEFFE76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C1C85-4B0D-4E95-8B46-711C4ED4DC9D}" type="datetimeFigureOut">
              <a:rPr lang="en-IN" smtClean="0"/>
              <a:t>01-02-2025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F414BC-40E8-11E8-7271-D0554F05DE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1116A84-9018-4B40-A2B5-1C21505C8C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C4953A-22DC-4C3A-976B-4C7093CB9FE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263306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C3824B-3F69-9AC7-2D9C-40789F157F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47A6EC-3FE8-2E29-DD53-C1CD1B6B54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0A03A44-7CE3-3D8A-6D74-940B14CB8B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1E98D5D-7646-2070-CA16-BA87A9226CA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106AEFA-B8F0-B99C-8CF5-C177AFB4A72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AF4B1FD-497B-AB01-D1A1-91AD41B94D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C1C85-4B0D-4E95-8B46-711C4ED4DC9D}" type="datetimeFigureOut">
              <a:rPr lang="en-IN" smtClean="0"/>
              <a:t>01-02-2025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88B8BE0-6F0E-6FBB-B24C-05D8AC6203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B1D4C8F-BB00-6ADF-7F4C-231CFF2B90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C4953A-22DC-4C3A-976B-4C7093CB9FE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604906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5D8295-D8FD-2BA3-D661-5E0F4EF887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8D9600D-8857-5C8B-E52D-7C13D2528A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C1C85-4B0D-4E95-8B46-711C4ED4DC9D}" type="datetimeFigureOut">
              <a:rPr lang="en-IN" smtClean="0"/>
              <a:t>01-02-2025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BB13CFE-A6F2-E2C9-3886-3DD82D2E5B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6C74264-AB26-BAB3-5DD1-D2970E2C91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C4953A-22DC-4C3A-976B-4C7093CB9FE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035048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6165AB9-9B8D-D6AB-AD06-9CC871B70E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C1C85-4B0D-4E95-8B46-711C4ED4DC9D}" type="datetimeFigureOut">
              <a:rPr lang="en-IN" smtClean="0"/>
              <a:t>01-02-2025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41EA27E-225D-9BF1-B4A1-35EFA5E3DA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50F3C2-4FFD-D1D7-4EBA-F6CA030A39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C4953A-22DC-4C3A-976B-4C7093CB9FE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695621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039582-531F-9EC1-7C35-4216C2E8AF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575651-0D1C-C584-178C-C4D55CC63A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999E7C-A1F4-AC41-1E06-D5374A2721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B45CFBB-FD9A-FFDA-F5B4-F357EAF8B6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C1C85-4B0D-4E95-8B46-711C4ED4DC9D}" type="datetimeFigureOut">
              <a:rPr lang="en-IN" smtClean="0"/>
              <a:t>01-02-2025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1181A9-A50A-7312-4E57-127684F0F8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C381C8B-6AC4-6203-A035-2CC871B65C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C4953A-22DC-4C3A-976B-4C7093CB9FE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263156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A3589F-C958-626A-9625-DBBC326557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E71D2E4-5C23-B156-92A2-ECAF757665B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97BFC5-DCAB-055C-AE71-829433119C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309FFF6-E32C-D120-6AF8-26D51058FB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C1C85-4B0D-4E95-8B46-711C4ED4DC9D}" type="datetimeFigureOut">
              <a:rPr lang="en-IN" smtClean="0"/>
              <a:t>01-02-2025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358FD2-4FEC-9E38-995E-B979D511F9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EDE6C5-BBAD-AED6-BEFF-958D9EBD60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C4953A-22DC-4C3A-976B-4C7093CB9FE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930120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211FC8-7726-78A9-DA02-65531DC0BD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2AF0969-8483-066E-B652-7555833EF0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8F214E-BF9A-1305-AA2A-458E514AEB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C1C85-4B0D-4E95-8B46-711C4ED4DC9D}" type="datetimeFigureOut">
              <a:rPr lang="en-IN" smtClean="0"/>
              <a:t>01-02-2025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DAD066-9743-0652-6303-3147CD69EC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5C43FE-2E68-6032-487E-B84F6F7658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C4953A-22DC-4C3A-976B-4C7093CB9FE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188561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5C03336-33FB-3D8F-20F4-6C0FC519D46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64A84A5-318B-89FA-D2AE-06A7CA78F05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3486C1-F8E1-5D68-6FC4-45BEEC03E9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C1C85-4B0D-4E95-8B46-711C4ED4DC9D}" type="datetimeFigureOut">
              <a:rPr lang="en-IN" smtClean="0"/>
              <a:t>01-02-2025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D4BA68-5828-5835-F4B4-5356EA89EF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0B9683-CE6B-2C7B-5E24-31DC2A32B7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C4953A-22DC-4C3A-976B-4C7093CB9FE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227022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6216615-5C8C-E90E-B4AE-93B444D3E5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06EB4E-12FC-08C9-47F5-48CAB79F40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3DC47F-687A-1A1D-65C2-30A77DB87EE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CC1C85-4B0D-4E95-8B46-711C4ED4DC9D}" type="datetimeFigureOut">
              <a:rPr lang="en-IN" smtClean="0"/>
              <a:t>01-02-2025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4C0889-1143-0500-2372-CB7FDC2B958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B205C7-8BE9-AFD4-D4D8-A700B25093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C4953A-22DC-4C3A-976B-4C7093CB9FE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0075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E05675-132D-FDA0-4728-77DFFE9E81C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IN" b="1" i="0" dirty="0">
                <a:effectLst/>
                <a:latin typeface="-apple-system"/>
              </a:rPr>
              <a:t>Economic Development Important questions</a:t>
            </a:r>
            <a:br>
              <a:rPr lang="en-IN" b="1" i="0" dirty="0">
                <a:effectLst/>
                <a:latin typeface="-apple-system"/>
              </a:rPr>
            </a:br>
            <a:r>
              <a:rPr lang="en-IN" b="1" i="0" dirty="0">
                <a:effectLst/>
                <a:latin typeface="-apple-system"/>
              </a:rPr>
              <a:t>Class x</a:t>
            </a:r>
            <a:endParaRPr lang="en-IN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E667AC9-9F3C-3DFC-1350-B59229CE6A6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IN" sz="3600" dirty="0" err="1"/>
              <a:t>toppershome.online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4225898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4AF33E-3BC6-2D91-5626-F694C69029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4071" y="370450"/>
            <a:ext cx="10515600" cy="6168001"/>
          </a:xfrm>
        </p:spPr>
        <p:txBody>
          <a:bodyPr>
            <a:normAutofit fontScale="70000" lnSpcReduction="20000"/>
          </a:bodyPr>
          <a:lstStyle/>
          <a:p>
            <a:pPr algn="ctr" fontAlgn="base"/>
            <a:r>
              <a:rPr lang="en-US" b="1" i="0" dirty="0">
                <a:effectLst/>
                <a:latin typeface="-apple-system"/>
              </a:rPr>
              <a:t>DEVELOPMENT</a:t>
            </a:r>
          </a:p>
          <a:p>
            <a:pPr algn="l" fontAlgn="base">
              <a:buFont typeface="+mj-lt"/>
              <a:buAutoNum type="arabicPeriod"/>
            </a:pPr>
            <a:r>
              <a:rPr lang="en-US" b="0" i="0" dirty="0">
                <a:solidFill>
                  <a:srgbClr val="334155"/>
                </a:solidFill>
                <a:effectLst/>
                <a:latin typeface="-apple-system"/>
              </a:rPr>
              <a:t>Define the terms a) National Income b)GDP c) Literacy Rate d)Human Development Index e)Infant Mortality rate f)UNDP g) Life Expectancy h) per capita Income and it’s advantage </a:t>
            </a:r>
            <a:r>
              <a:rPr lang="en-US" b="0" i="0" dirty="0" err="1">
                <a:solidFill>
                  <a:srgbClr val="334155"/>
                </a:solidFill>
                <a:effectLst/>
                <a:latin typeface="-apple-system"/>
              </a:rPr>
              <a:t>i</a:t>
            </a:r>
            <a:r>
              <a:rPr lang="en-US" b="0" i="0" dirty="0">
                <a:solidFill>
                  <a:srgbClr val="334155"/>
                </a:solidFill>
                <a:effectLst/>
                <a:latin typeface="-apple-system"/>
              </a:rPr>
              <a:t>) Final goods and services j) sustainable development and it’s importance. k)BMI l) Net attendance ratio</a:t>
            </a:r>
          </a:p>
          <a:p>
            <a:pPr algn="l" fontAlgn="base">
              <a:buFont typeface="+mj-lt"/>
              <a:buAutoNum type="arabicPeriod"/>
            </a:pPr>
            <a:r>
              <a:rPr lang="en-US" b="0" i="0" dirty="0">
                <a:solidFill>
                  <a:srgbClr val="334155"/>
                </a:solidFill>
                <a:effectLst/>
                <a:latin typeface="-apple-system"/>
              </a:rPr>
              <a:t> What is the main criteria used by world Bank in classifying different countries ?</a:t>
            </a:r>
          </a:p>
          <a:p>
            <a:pPr algn="l" fontAlgn="base">
              <a:buFont typeface="+mj-lt"/>
              <a:buAutoNum type="arabicPeriod"/>
            </a:pPr>
            <a:r>
              <a:rPr lang="en-US" b="0" i="0" dirty="0">
                <a:solidFill>
                  <a:srgbClr val="334155"/>
                </a:solidFill>
                <a:effectLst/>
                <a:latin typeface="-apple-system"/>
              </a:rPr>
              <a:t>Why the total income of the countries not used to make comparisons between them ?</a:t>
            </a:r>
          </a:p>
          <a:p>
            <a:pPr algn="l" fontAlgn="base">
              <a:buFont typeface="+mj-lt"/>
              <a:buAutoNum type="arabicPeriod"/>
            </a:pPr>
            <a:r>
              <a:rPr lang="en-US" b="0" i="0" dirty="0">
                <a:solidFill>
                  <a:srgbClr val="334155"/>
                </a:solidFill>
                <a:effectLst/>
                <a:latin typeface="-apple-system"/>
              </a:rPr>
              <a:t> Why is per capita income is calculated in dollars not in their own currency ?</a:t>
            </a:r>
          </a:p>
          <a:p>
            <a:pPr algn="l" fontAlgn="base">
              <a:buFont typeface="+mj-lt"/>
              <a:buAutoNum type="arabicPeriod"/>
            </a:pPr>
            <a:r>
              <a:rPr lang="en-US" b="0" i="0" dirty="0">
                <a:solidFill>
                  <a:srgbClr val="FF0000"/>
                </a:solidFill>
                <a:effectLst/>
                <a:latin typeface="arial black" panose="020B0A04020102020204" pitchFamily="34" charset="0"/>
              </a:rPr>
              <a:t>Explain the limitation of per capita income of development ?**</a:t>
            </a:r>
            <a:endParaRPr lang="en-US" b="0" i="0" dirty="0">
              <a:solidFill>
                <a:srgbClr val="334155"/>
              </a:solidFill>
              <a:effectLst/>
              <a:latin typeface="-apple-system"/>
            </a:endParaRPr>
          </a:p>
          <a:p>
            <a:pPr algn="l" fontAlgn="base">
              <a:buFont typeface="+mj-lt"/>
              <a:buAutoNum type="arabicPeriod"/>
            </a:pPr>
            <a:r>
              <a:rPr lang="en-US" b="0" i="0" dirty="0">
                <a:solidFill>
                  <a:srgbClr val="334155"/>
                </a:solidFill>
                <a:effectLst/>
                <a:latin typeface="-apple-system"/>
              </a:rPr>
              <a:t> Kerala with low per capita income has better human development ranking than Punjab so per capita income is not a useful method to compares the state.</a:t>
            </a:r>
          </a:p>
          <a:p>
            <a:pPr algn="l" fontAlgn="base">
              <a:buFont typeface="+mj-lt"/>
              <a:buAutoNum type="arabicPeriod"/>
            </a:pPr>
            <a:r>
              <a:rPr lang="en-US" b="0" i="0" dirty="0">
                <a:solidFill>
                  <a:srgbClr val="334155"/>
                </a:solidFill>
                <a:effectLst/>
                <a:latin typeface="-apple-system"/>
              </a:rPr>
              <a:t> Why  is Sri Lanka  better than India in HDI in2004?                        </a:t>
            </a:r>
            <a:r>
              <a:rPr lang="en-US" b="0" i="0" dirty="0">
                <a:solidFill>
                  <a:srgbClr val="334155"/>
                </a:solidFill>
                <a:effectLst/>
                <a:latin typeface="arial black" panose="020B0A04020102020204" pitchFamily="34" charset="0"/>
              </a:rPr>
              <a:t> </a:t>
            </a:r>
            <a:endParaRPr lang="en-US" b="0" i="0" dirty="0">
              <a:solidFill>
                <a:srgbClr val="334155"/>
              </a:solidFill>
              <a:effectLst/>
              <a:latin typeface="-apple-system"/>
            </a:endParaRPr>
          </a:p>
          <a:p>
            <a:pPr algn="l" fontAlgn="base">
              <a:buFont typeface="+mj-lt"/>
              <a:buAutoNum type="arabicPeriod"/>
            </a:pPr>
            <a:r>
              <a:rPr lang="en-US" b="0" i="0" dirty="0">
                <a:solidFill>
                  <a:srgbClr val="334155"/>
                </a:solidFill>
                <a:effectLst/>
                <a:latin typeface="-apple-system"/>
              </a:rPr>
              <a:t> Conflicting  goals can also be development goal Discuss .                    </a:t>
            </a:r>
          </a:p>
          <a:p>
            <a:pPr algn="l" fontAlgn="base">
              <a:buFont typeface="+mj-lt"/>
              <a:buAutoNum type="arabicPeriod"/>
            </a:pPr>
            <a:r>
              <a:rPr lang="en-US" b="0" i="0" dirty="0">
                <a:solidFill>
                  <a:srgbClr val="334155"/>
                </a:solidFill>
                <a:effectLst/>
                <a:latin typeface="-apple-system"/>
              </a:rPr>
              <a:t>What are the common goals of development? Give examples . </a:t>
            </a:r>
          </a:p>
          <a:p>
            <a:pPr algn="l" fontAlgn="base">
              <a:buFont typeface="+mj-lt"/>
              <a:buAutoNum type="arabicPeriod"/>
            </a:pPr>
            <a:r>
              <a:rPr lang="en-US" b="0" i="0" dirty="0">
                <a:solidFill>
                  <a:srgbClr val="334155"/>
                </a:solidFill>
                <a:effectLst/>
                <a:latin typeface="-apple-system"/>
              </a:rPr>
              <a:t> Money cannot buy all the goods and services that one needs to live well  Justify the statement ?</a:t>
            </a:r>
          </a:p>
          <a:p>
            <a:pPr algn="l" fontAlgn="base">
              <a:buFont typeface="+mj-lt"/>
              <a:buAutoNum type="arabicPeriod"/>
            </a:pPr>
            <a:r>
              <a:rPr lang="en-US" b="0" i="0" dirty="0">
                <a:solidFill>
                  <a:srgbClr val="334155"/>
                </a:solidFill>
                <a:effectLst/>
                <a:latin typeface="-apple-system"/>
              </a:rPr>
              <a:t> Why do the people look at mix goals for the development?  </a:t>
            </a:r>
            <a:r>
              <a:rPr lang="en-US" b="0" i="0" dirty="0">
                <a:solidFill>
                  <a:srgbClr val="334155"/>
                </a:solidFill>
                <a:effectLst/>
                <a:latin typeface="arial black" panose="020B0A04020102020204" pitchFamily="34" charset="0"/>
              </a:rPr>
              <a:t> </a:t>
            </a:r>
            <a:endParaRPr lang="en-US" b="0" i="0" dirty="0">
              <a:solidFill>
                <a:srgbClr val="334155"/>
              </a:solidFill>
              <a:effectLst/>
              <a:latin typeface="-apple-system"/>
            </a:endParaRPr>
          </a:p>
          <a:p>
            <a:pPr algn="l" fontAlgn="base">
              <a:buFont typeface="+mj-lt"/>
              <a:buAutoNum type="arabicPeriod"/>
            </a:pPr>
            <a:r>
              <a:rPr lang="en-US" b="0" i="0" dirty="0">
                <a:solidFill>
                  <a:srgbClr val="334155"/>
                </a:solidFill>
                <a:effectLst/>
                <a:latin typeface="-apple-system"/>
              </a:rPr>
              <a:t> On what basis the Rich and poor countries are categorized in the world? what are the limitation of the approach</a:t>
            </a:r>
          </a:p>
          <a:p>
            <a:pPr algn="l" fontAlgn="base">
              <a:buFont typeface="+mj-lt"/>
              <a:buAutoNum type="arabicPeriod"/>
            </a:pPr>
            <a:r>
              <a:rPr lang="en-US" b="0" i="0" dirty="0">
                <a:solidFill>
                  <a:srgbClr val="334155"/>
                </a:solidFill>
                <a:effectLst/>
                <a:latin typeface="-apple-system"/>
              </a:rPr>
              <a:t> Explain any five fields other than income where development is needed most ? </a:t>
            </a:r>
          </a:p>
          <a:p>
            <a:pPr algn="l" fontAlgn="base">
              <a:buFont typeface="+mj-lt"/>
              <a:buAutoNum type="arabicPeriod"/>
            </a:pPr>
            <a:r>
              <a:rPr lang="en-US" b="0" i="0" dirty="0">
                <a:solidFill>
                  <a:srgbClr val="FF0000"/>
                </a:solidFill>
                <a:effectLst/>
                <a:latin typeface="arial black" panose="020B0A04020102020204" pitchFamily="34" charset="0"/>
              </a:rPr>
              <a:t>Write at least five difference between developed and developing countries.</a:t>
            </a:r>
            <a:endParaRPr lang="en-US" b="0" i="0" dirty="0">
              <a:solidFill>
                <a:srgbClr val="334155"/>
              </a:solidFill>
              <a:effectLst/>
              <a:latin typeface="-apple-system"/>
            </a:endParaRPr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1034062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AB06B8-65D7-6DB9-F545-3364B17731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929" y="294968"/>
            <a:ext cx="10704871" cy="5881995"/>
          </a:xfrm>
        </p:spPr>
        <p:txBody>
          <a:bodyPr>
            <a:normAutofit fontScale="47500" lnSpcReduction="20000"/>
          </a:bodyPr>
          <a:lstStyle/>
          <a:p>
            <a:pPr algn="ctr" fontAlgn="base">
              <a:spcAft>
                <a:spcPts val="1500"/>
              </a:spcAft>
            </a:pPr>
            <a:r>
              <a:rPr lang="en-US" sz="8400" b="1" i="0" dirty="0">
                <a:effectLst/>
                <a:latin typeface="-apple-system"/>
              </a:rPr>
              <a:t>Sectors of the Economy</a:t>
            </a:r>
          </a:p>
          <a:p>
            <a:pPr algn="l" fontAlgn="base">
              <a:buFont typeface="+mj-lt"/>
              <a:buAutoNum type="arabicPeriod"/>
            </a:pPr>
            <a:r>
              <a:rPr lang="en-US" b="0" i="0" dirty="0">
                <a:solidFill>
                  <a:srgbClr val="334155"/>
                </a:solidFill>
                <a:effectLst/>
                <a:latin typeface="-apple-system"/>
              </a:rPr>
              <a:t>Classify sectors of  the economy on the basis of ownership, on the basis of  nature of activity ?</a:t>
            </a:r>
          </a:p>
          <a:p>
            <a:pPr algn="l" fontAlgn="base">
              <a:buFont typeface="+mj-lt"/>
              <a:buAutoNum type="arabicPeriod"/>
            </a:pPr>
            <a:r>
              <a:rPr lang="en-US" b="0" i="0" dirty="0">
                <a:solidFill>
                  <a:srgbClr val="FF0000"/>
                </a:solidFill>
                <a:effectLst/>
                <a:latin typeface="arial black" panose="020B0A04020102020204" pitchFamily="34" charset="0"/>
              </a:rPr>
              <a:t>Define : a) Disguised unemployment b) Primary Sector c) Secondary sector d) Public sector e)Tertiary  Sector</a:t>
            </a:r>
            <a:endParaRPr lang="en-US" b="0" i="0" dirty="0">
              <a:solidFill>
                <a:srgbClr val="334155"/>
              </a:solidFill>
              <a:effectLst/>
              <a:latin typeface="-apple-system"/>
            </a:endParaRPr>
          </a:p>
          <a:p>
            <a:pPr algn="l" fontAlgn="base">
              <a:buFont typeface="+mj-lt"/>
              <a:buAutoNum type="arabicPeriod"/>
            </a:pPr>
            <a:r>
              <a:rPr lang="en-US" b="0" i="0" dirty="0">
                <a:solidFill>
                  <a:srgbClr val="FF0000"/>
                </a:solidFill>
                <a:effectLst/>
                <a:latin typeface="arial black" panose="020B0A04020102020204" pitchFamily="34" charset="0"/>
              </a:rPr>
              <a:t> Which Sector of economy is larger employment giving sectors?</a:t>
            </a:r>
            <a:endParaRPr lang="en-US" b="0" i="0" dirty="0">
              <a:solidFill>
                <a:srgbClr val="334155"/>
              </a:solidFill>
              <a:effectLst/>
              <a:latin typeface="-apple-system"/>
            </a:endParaRPr>
          </a:p>
          <a:p>
            <a:pPr algn="l" fontAlgn="base">
              <a:buFont typeface="+mj-lt"/>
              <a:buAutoNum type="arabicPeriod"/>
            </a:pPr>
            <a:r>
              <a:rPr lang="en-US" b="0" i="0" dirty="0">
                <a:solidFill>
                  <a:srgbClr val="334155"/>
                </a:solidFill>
                <a:effectLst/>
                <a:latin typeface="-apple-system"/>
              </a:rPr>
              <a:t>For how many days of guaranteed employment are provided under national rural employment guarantee act 2005 of NREGA ?Why is it called right to work and objective ? Suggest the ways to create employment in Rural aera ? Name the sector in which government owns most of the assets and provide all services ?</a:t>
            </a:r>
          </a:p>
          <a:p>
            <a:pPr algn="l" fontAlgn="base">
              <a:buFont typeface="+mj-lt"/>
              <a:buAutoNum type="arabicPeriod"/>
            </a:pPr>
            <a:r>
              <a:rPr lang="en-US" b="0" i="0" dirty="0">
                <a:solidFill>
                  <a:srgbClr val="334155"/>
                </a:solidFill>
                <a:effectLst/>
                <a:latin typeface="-apple-system"/>
              </a:rPr>
              <a:t>ATM is the example of which sector?</a:t>
            </a:r>
          </a:p>
          <a:p>
            <a:pPr algn="l" fontAlgn="base">
              <a:buFont typeface="+mj-lt"/>
              <a:buAutoNum type="arabicPeriod"/>
            </a:pPr>
            <a:r>
              <a:rPr lang="en-US" b="0" i="0" dirty="0">
                <a:solidFill>
                  <a:srgbClr val="334155"/>
                </a:solidFill>
                <a:effectLst/>
                <a:latin typeface="-apple-system"/>
              </a:rPr>
              <a:t> Explain the contribution of public sector in the development of economy ?</a:t>
            </a:r>
          </a:p>
          <a:p>
            <a:pPr algn="l" fontAlgn="base">
              <a:buFont typeface="+mj-lt"/>
              <a:buAutoNum type="arabicPeriod"/>
            </a:pPr>
            <a:r>
              <a:rPr lang="en-US" b="0" i="0" dirty="0">
                <a:solidFill>
                  <a:srgbClr val="334155"/>
                </a:solidFill>
                <a:effectLst/>
                <a:latin typeface="-apple-system"/>
              </a:rPr>
              <a:t>The problem of under employment is not confined to only to agriculture discuss . How can we solve the problem of under employment ?</a:t>
            </a:r>
          </a:p>
          <a:p>
            <a:pPr algn="l" fontAlgn="base">
              <a:buFont typeface="+mj-lt"/>
              <a:buAutoNum type="arabicPeriod"/>
            </a:pPr>
            <a:r>
              <a:rPr lang="en-US" b="0" i="0" dirty="0">
                <a:solidFill>
                  <a:srgbClr val="334155"/>
                </a:solidFill>
                <a:effectLst/>
                <a:latin typeface="-apple-system"/>
              </a:rPr>
              <a:t>What are final goods and intermediate goods ? How do they help to calculate GDP.?</a:t>
            </a:r>
          </a:p>
          <a:p>
            <a:pPr algn="l" fontAlgn="base">
              <a:buFont typeface="+mj-lt"/>
              <a:buAutoNum type="arabicPeriod"/>
            </a:pPr>
            <a:r>
              <a:rPr lang="en-US" b="0" i="0" dirty="0">
                <a:solidFill>
                  <a:srgbClr val="334155"/>
                </a:solidFill>
                <a:effectLst/>
                <a:latin typeface="-apple-system"/>
              </a:rPr>
              <a:t> What is GDP? How can it be measured ?</a:t>
            </a:r>
          </a:p>
          <a:p>
            <a:pPr algn="l" fontAlgn="base">
              <a:buFont typeface="+mj-lt"/>
              <a:buAutoNum type="arabicPeriod"/>
            </a:pPr>
            <a:r>
              <a:rPr lang="en-US" b="0" i="0" dirty="0">
                <a:solidFill>
                  <a:srgbClr val="FF0000"/>
                </a:solidFill>
                <a:effectLst/>
                <a:latin typeface="arial black" panose="020B0A04020102020204" pitchFamily="34" charset="0"/>
              </a:rPr>
              <a:t>How can we create more employment in secondary as well as tertiary sectors  For the development of Rural and Urban aera ?**</a:t>
            </a:r>
            <a:endParaRPr lang="en-US" b="0" i="0" dirty="0">
              <a:solidFill>
                <a:srgbClr val="334155"/>
              </a:solidFill>
              <a:effectLst/>
              <a:latin typeface="-apple-system"/>
            </a:endParaRPr>
          </a:p>
          <a:p>
            <a:pPr algn="l" fontAlgn="base">
              <a:buFont typeface="+mj-lt"/>
              <a:buAutoNum type="arabicPeriod"/>
            </a:pPr>
            <a:r>
              <a:rPr lang="en-US" b="0" i="0" dirty="0">
                <a:solidFill>
                  <a:srgbClr val="FF0000"/>
                </a:solidFill>
                <a:effectLst/>
                <a:latin typeface="arial black" panose="020B0A04020102020204" pitchFamily="34" charset="0"/>
              </a:rPr>
              <a:t>Write the demerits of private and public sectors of India ?**</a:t>
            </a:r>
            <a:r>
              <a:rPr lang="en-US" b="0" i="0" dirty="0">
                <a:solidFill>
                  <a:srgbClr val="334155"/>
                </a:solidFill>
                <a:effectLst/>
                <a:latin typeface="-apple-system"/>
              </a:rPr>
              <a:t> Describe different kinds of  Tertiary sectors employment</a:t>
            </a:r>
          </a:p>
          <a:p>
            <a:pPr algn="l" fontAlgn="base">
              <a:buFont typeface="+mj-lt"/>
              <a:buAutoNum type="arabicPeriod"/>
            </a:pPr>
            <a:r>
              <a:rPr lang="en-US" b="0" i="0" dirty="0">
                <a:solidFill>
                  <a:srgbClr val="FF0000"/>
                </a:solidFill>
                <a:effectLst/>
                <a:latin typeface="arial black" panose="020B0A04020102020204" pitchFamily="34" charset="0"/>
              </a:rPr>
              <a:t> Write the features of public and private sectors Their role in the development of Indian Economy?**</a:t>
            </a:r>
            <a:endParaRPr lang="en-US" b="0" i="0" dirty="0">
              <a:solidFill>
                <a:srgbClr val="334155"/>
              </a:solidFill>
              <a:effectLst/>
              <a:latin typeface="-apple-system"/>
            </a:endParaRPr>
          </a:p>
          <a:p>
            <a:pPr algn="l" fontAlgn="base">
              <a:buFont typeface="+mj-lt"/>
              <a:buAutoNum type="arabicPeriod"/>
            </a:pPr>
            <a:r>
              <a:rPr lang="en-US" b="0" i="0" dirty="0">
                <a:solidFill>
                  <a:srgbClr val="334155"/>
                </a:solidFill>
                <a:effectLst/>
                <a:latin typeface="-apple-system"/>
              </a:rPr>
              <a:t> How can workers in un organized sectors can be protected  explain the example ?</a:t>
            </a:r>
          </a:p>
          <a:p>
            <a:pPr algn="l" fontAlgn="base">
              <a:buFont typeface="+mj-lt"/>
              <a:buAutoNum type="arabicPeriod"/>
            </a:pPr>
            <a:r>
              <a:rPr lang="en-US" b="0" i="0" dirty="0">
                <a:solidFill>
                  <a:srgbClr val="334155"/>
                </a:solidFill>
                <a:effectLst/>
                <a:latin typeface="-apple-system"/>
              </a:rPr>
              <a:t>Compare the employment conditions in the organized and un organized sector</a:t>
            </a:r>
          </a:p>
          <a:p>
            <a:pPr algn="l" fontAlgn="base">
              <a:buFont typeface="+mj-lt"/>
              <a:buAutoNum type="arabicPeriod"/>
            </a:pPr>
            <a:r>
              <a:rPr lang="en-US" b="0" i="0" dirty="0">
                <a:solidFill>
                  <a:srgbClr val="334155"/>
                </a:solidFill>
                <a:effectLst/>
                <a:latin typeface="-apple-system"/>
              </a:rPr>
              <a:t> Write % share of each sector in GDP for 2011-12 and 2022-23.</a:t>
            </a:r>
          </a:p>
          <a:p>
            <a:pPr algn="l" fontAlgn="base">
              <a:buFont typeface="+mj-lt"/>
              <a:buAutoNum type="arabicPeriod"/>
            </a:pPr>
            <a:r>
              <a:rPr lang="en-US" b="0" i="0" dirty="0">
                <a:solidFill>
                  <a:srgbClr val="334155"/>
                </a:solidFill>
                <a:effectLst/>
                <a:latin typeface="-apple-system"/>
              </a:rPr>
              <a:t>Write % share of each sectors in employment ?</a:t>
            </a:r>
          </a:p>
          <a:p>
            <a:pPr algn="l" fontAlgn="base">
              <a:buFont typeface="+mj-lt"/>
              <a:buAutoNum type="arabicPeriod"/>
            </a:pPr>
            <a:r>
              <a:rPr lang="en-US" b="0" i="0" dirty="0">
                <a:solidFill>
                  <a:srgbClr val="FF0000"/>
                </a:solidFill>
                <a:effectLst/>
                <a:latin typeface="arial black" panose="020B0A04020102020204" pitchFamily="34" charset="0"/>
              </a:rPr>
              <a:t>How is issue of sustainability is important for development (2024)</a:t>
            </a:r>
            <a:endParaRPr lang="en-US" b="0" i="0" dirty="0">
              <a:solidFill>
                <a:srgbClr val="334155"/>
              </a:solidFill>
              <a:effectLst/>
              <a:latin typeface="-apple-system"/>
            </a:endParaRPr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0511326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B2FFD8-A4DB-8E95-7A9E-115239E75C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4632" y="353961"/>
            <a:ext cx="11039168" cy="5823002"/>
          </a:xfrm>
        </p:spPr>
        <p:txBody>
          <a:bodyPr>
            <a:normAutofit fontScale="62500" lnSpcReduction="20000"/>
          </a:bodyPr>
          <a:lstStyle/>
          <a:p>
            <a:pPr marL="0" indent="0" algn="l" fontAlgn="base">
              <a:buNone/>
            </a:pPr>
            <a:r>
              <a:rPr lang="en-US" b="0" i="0" dirty="0">
                <a:solidFill>
                  <a:srgbClr val="334155"/>
                </a:solidFill>
                <a:effectLst/>
                <a:latin typeface="-apple-system"/>
              </a:rPr>
              <a:t>                                                                         </a:t>
            </a:r>
            <a:r>
              <a:rPr lang="en-US" sz="3800" b="0" i="0" dirty="0">
                <a:solidFill>
                  <a:srgbClr val="334155"/>
                </a:solidFill>
                <a:effectLst/>
                <a:latin typeface="-apple-system"/>
              </a:rPr>
              <a:t>Money and Credit</a:t>
            </a:r>
          </a:p>
          <a:p>
            <a:pPr algn="l" fontAlgn="base">
              <a:buFont typeface="+mj-lt"/>
              <a:buAutoNum type="arabicPeriod"/>
            </a:pPr>
            <a:r>
              <a:rPr lang="en-US" b="0" i="0" dirty="0">
                <a:solidFill>
                  <a:srgbClr val="334155"/>
                </a:solidFill>
                <a:effectLst/>
                <a:latin typeface="-apple-system"/>
              </a:rPr>
              <a:t>Name the institution which print the currency in India ?</a:t>
            </a:r>
          </a:p>
          <a:p>
            <a:pPr algn="l" fontAlgn="base">
              <a:buFont typeface="+mj-lt"/>
              <a:buAutoNum type="arabicPeriod"/>
            </a:pPr>
            <a:r>
              <a:rPr lang="en-US" b="0" i="0" dirty="0">
                <a:solidFill>
                  <a:srgbClr val="FF0000"/>
                </a:solidFill>
                <a:effectLst/>
                <a:latin typeface="arial black" panose="020B0A04020102020204" pitchFamily="34" charset="0"/>
              </a:rPr>
              <a:t>Why do the bank ask for collateral during loan ? What do the banks do with the deposits they accept ?**</a:t>
            </a:r>
            <a:endParaRPr lang="en-US" b="0" i="0" dirty="0">
              <a:solidFill>
                <a:srgbClr val="334155"/>
              </a:solidFill>
              <a:effectLst/>
              <a:latin typeface="-apple-system"/>
            </a:endParaRPr>
          </a:p>
          <a:p>
            <a:pPr algn="l" fontAlgn="base">
              <a:buFont typeface="+mj-lt"/>
              <a:buAutoNum type="arabicPeriod"/>
            </a:pPr>
            <a:r>
              <a:rPr lang="en-US" b="0" i="0" dirty="0">
                <a:solidFill>
                  <a:srgbClr val="334155"/>
                </a:solidFill>
                <a:effectLst/>
                <a:latin typeface="-apple-system"/>
              </a:rPr>
              <a:t>Define : a)terms of credit b) Bater system c) Investment d) double coincidence of want e)Demand deposits  f)Money g) Collateral</a:t>
            </a:r>
          </a:p>
          <a:p>
            <a:pPr algn="l" fontAlgn="base">
              <a:buFont typeface="+mj-lt"/>
              <a:buAutoNum type="arabicPeriod"/>
            </a:pPr>
            <a:r>
              <a:rPr lang="en-US" b="0" i="0" dirty="0">
                <a:solidFill>
                  <a:srgbClr val="334155"/>
                </a:solidFill>
                <a:effectLst/>
                <a:latin typeface="-apple-system"/>
              </a:rPr>
              <a:t>What is the main source of credit for Rural Households in India ? Why are they important?</a:t>
            </a:r>
          </a:p>
          <a:p>
            <a:pPr algn="l" fontAlgn="base">
              <a:buFont typeface="+mj-lt"/>
              <a:buAutoNum type="arabicPeriod"/>
            </a:pPr>
            <a:r>
              <a:rPr lang="en-US" b="0" i="0" dirty="0">
                <a:solidFill>
                  <a:srgbClr val="334155"/>
                </a:solidFill>
                <a:effectLst/>
                <a:latin typeface="-apple-system"/>
              </a:rPr>
              <a:t>Which body supervises the functioning of  formal sources of loan ?</a:t>
            </a:r>
          </a:p>
          <a:p>
            <a:pPr algn="l" fontAlgn="base">
              <a:buFont typeface="+mj-lt"/>
              <a:buAutoNum type="arabicPeriod"/>
            </a:pPr>
            <a:r>
              <a:rPr lang="en-US" b="0" i="0" dirty="0">
                <a:solidFill>
                  <a:srgbClr val="334155"/>
                </a:solidFill>
                <a:effectLst/>
                <a:latin typeface="-apple-system"/>
              </a:rPr>
              <a:t>“Modern  currency is without any use of it’s own” then why is it accepted as a medium of exchange ? Why one can refuse if payment is made in rupees in India.</a:t>
            </a:r>
          </a:p>
          <a:p>
            <a:pPr algn="l" fontAlgn="base">
              <a:buFont typeface="+mj-lt"/>
              <a:buAutoNum type="arabicPeriod"/>
            </a:pPr>
            <a:r>
              <a:rPr lang="en-US" b="0" i="0" dirty="0">
                <a:solidFill>
                  <a:srgbClr val="FF0000"/>
                </a:solidFill>
                <a:effectLst/>
                <a:latin typeface="-apple-system"/>
              </a:rPr>
              <a:t> How does the deposits with banks become the source of income ?</a:t>
            </a:r>
            <a:endParaRPr lang="en-US" b="0" i="0" dirty="0">
              <a:solidFill>
                <a:srgbClr val="334155"/>
              </a:solidFill>
              <a:effectLst/>
              <a:latin typeface="-apple-system"/>
            </a:endParaRPr>
          </a:p>
          <a:p>
            <a:pPr algn="l" fontAlgn="base">
              <a:buFont typeface="+mj-lt"/>
              <a:buAutoNum type="arabicPeriod"/>
            </a:pPr>
            <a:r>
              <a:rPr lang="en-US" b="0" i="0" dirty="0">
                <a:solidFill>
                  <a:srgbClr val="334155"/>
                </a:solidFill>
                <a:effectLst/>
                <a:latin typeface="-apple-system"/>
              </a:rPr>
              <a:t>Compare formal sector loans and informal sectors  loan with respect to interest rate .</a:t>
            </a:r>
          </a:p>
          <a:p>
            <a:pPr algn="l" fontAlgn="base">
              <a:buFont typeface="+mj-lt"/>
              <a:buAutoNum type="arabicPeriod"/>
            </a:pPr>
            <a:r>
              <a:rPr lang="en-US" b="0" i="0" dirty="0">
                <a:solidFill>
                  <a:srgbClr val="334155"/>
                </a:solidFill>
                <a:effectLst/>
                <a:latin typeface="-apple-system"/>
              </a:rPr>
              <a:t>Why  are most of the poor are deprived of formal sectors loan ?</a:t>
            </a:r>
          </a:p>
          <a:p>
            <a:pPr algn="l" fontAlgn="base">
              <a:buFont typeface="+mj-lt"/>
              <a:buAutoNum type="arabicPeriod"/>
            </a:pPr>
            <a:r>
              <a:rPr lang="en-US" b="0" i="0" dirty="0">
                <a:solidFill>
                  <a:srgbClr val="334155"/>
                </a:solidFill>
                <a:effectLst/>
                <a:latin typeface="-apple-system"/>
              </a:rPr>
              <a:t>Which country has successfully organized SHG? Who started the </a:t>
            </a:r>
            <a:r>
              <a:rPr lang="en-US" b="0" i="0" dirty="0" err="1">
                <a:solidFill>
                  <a:srgbClr val="334155"/>
                </a:solidFill>
                <a:effectLst/>
                <a:latin typeface="-apple-system"/>
              </a:rPr>
              <a:t>Programme</a:t>
            </a:r>
            <a:r>
              <a:rPr lang="en-US" b="0" i="0" dirty="0">
                <a:solidFill>
                  <a:srgbClr val="334155"/>
                </a:solidFill>
                <a:effectLst/>
                <a:latin typeface="-apple-system"/>
              </a:rPr>
              <a:t> .</a:t>
            </a:r>
          </a:p>
          <a:p>
            <a:pPr algn="l" fontAlgn="base">
              <a:buFont typeface="+mj-lt"/>
              <a:buAutoNum type="arabicPeriod"/>
            </a:pPr>
            <a:r>
              <a:rPr lang="en-US" b="0" i="0" dirty="0">
                <a:solidFill>
                  <a:srgbClr val="FF0000"/>
                </a:solidFill>
                <a:effectLst/>
                <a:latin typeface="arial black" panose="020B0A04020102020204" pitchFamily="34" charset="0"/>
              </a:rPr>
              <a:t>Credit has unique role in the development of country Discuss**</a:t>
            </a:r>
            <a:endParaRPr lang="en-US" b="0" i="0" dirty="0">
              <a:solidFill>
                <a:srgbClr val="334155"/>
              </a:solidFill>
              <a:effectLst/>
              <a:latin typeface="-apple-system"/>
            </a:endParaRPr>
          </a:p>
          <a:p>
            <a:pPr algn="l" fontAlgn="base">
              <a:buFont typeface="+mj-lt"/>
              <a:buAutoNum type="arabicPeriod"/>
            </a:pPr>
            <a:r>
              <a:rPr lang="en-US" b="0" i="0" dirty="0">
                <a:solidFill>
                  <a:srgbClr val="334155"/>
                </a:solidFill>
                <a:effectLst/>
                <a:latin typeface="-apple-system"/>
              </a:rPr>
              <a:t>Money is used in everyday life discuss.</a:t>
            </a:r>
          </a:p>
          <a:p>
            <a:pPr algn="l" fontAlgn="base">
              <a:buFont typeface="+mj-lt"/>
              <a:buAutoNum type="arabicPeriod"/>
            </a:pPr>
            <a:r>
              <a:rPr lang="en-US" b="0" i="0" dirty="0">
                <a:solidFill>
                  <a:srgbClr val="334155"/>
                </a:solidFill>
                <a:effectLst/>
                <a:latin typeface="-apple-system"/>
              </a:rPr>
              <a:t> Explain with Examples how people are involved with banks ?</a:t>
            </a:r>
          </a:p>
          <a:p>
            <a:pPr algn="l" fontAlgn="base">
              <a:buFont typeface="+mj-lt"/>
              <a:buAutoNum type="arabicPeriod"/>
            </a:pPr>
            <a:r>
              <a:rPr lang="en-US" b="0" i="0" dirty="0">
                <a:solidFill>
                  <a:srgbClr val="334155"/>
                </a:solidFill>
                <a:effectLst/>
                <a:latin typeface="-apple-system"/>
              </a:rPr>
              <a:t>Why is it necessary for the banks and co operative societies to increase the lending facilities in rural aera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2274994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4D9301-5063-9EAE-66CB-F0A7CC9330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3567" y="350787"/>
            <a:ext cx="10515600" cy="6020516"/>
          </a:xfrm>
        </p:spPr>
        <p:txBody>
          <a:bodyPr>
            <a:normAutofit lnSpcReduction="10000"/>
          </a:bodyPr>
          <a:lstStyle/>
          <a:p>
            <a:pPr algn="l" fontAlgn="base">
              <a:buFont typeface="+mj-lt"/>
              <a:buAutoNum type="arabicPeriod"/>
            </a:pPr>
            <a:r>
              <a:rPr lang="en-US" b="0" i="0" dirty="0">
                <a:solidFill>
                  <a:srgbClr val="334155"/>
                </a:solidFill>
                <a:effectLst/>
                <a:latin typeface="-apple-system"/>
              </a:rPr>
              <a:t>Deposits with the banks are beneficial  to the depositors as well as country economy ?</a:t>
            </a:r>
          </a:p>
          <a:p>
            <a:pPr algn="l" fontAlgn="base">
              <a:buFont typeface="+mj-lt"/>
              <a:buAutoNum type="arabicPeriod"/>
            </a:pPr>
            <a:r>
              <a:rPr lang="en-US" b="0" i="0" dirty="0">
                <a:solidFill>
                  <a:srgbClr val="334155"/>
                </a:solidFill>
                <a:effectLst/>
                <a:latin typeface="-apple-system"/>
              </a:rPr>
              <a:t>Who takes the major decision regarding the saving and loan in SHG ?</a:t>
            </a:r>
          </a:p>
          <a:p>
            <a:pPr algn="l" fontAlgn="base">
              <a:buFont typeface="+mj-lt"/>
              <a:buAutoNum type="arabicPeriod"/>
            </a:pPr>
            <a:r>
              <a:rPr lang="en-US" b="0" i="0" dirty="0">
                <a:solidFill>
                  <a:srgbClr val="334155"/>
                </a:solidFill>
                <a:effectLst/>
                <a:latin typeface="-apple-system"/>
              </a:rPr>
              <a:t>How much cash do the bank have with the total cash amount? (15%/20%/10%)</a:t>
            </a:r>
          </a:p>
          <a:p>
            <a:pPr algn="l" fontAlgn="base">
              <a:buFont typeface="+mj-lt"/>
              <a:buAutoNum type="arabicPeriod"/>
            </a:pPr>
            <a:r>
              <a:rPr lang="en-US" b="0" i="0" dirty="0">
                <a:solidFill>
                  <a:srgbClr val="334155"/>
                </a:solidFill>
                <a:effectLst/>
                <a:latin typeface="-apple-system"/>
              </a:rPr>
              <a:t> Which currency is used International medium of exchange?</a:t>
            </a:r>
          </a:p>
          <a:p>
            <a:pPr algn="l" fontAlgn="base">
              <a:buFont typeface="+mj-lt"/>
              <a:buAutoNum type="arabicPeriod"/>
            </a:pPr>
            <a:r>
              <a:rPr lang="en-US" b="0" i="0" dirty="0">
                <a:solidFill>
                  <a:srgbClr val="334155"/>
                </a:solidFill>
                <a:effectLst/>
                <a:latin typeface="-apple-system"/>
              </a:rPr>
              <a:t>Who established Grameen Bank in Bangladesh :a) Shoaib b) Muhammad Yunus</a:t>
            </a:r>
          </a:p>
          <a:p>
            <a:pPr algn="l" fontAlgn="base">
              <a:buFont typeface="+mj-lt"/>
              <a:buAutoNum type="arabicPeriod"/>
            </a:pPr>
            <a:r>
              <a:rPr lang="en-US" b="0" i="0" dirty="0">
                <a:solidFill>
                  <a:srgbClr val="FF0000"/>
                </a:solidFill>
                <a:effectLst/>
                <a:latin typeface="arial black" panose="020B0A04020102020204" pitchFamily="34" charset="0"/>
              </a:rPr>
              <a:t>Which bank in India supervises the functioning of loan**</a:t>
            </a:r>
            <a:endParaRPr lang="en-US" b="0" i="0" dirty="0">
              <a:solidFill>
                <a:srgbClr val="334155"/>
              </a:solidFill>
              <a:effectLst/>
              <a:latin typeface="-apple-system"/>
            </a:endParaRPr>
          </a:p>
          <a:p>
            <a:pPr algn="l" fontAlgn="base">
              <a:buFont typeface="+mj-lt"/>
              <a:buAutoNum type="arabicPeriod"/>
            </a:pPr>
            <a:r>
              <a:rPr lang="en-US" b="0" i="0" dirty="0">
                <a:solidFill>
                  <a:srgbClr val="FF0000"/>
                </a:solidFill>
                <a:effectLst/>
                <a:latin typeface="arial black" panose="020B0A04020102020204" pitchFamily="34" charset="0"/>
              </a:rPr>
              <a:t>make the correct match a) Is Tailor belongs to primary sector b) Is Fisherman belongs to secondary sector c) Is astronaut </a:t>
            </a:r>
            <a:r>
              <a:rPr lang="en-US" b="0" i="0" dirty="0" err="1">
                <a:solidFill>
                  <a:srgbClr val="FF0000"/>
                </a:solidFill>
                <a:effectLst/>
                <a:latin typeface="arial black" panose="020B0A04020102020204" pitchFamily="34" charset="0"/>
              </a:rPr>
              <a:t>belogs</a:t>
            </a:r>
            <a:r>
              <a:rPr lang="en-US" b="0" i="0" dirty="0">
                <a:solidFill>
                  <a:srgbClr val="FF0000"/>
                </a:solidFill>
                <a:effectLst/>
                <a:latin typeface="arial black" panose="020B0A04020102020204" pitchFamily="34" charset="0"/>
              </a:rPr>
              <a:t> to territory sector d) is Courier belongs to primary sector</a:t>
            </a:r>
            <a:endParaRPr lang="en-US" b="0" i="0" dirty="0">
              <a:solidFill>
                <a:srgbClr val="334155"/>
              </a:solidFill>
              <a:effectLst/>
              <a:latin typeface="-apple-system"/>
            </a:endParaRP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2008123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27EA58-7F8A-0ADA-8686-18D429B080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4465" y="206477"/>
            <a:ext cx="11029335" cy="5970486"/>
          </a:xfrm>
        </p:spPr>
        <p:txBody>
          <a:bodyPr>
            <a:normAutofit fontScale="40000" lnSpcReduction="20000"/>
          </a:bodyPr>
          <a:lstStyle/>
          <a:p>
            <a:pPr algn="ctr" fontAlgn="base">
              <a:spcAft>
                <a:spcPts val="1500"/>
              </a:spcAft>
            </a:pPr>
            <a:r>
              <a:rPr lang="en-US" sz="3400" b="1" i="0" dirty="0">
                <a:effectLst/>
                <a:latin typeface="arial black" panose="020B0A04020102020204" pitchFamily="34" charset="0"/>
              </a:rPr>
              <a:t>Globalizations and</a:t>
            </a:r>
            <a:r>
              <a:rPr lang="en-US" sz="3400" b="1" i="0" dirty="0">
                <a:effectLst/>
                <a:latin typeface="-apple-system"/>
              </a:rPr>
              <a:t>  Indian Economy</a:t>
            </a:r>
          </a:p>
          <a:p>
            <a:pPr algn="l" fontAlgn="base">
              <a:buFont typeface="+mj-lt"/>
              <a:buAutoNum type="arabicPeriod"/>
            </a:pPr>
            <a:r>
              <a:rPr lang="en-US" sz="3400" b="0" i="0" dirty="0">
                <a:solidFill>
                  <a:srgbClr val="334155"/>
                </a:solidFill>
                <a:effectLst/>
                <a:latin typeface="-apple-system"/>
              </a:rPr>
              <a:t>What is Investment Give a few examples of investment .?</a:t>
            </a:r>
          </a:p>
          <a:p>
            <a:pPr algn="l" fontAlgn="base">
              <a:buFont typeface="+mj-lt"/>
              <a:buAutoNum type="arabicPeriod"/>
            </a:pPr>
            <a:r>
              <a:rPr lang="en-US" sz="3400" b="0" i="0" dirty="0">
                <a:solidFill>
                  <a:srgbClr val="334155"/>
                </a:solidFill>
                <a:effectLst/>
                <a:latin typeface="-apple-system"/>
              </a:rPr>
              <a:t>Which organization  laid stress on Liberalization and when  and why did India adopted the policy of Liberalization ?</a:t>
            </a:r>
          </a:p>
          <a:p>
            <a:pPr algn="l" fontAlgn="base">
              <a:buFont typeface="+mj-lt"/>
              <a:buAutoNum type="arabicPeriod"/>
            </a:pPr>
            <a:r>
              <a:rPr lang="en-US" sz="3400" b="0" i="0" dirty="0">
                <a:solidFill>
                  <a:srgbClr val="334155"/>
                </a:solidFill>
                <a:effectLst/>
                <a:latin typeface="-apple-system"/>
              </a:rPr>
              <a:t>Discuss the role of government to make globalization fair ? Write it’s advantages .</a:t>
            </a:r>
          </a:p>
          <a:p>
            <a:pPr algn="l" fontAlgn="base">
              <a:buFont typeface="+mj-lt"/>
              <a:buAutoNum type="arabicPeriod"/>
            </a:pPr>
            <a:r>
              <a:rPr lang="en-US" sz="3400" b="0" i="0" dirty="0">
                <a:solidFill>
                  <a:srgbClr val="334155"/>
                </a:solidFill>
                <a:effectLst/>
                <a:latin typeface="-apple-system"/>
              </a:rPr>
              <a:t>Why did Indian Government put trade barriers after independence</a:t>
            </a:r>
          </a:p>
          <a:p>
            <a:pPr algn="l" fontAlgn="base">
              <a:buFont typeface="+mj-lt"/>
              <a:buAutoNum type="arabicPeriod"/>
            </a:pPr>
            <a:r>
              <a:rPr lang="en-US" sz="3400" b="0" i="0" dirty="0">
                <a:solidFill>
                  <a:srgbClr val="334155"/>
                </a:solidFill>
                <a:effectLst/>
                <a:latin typeface="-apple-system"/>
              </a:rPr>
              <a:t>How do we participate in market as producers and consumers ? explain with example .</a:t>
            </a:r>
          </a:p>
          <a:p>
            <a:pPr algn="l" fontAlgn="base">
              <a:buFont typeface="+mj-lt"/>
              <a:buAutoNum type="arabicPeriod"/>
            </a:pPr>
            <a:r>
              <a:rPr lang="en-US" sz="3400" b="0" i="0" dirty="0">
                <a:solidFill>
                  <a:srgbClr val="334155"/>
                </a:solidFill>
                <a:effectLst/>
                <a:latin typeface="-apple-system"/>
              </a:rPr>
              <a:t> How has information and communication technology stimulated globalization process Explain with help of example .</a:t>
            </a:r>
          </a:p>
          <a:p>
            <a:pPr algn="l" fontAlgn="base">
              <a:buFont typeface="+mj-lt"/>
              <a:buAutoNum type="arabicPeriod"/>
            </a:pPr>
            <a:r>
              <a:rPr lang="en-US" sz="3400" b="0" i="0" dirty="0">
                <a:solidFill>
                  <a:srgbClr val="334155"/>
                </a:solidFill>
                <a:effectLst/>
                <a:latin typeface="-apple-system"/>
              </a:rPr>
              <a:t> How globalization affecting the stability in jobs for the workers ?</a:t>
            </a:r>
          </a:p>
          <a:p>
            <a:pPr algn="l" fontAlgn="base">
              <a:buFont typeface="+mj-lt"/>
              <a:buAutoNum type="arabicPeriod"/>
            </a:pPr>
            <a:r>
              <a:rPr lang="en-US" sz="3400" b="0" i="0" dirty="0">
                <a:solidFill>
                  <a:srgbClr val="334155"/>
                </a:solidFill>
                <a:effectLst/>
                <a:latin typeface="-apple-system"/>
              </a:rPr>
              <a:t>What is globalization and how Indian companies benefited by it ?</a:t>
            </a:r>
          </a:p>
          <a:p>
            <a:pPr algn="l" fontAlgn="base">
              <a:buFont typeface="+mj-lt"/>
              <a:buAutoNum type="arabicPeriod"/>
            </a:pPr>
            <a:r>
              <a:rPr lang="en-US" sz="3400" b="0" i="0" dirty="0">
                <a:solidFill>
                  <a:srgbClr val="334155"/>
                </a:solidFill>
                <a:effectLst/>
                <a:latin typeface="-apple-system"/>
              </a:rPr>
              <a:t>How is the government of India trying to attract more foreign investment?</a:t>
            </a:r>
          </a:p>
          <a:p>
            <a:pPr algn="l" fontAlgn="base">
              <a:buFont typeface="+mj-lt"/>
              <a:buAutoNum type="arabicPeriod"/>
            </a:pPr>
            <a:r>
              <a:rPr lang="en-US" sz="3400" b="0" i="0" dirty="0">
                <a:solidFill>
                  <a:srgbClr val="334155"/>
                </a:solidFill>
                <a:effectLst/>
                <a:latin typeface="-apple-system"/>
              </a:rPr>
              <a:t>Improvement in technology stimulated the globalization how ?</a:t>
            </a:r>
          </a:p>
          <a:p>
            <a:pPr algn="l" fontAlgn="base">
              <a:buFont typeface="+mj-lt"/>
              <a:buAutoNum type="arabicPeriod"/>
            </a:pPr>
            <a:r>
              <a:rPr lang="en-US" sz="3400" b="0" i="0" dirty="0">
                <a:solidFill>
                  <a:srgbClr val="FF0000"/>
                </a:solidFill>
                <a:effectLst/>
                <a:latin typeface="arial black" panose="020B0A04020102020204" pitchFamily="34" charset="0"/>
              </a:rPr>
              <a:t> Explain the impact of globalization over Indian Economy?**</a:t>
            </a:r>
            <a:endParaRPr lang="en-US" sz="3400" b="0" i="0" dirty="0">
              <a:solidFill>
                <a:srgbClr val="334155"/>
              </a:solidFill>
              <a:effectLst/>
              <a:latin typeface="-apple-system"/>
            </a:endParaRPr>
          </a:p>
          <a:p>
            <a:pPr algn="l" fontAlgn="base">
              <a:buFont typeface="+mj-lt"/>
              <a:buAutoNum type="arabicPeriod"/>
            </a:pPr>
            <a:r>
              <a:rPr lang="en-US" sz="3400" b="0" i="0" dirty="0">
                <a:solidFill>
                  <a:srgbClr val="FF0000"/>
                </a:solidFill>
                <a:effectLst/>
                <a:latin typeface="arial black" panose="020B0A04020102020204" pitchFamily="34" charset="0"/>
              </a:rPr>
              <a:t>What are the main impacts of Globalization over  India?**</a:t>
            </a:r>
            <a:endParaRPr lang="en-US" sz="3400" b="0" i="0" dirty="0">
              <a:solidFill>
                <a:srgbClr val="334155"/>
              </a:solidFill>
              <a:effectLst/>
              <a:latin typeface="-apple-system"/>
            </a:endParaRPr>
          </a:p>
          <a:p>
            <a:pPr algn="l" fontAlgn="base">
              <a:buFont typeface="+mj-lt"/>
              <a:buAutoNum type="arabicPeriod"/>
            </a:pPr>
            <a:r>
              <a:rPr lang="en-US" sz="3400" b="0" i="0" dirty="0">
                <a:solidFill>
                  <a:srgbClr val="334155"/>
                </a:solidFill>
                <a:effectLst/>
                <a:latin typeface="-apple-system"/>
              </a:rPr>
              <a:t>What is </a:t>
            </a:r>
            <a:r>
              <a:rPr lang="en-US" sz="3400" b="0" i="0" dirty="0" err="1">
                <a:solidFill>
                  <a:srgbClr val="334155"/>
                </a:solidFill>
                <a:effectLst/>
                <a:latin typeface="-apple-system"/>
              </a:rPr>
              <a:t>WTO,it’s</a:t>
            </a:r>
            <a:r>
              <a:rPr lang="en-US" sz="3400" b="0" i="0" dirty="0">
                <a:solidFill>
                  <a:srgbClr val="334155"/>
                </a:solidFill>
                <a:effectLst/>
                <a:latin typeface="-apple-system"/>
              </a:rPr>
              <a:t> major aim write the two shortcomings of WTO.?</a:t>
            </a:r>
          </a:p>
          <a:p>
            <a:pPr algn="l" fontAlgn="base">
              <a:buFont typeface="+mj-lt"/>
              <a:buAutoNum type="arabicPeriod"/>
            </a:pPr>
            <a:r>
              <a:rPr lang="en-US" sz="3400" b="0" i="0" dirty="0">
                <a:solidFill>
                  <a:srgbClr val="FF0000"/>
                </a:solidFill>
                <a:effectLst/>
                <a:latin typeface="arial black" panose="020B0A04020102020204" pitchFamily="34" charset="0"/>
              </a:rPr>
              <a:t>Foreign trade and foreign investment policies are the aspect of liberalization and </a:t>
            </a:r>
            <a:r>
              <a:rPr lang="en-US" sz="3400" b="0" i="0" dirty="0" err="1">
                <a:solidFill>
                  <a:srgbClr val="FF0000"/>
                </a:solidFill>
                <a:effectLst/>
                <a:latin typeface="arial black" panose="020B0A04020102020204" pitchFamily="34" charset="0"/>
              </a:rPr>
              <a:t>Globalisation</a:t>
            </a:r>
            <a:r>
              <a:rPr lang="en-US" sz="3400" b="0" i="0" dirty="0">
                <a:solidFill>
                  <a:srgbClr val="FF0000"/>
                </a:solidFill>
                <a:effectLst/>
                <a:latin typeface="arial black" panose="020B0A04020102020204" pitchFamily="34" charset="0"/>
              </a:rPr>
              <a:t> explain</a:t>
            </a:r>
            <a:endParaRPr lang="en-US" sz="3400" b="0" i="0" dirty="0">
              <a:solidFill>
                <a:srgbClr val="334155"/>
              </a:solidFill>
              <a:effectLst/>
              <a:latin typeface="-apple-system"/>
            </a:endParaRPr>
          </a:p>
          <a:p>
            <a:pPr algn="l" fontAlgn="base">
              <a:buFont typeface="+mj-lt"/>
              <a:buAutoNum type="arabicPeriod"/>
            </a:pPr>
            <a:r>
              <a:rPr lang="en-US" sz="3400" b="0" i="0" dirty="0">
                <a:solidFill>
                  <a:srgbClr val="FF0000"/>
                </a:solidFill>
                <a:effectLst/>
                <a:latin typeface="arial black" panose="020B0A04020102020204" pitchFamily="34" charset="0"/>
              </a:rPr>
              <a:t>Rapid movement in technology has been one major factor that has stimulated </a:t>
            </a:r>
            <a:r>
              <a:rPr lang="en-US" sz="3400" b="0" i="0" dirty="0" err="1">
                <a:solidFill>
                  <a:srgbClr val="FF0000"/>
                </a:solidFill>
                <a:effectLst/>
                <a:latin typeface="arial black" panose="020B0A04020102020204" pitchFamily="34" charset="0"/>
              </a:rPr>
              <a:t>globalisation</a:t>
            </a:r>
            <a:r>
              <a:rPr lang="en-US" sz="3400" b="0" i="0" dirty="0">
                <a:solidFill>
                  <a:srgbClr val="FF0000"/>
                </a:solidFill>
                <a:effectLst/>
                <a:latin typeface="arial black" panose="020B0A04020102020204" pitchFamily="34" charset="0"/>
              </a:rPr>
              <a:t> .</a:t>
            </a:r>
            <a:endParaRPr lang="en-US" sz="3400" b="0" i="0" dirty="0">
              <a:solidFill>
                <a:srgbClr val="334155"/>
              </a:solidFill>
              <a:effectLst/>
              <a:latin typeface="-apple-system"/>
            </a:endParaRPr>
          </a:p>
          <a:p>
            <a:pPr algn="l" fontAlgn="base">
              <a:buFont typeface="+mj-lt"/>
              <a:buAutoNum type="arabicPeriod"/>
            </a:pPr>
            <a:r>
              <a:rPr lang="en-US" sz="3400" b="0" i="0" dirty="0">
                <a:solidFill>
                  <a:srgbClr val="FF0000"/>
                </a:solidFill>
                <a:effectLst/>
                <a:latin typeface="georgia" panose="02040502050405020303" pitchFamily="18" charset="0"/>
              </a:rPr>
              <a:t>compare with the aspect of </a:t>
            </a:r>
            <a:r>
              <a:rPr lang="en-US" sz="3400" b="0" i="0" dirty="0" err="1">
                <a:solidFill>
                  <a:srgbClr val="FF0000"/>
                </a:solidFill>
                <a:effectLst/>
                <a:latin typeface="georgia" panose="02040502050405020303" pitchFamily="18" charset="0"/>
              </a:rPr>
              <a:t>globalisation</a:t>
            </a:r>
            <a:r>
              <a:rPr lang="en-US" sz="3400" b="0" i="0" dirty="0">
                <a:solidFill>
                  <a:srgbClr val="FF0000"/>
                </a:solidFill>
                <a:effectLst/>
                <a:latin typeface="georgia" panose="02040502050405020303" pitchFamily="18" charset="0"/>
              </a:rPr>
              <a:t>                 List 1                                      list 2</a:t>
            </a:r>
            <a:endParaRPr lang="en-US" sz="3400" b="0" i="0" dirty="0">
              <a:solidFill>
                <a:srgbClr val="334155"/>
              </a:solidFill>
              <a:effectLst/>
              <a:latin typeface="-apple-system"/>
            </a:endParaRPr>
          </a:p>
          <a:p>
            <a:pPr algn="l" fontAlgn="base">
              <a:buFont typeface="+mj-lt"/>
              <a:buAutoNum type="arabicPeriod"/>
            </a:pPr>
            <a:r>
              <a:rPr lang="en-US" sz="3400" b="0" i="0" dirty="0">
                <a:solidFill>
                  <a:srgbClr val="FF0000"/>
                </a:solidFill>
                <a:effectLst/>
                <a:latin typeface="georgia" panose="02040502050405020303" pitchFamily="18" charset="0"/>
              </a:rPr>
              <a:t>                                                          Technological advancement                     Interaction of idea, values and tradition</a:t>
            </a:r>
            <a:endParaRPr lang="en-US" sz="3400" b="0" i="0" dirty="0">
              <a:solidFill>
                <a:srgbClr val="334155"/>
              </a:solidFill>
              <a:effectLst/>
              <a:latin typeface="-apple-system"/>
            </a:endParaRPr>
          </a:p>
          <a:p>
            <a:pPr algn="l" fontAlgn="base">
              <a:buFont typeface="+mj-lt"/>
              <a:buAutoNum type="arabicPeriod"/>
            </a:pPr>
            <a:r>
              <a:rPr lang="en-US" sz="3400" b="0" i="0" dirty="0">
                <a:solidFill>
                  <a:srgbClr val="FF0000"/>
                </a:solidFill>
                <a:effectLst/>
                <a:latin typeface="georgia" panose="02040502050405020303" pitchFamily="18" charset="0"/>
              </a:rPr>
              <a:t>                                                          </a:t>
            </a:r>
            <a:r>
              <a:rPr lang="en-US" sz="3400" b="0" i="0" dirty="0" err="1">
                <a:solidFill>
                  <a:srgbClr val="FF0000"/>
                </a:solidFill>
                <a:effectLst/>
                <a:latin typeface="georgia" panose="02040502050405020303" pitchFamily="18" charset="0"/>
              </a:rPr>
              <a:t>Liberalisation</a:t>
            </a:r>
            <a:r>
              <a:rPr lang="en-US" sz="3400" b="0" i="0" dirty="0">
                <a:solidFill>
                  <a:srgbClr val="FF0000"/>
                </a:solidFill>
                <a:effectLst/>
                <a:latin typeface="georgia" panose="02040502050405020303" pitchFamily="18" charset="0"/>
              </a:rPr>
              <a:t> of trade                           Companies operating in many countries</a:t>
            </a:r>
            <a:endParaRPr lang="en-US" sz="3400" b="0" i="0" dirty="0">
              <a:solidFill>
                <a:srgbClr val="334155"/>
              </a:solidFill>
              <a:effectLst/>
              <a:latin typeface="-apple-system"/>
            </a:endParaRPr>
          </a:p>
          <a:p>
            <a:pPr algn="l" fontAlgn="base">
              <a:buFont typeface="+mj-lt"/>
              <a:buAutoNum type="arabicPeriod"/>
            </a:pPr>
            <a:r>
              <a:rPr lang="en-US" sz="3400" b="0" i="0" dirty="0">
                <a:solidFill>
                  <a:srgbClr val="FF0000"/>
                </a:solidFill>
                <a:effectLst/>
                <a:latin typeface="georgia" panose="02040502050405020303" pitchFamily="18" charset="0"/>
              </a:rPr>
              <a:t>                                                        cultural Exchange                                  Innovative in manufacturing and communication</a:t>
            </a:r>
            <a:endParaRPr lang="en-US" sz="3400" b="0" i="0" dirty="0">
              <a:solidFill>
                <a:srgbClr val="334155"/>
              </a:solidFill>
              <a:effectLst/>
              <a:latin typeface="-apple-system"/>
            </a:endParaRPr>
          </a:p>
          <a:p>
            <a:pPr algn="l" fontAlgn="base">
              <a:buFont typeface="+mj-lt"/>
              <a:buAutoNum type="arabicPeriod"/>
            </a:pPr>
            <a:r>
              <a:rPr lang="en-US" sz="3400" b="0" i="0" dirty="0">
                <a:solidFill>
                  <a:srgbClr val="FF0000"/>
                </a:solidFill>
                <a:effectLst/>
                <a:latin typeface="georgia" panose="02040502050405020303" pitchFamily="18" charset="0"/>
              </a:rPr>
              <a:t>                                                       Multinational Corporation                  The Removal of restriction of trade</a:t>
            </a:r>
            <a:endParaRPr lang="en-US" sz="3400" b="0" i="0" dirty="0">
              <a:solidFill>
                <a:srgbClr val="334155"/>
              </a:solidFill>
              <a:effectLst/>
              <a:latin typeface="-apple-system"/>
            </a:endParaRPr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5332564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1156</Words>
  <Application>Microsoft Office PowerPoint</Application>
  <PresentationFormat>Widescreen</PresentationFormat>
  <Paragraphs>78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3" baseType="lpstr">
      <vt:lpstr>-apple-system</vt:lpstr>
      <vt:lpstr>Arial</vt:lpstr>
      <vt:lpstr>arial black</vt:lpstr>
      <vt:lpstr>Calibri</vt:lpstr>
      <vt:lpstr>Calibri Light</vt:lpstr>
      <vt:lpstr>georgia</vt:lpstr>
      <vt:lpstr>Office Theme</vt:lpstr>
      <vt:lpstr>Economic Development Important questions Class x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PARTH OBEROI</dc:creator>
  <cp:lastModifiedBy>PARTH OBEROI</cp:lastModifiedBy>
  <cp:revision>1</cp:revision>
  <dcterms:created xsi:type="dcterms:W3CDTF">2025-02-01T13:26:59Z</dcterms:created>
  <dcterms:modified xsi:type="dcterms:W3CDTF">2025-02-01T13:43:48Z</dcterms:modified>
</cp:coreProperties>
</file>