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AF0A-635A-810F-C6FC-BAC07DC08A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8AAAD98-8802-066B-CF3F-83F7338D8E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47D6240-04A0-4D47-DB52-62744FE81EFA}"/>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5" name="Footer Placeholder 4">
            <a:extLst>
              <a:ext uri="{FF2B5EF4-FFF2-40B4-BE49-F238E27FC236}">
                <a16:creationId xmlns:a16="http://schemas.microsoft.com/office/drawing/2014/main" id="{024865F3-621A-1081-606A-C6F7CE6849E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2AEB0A-8551-E230-2CA3-66D8EC6DF216}"/>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3939967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C409-B38E-5B5D-8EF1-A767954AA73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271FCC9-D26D-E4ED-B87F-BF974EB02F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3F6BB5-2110-E85F-3D53-DD599DFC4CBF}"/>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5" name="Footer Placeholder 4">
            <a:extLst>
              <a:ext uri="{FF2B5EF4-FFF2-40B4-BE49-F238E27FC236}">
                <a16:creationId xmlns:a16="http://schemas.microsoft.com/office/drawing/2014/main" id="{03650948-7892-F131-28EC-6DF9C42CD62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CEEA7CD-9FA4-6BBF-F2ED-5F5BE8F0E150}"/>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197002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65B87-B0C9-A6B8-AADE-E4012E9AC8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CFC0E22-75E2-ACF4-E926-66BCF42F7E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BF9710-9EE1-1B1E-8198-FA55501398EA}"/>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5" name="Footer Placeholder 4">
            <a:extLst>
              <a:ext uri="{FF2B5EF4-FFF2-40B4-BE49-F238E27FC236}">
                <a16:creationId xmlns:a16="http://schemas.microsoft.com/office/drawing/2014/main" id="{79ECD2F3-BAF9-B195-BF88-E77AF1B5212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67B463-92C2-6D80-479A-BC9050815CF6}"/>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2065348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59C5-312F-F00A-41AA-680114FB045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799D149-5828-213D-BE66-76324E47BF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C3A652B-4EC1-6FDD-A31E-B5FECF400F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E3E4F79-7B61-3471-DE0F-FC7A38B71B95}"/>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6" name="Footer Placeholder 5">
            <a:extLst>
              <a:ext uri="{FF2B5EF4-FFF2-40B4-BE49-F238E27FC236}">
                <a16:creationId xmlns:a16="http://schemas.microsoft.com/office/drawing/2014/main" id="{7FF58779-7631-7192-D08A-5163524262A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C8681D2-4576-5F5D-A6B0-26B8E9343DC2}"/>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29077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F903-09D3-3B3C-ED5E-CBD4886A97F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D97DE16-DA9B-2D5B-8C06-39CF027268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2EBA33-A0B8-F34D-3FE9-D32D304BC3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B8F7ACD-D24B-75BC-76AA-9168CBEB50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7DE213-0E59-8578-7631-10E6D17D85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C333EAA-7AD8-29AC-3048-3BD213B6374D}"/>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8" name="Footer Placeholder 7">
            <a:extLst>
              <a:ext uri="{FF2B5EF4-FFF2-40B4-BE49-F238E27FC236}">
                <a16:creationId xmlns:a16="http://schemas.microsoft.com/office/drawing/2014/main" id="{7FA5ED3B-F87E-503A-F364-06E22262297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81C1C3E-2162-31A1-4CBF-E2789415F82A}"/>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3479444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F621F-324F-23F9-0B8A-98D64A22062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46F1FA9-7D57-3DDA-42B7-7AE59B56C940}"/>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4" name="Footer Placeholder 3">
            <a:extLst>
              <a:ext uri="{FF2B5EF4-FFF2-40B4-BE49-F238E27FC236}">
                <a16:creationId xmlns:a16="http://schemas.microsoft.com/office/drawing/2014/main" id="{B32CE4DB-7E41-2FD4-9661-3DEAB412437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80A05CD-424A-6EA3-507A-D4F6C7832F24}"/>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41659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6BE1AD-6CC5-6A22-0AD2-917603DAB760}"/>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3" name="Footer Placeholder 2">
            <a:extLst>
              <a:ext uri="{FF2B5EF4-FFF2-40B4-BE49-F238E27FC236}">
                <a16:creationId xmlns:a16="http://schemas.microsoft.com/office/drawing/2014/main" id="{8556FD36-453C-5FF3-6279-58282B4F6BC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0070D63-9AA5-A829-E3FA-E0089A155F44}"/>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4275181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D58C-FECF-D5EA-AD04-CDD2A4C60A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C051B79-94FE-CBBD-2828-E28FFAFFE5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18E7F24-CD21-555C-196E-C4AD6F9EF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A23727-BE03-4515-39CE-AA9451279C33}"/>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6" name="Footer Placeholder 5">
            <a:extLst>
              <a:ext uri="{FF2B5EF4-FFF2-40B4-BE49-F238E27FC236}">
                <a16:creationId xmlns:a16="http://schemas.microsoft.com/office/drawing/2014/main" id="{2A4B241F-314D-90F9-10FE-DD3732B377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8C4BD8D-BC00-A74C-1984-5C36CC53E1EC}"/>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3443408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74FD4-C593-5B95-18B8-F510FEB9D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9D78EF9-54F8-3957-A070-8C34C4326E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E84E580-F133-F09F-B73C-38C63B5F30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EC0FF2-8749-3BE4-30CD-A7CA61ABCC2D}"/>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6" name="Footer Placeholder 5">
            <a:extLst>
              <a:ext uri="{FF2B5EF4-FFF2-40B4-BE49-F238E27FC236}">
                <a16:creationId xmlns:a16="http://schemas.microsoft.com/office/drawing/2014/main" id="{42DEDC4D-04C3-292B-5C8A-ED2553862EA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C4EBA29-0F9D-93F5-7A8C-14ABEE46CBE2}"/>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529787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44B04-DEAE-5EF6-47F8-99ABC127A8C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2EDA119-16BA-4163-3E41-6B2A3BA2EA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93D650B-6C9E-52A2-8D55-4C3AE6A9F180}"/>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5" name="Footer Placeholder 4">
            <a:extLst>
              <a:ext uri="{FF2B5EF4-FFF2-40B4-BE49-F238E27FC236}">
                <a16:creationId xmlns:a16="http://schemas.microsoft.com/office/drawing/2014/main" id="{534A3B5F-0DB4-2217-8842-E9BFB8478ED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DA05A44-5C94-F4A9-964D-BB5227AAEEC7}"/>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233178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874496-056F-E242-24B0-4589EAB464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B9DBC48-B73F-805F-B73C-AF5F6F5D07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E1FBD77-46B1-925A-73E6-E2A206C82E74}"/>
              </a:ext>
            </a:extLst>
          </p:cNvPr>
          <p:cNvSpPr>
            <a:spLocks noGrp="1"/>
          </p:cNvSpPr>
          <p:nvPr>
            <p:ph type="dt" sz="half" idx="10"/>
          </p:nvPr>
        </p:nvSpPr>
        <p:spPr/>
        <p:txBody>
          <a:bodyPr/>
          <a:lstStyle/>
          <a:p>
            <a:fld id="{A46058A7-8971-473B-A3C0-E9A523F32B51}" type="datetimeFigureOut">
              <a:rPr lang="en-IN" smtClean="0"/>
              <a:t>30-01-2025</a:t>
            </a:fld>
            <a:endParaRPr lang="en-IN"/>
          </a:p>
        </p:txBody>
      </p:sp>
      <p:sp>
        <p:nvSpPr>
          <p:cNvPr id="5" name="Footer Placeholder 4">
            <a:extLst>
              <a:ext uri="{FF2B5EF4-FFF2-40B4-BE49-F238E27FC236}">
                <a16:creationId xmlns:a16="http://schemas.microsoft.com/office/drawing/2014/main" id="{78C10FAB-25C8-6DF2-A520-20106F163D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16EFF8-9058-1025-A46E-9208ACB25592}"/>
              </a:ext>
            </a:extLst>
          </p:cNvPr>
          <p:cNvSpPr>
            <a:spLocks noGrp="1"/>
          </p:cNvSpPr>
          <p:nvPr>
            <p:ph type="sldNum" sz="quarter" idx="12"/>
          </p:nvPr>
        </p:nvSpPr>
        <p:spPr/>
        <p:txBody>
          <a:bodyPr/>
          <a:lstStyle/>
          <a:p>
            <a:fld id="{135774A8-BAF1-452C-A4CF-379F09957DB4}" type="slidenum">
              <a:rPr lang="en-IN" smtClean="0"/>
              <a:t>‹#›</a:t>
            </a:fld>
            <a:endParaRPr lang="en-IN"/>
          </a:p>
        </p:txBody>
      </p:sp>
    </p:spTree>
    <p:extLst>
      <p:ext uri="{BB962C8B-B14F-4D97-AF65-F5344CB8AC3E}">
        <p14:creationId xmlns:p14="http://schemas.microsoft.com/office/powerpoint/2010/main" val="4127887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574C95-7B42-D192-938A-C925AD2D6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DD4E9B0-A97B-6A57-7AC0-74A9E7619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305D20A-ADD2-2C31-417E-4A35A659BA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6058A7-8971-473B-A3C0-E9A523F32B51}" type="datetimeFigureOut">
              <a:rPr lang="en-IN" smtClean="0"/>
              <a:t>30-01-2025</a:t>
            </a:fld>
            <a:endParaRPr lang="en-IN"/>
          </a:p>
        </p:txBody>
      </p:sp>
      <p:sp>
        <p:nvSpPr>
          <p:cNvPr id="5" name="Footer Placeholder 4">
            <a:extLst>
              <a:ext uri="{FF2B5EF4-FFF2-40B4-BE49-F238E27FC236}">
                <a16:creationId xmlns:a16="http://schemas.microsoft.com/office/drawing/2014/main" id="{85528E97-7546-4AD6-42B2-173652A746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0A288C8-279D-258B-BEBD-82C197EF3D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5774A8-BAF1-452C-A4CF-379F09957DB4}" type="slidenum">
              <a:rPr lang="en-IN" smtClean="0"/>
              <a:t>‹#›</a:t>
            </a:fld>
            <a:endParaRPr lang="en-IN"/>
          </a:p>
        </p:txBody>
      </p:sp>
    </p:spTree>
    <p:extLst>
      <p:ext uri="{BB962C8B-B14F-4D97-AF65-F5344CB8AC3E}">
        <p14:creationId xmlns:p14="http://schemas.microsoft.com/office/powerpoint/2010/main" val="2883018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E5B28-61F8-5973-BA4A-449D76D8C734}"/>
              </a:ext>
            </a:extLst>
          </p:cNvPr>
          <p:cNvSpPr>
            <a:spLocks noGrp="1"/>
          </p:cNvSpPr>
          <p:nvPr>
            <p:ph type="ctrTitle"/>
          </p:nvPr>
        </p:nvSpPr>
        <p:spPr/>
        <p:txBody>
          <a:bodyPr>
            <a:normAutofit/>
          </a:bodyPr>
          <a:lstStyle/>
          <a:p>
            <a:r>
              <a:rPr lang="en-IN" sz="4400" dirty="0"/>
              <a:t>Science Class X</a:t>
            </a:r>
            <a:br>
              <a:rPr lang="en-IN" sz="4400" dirty="0"/>
            </a:br>
            <a:r>
              <a:rPr lang="en-IN" sz="4400" dirty="0"/>
              <a:t>Important questions</a:t>
            </a:r>
            <a:br>
              <a:rPr lang="en-IN" sz="4400" dirty="0"/>
            </a:br>
            <a:r>
              <a:rPr lang="en-IN" sz="4400" dirty="0"/>
              <a:t>Metal Non Metal &amp; Carbon Compounds</a:t>
            </a:r>
          </a:p>
        </p:txBody>
      </p:sp>
      <p:sp>
        <p:nvSpPr>
          <p:cNvPr id="3" name="Subtitle 2">
            <a:extLst>
              <a:ext uri="{FF2B5EF4-FFF2-40B4-BE49-F238E27FC236}">
                <a16:creationId xmlns:a16="http://schemas.microsoft.com/office/drawing/2014/main" id="{4F3045B7-E785-CCC0-D490-2AA7107725CB}"/>
              </a:ext>
            </a:extLst>
          </p:cNvPr>
          <p:cNvSpPr>
            <a:spLocks noGrp="1"/>
          </p:cNvSpPr>
          <p:nvPr>
            <p:ph type="subTitle" idx="1"/>
          </p:nvPr>
        </p:nvSpPr>
        <p:spPr/>
        <p:txBody>
          <a:bodyPr>
            <a:normAutofit/>
          </a:bodyPr>
          <a:lstStyle/>
          <a:p>
            <a:r>
              <a:rPr lang="en-IN" sz="3200" dirty="0" err="1"/>
              <a:t>toppershome.online</a:t>
            </a:r>
            <a:endParaRPr lang="en-IN" sz="3200" dirty="0"/>
          </a:p>
        </p:txBody>
      </p:sp>
    </p:spTree>
    <p:extLst>
      <p:ext uri="{BB962C8B-B14F-4D97-AF65-F5344CB8AC3E}">
        <p14:creationId xmlns:p14="http://schemas.microsoft.com/office/powerpoint/2010/main" val="195226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F0751B4-76C3-1B0F-1D86-6314B5C365D9}"/>
                  </a:ext>
                </a:extLst>
              </p:cNvPr>
              <p:cNvSpPr>
                <a:spLocks noGrp="1"/>
              </p:cNvSpPr>
              <p:nvPr>
                <p:ph idx="1"/>
              </p:nvPr>
            </p:nvSpPr>
            <p:spPr>
              <a:xfrm>
                <a:off x="592394" y="468774"/>
                <a:ext cx="10515600" cy="5853368"/>
              </a:xfrm>
            </p:spPr>
            <p:txBody>
              <a:bodyPr>
                <a:normAutofit fontScale="25000" lnSpcReduction="20000"/>
              </a:bodyPr>
              <a:lstStyle/>
              <a:p>
                <a:pPr marL="0" indent="0" algn="l" fontAlgn="base">
                  <a:buNone/>
                </a:pPr>
                <a:r>
                  <a:rPr lang="en-US" dirty="0">
                    <a:solidFill>
                      <a:srgbClr val="334155"/>
                    </a:solidFill>
                    <a:latin typeface="-apple-system"/>
                  </a:rPr>
                  <a:t>                                                                                                                                                                                                        </a:t>
                </a:r>
                <a:r>
                  <a:rPr lang="en-US" sz="8000" dirty="0">
                    <a:solidFill>
                      <a:srgbClr val="334155"/>
                    </a:solidFill>
                    <a:highlight>
                      <a:srgbClr val="FFFF00"/>
                    </a:highlight>
                    <a:latin typeface="-apple-system"/>
                  </a:rPr>
                  <a:t>Metal and Non Metals</a:t>
                </a:r>
              </a:p>
              <a:p>
                <a:pPr algn="l" fontAlgn="base">
                  <a:buFont typeface="+mj-lt"/>
                  <a:buAutoNum type="arabicPeriod"/>
                </a:pPr>
                <a:r>
                  <a:rPr lang="en-US" sz="7200" b="0" i="0" dirty="0">
                    <a:solidFill>
                      <a:srgbClr val="334155"/>
                    </a:solidFill>
                    <a:effectLst/>
                    <a:latin typeface="-apple-system"/>
                  </a:rPr>
                  <a:t>Why metals become dull when exposed in air? Name two metals which are ductile and malleable .</a:t>
                </a:r>
              </a:p>
              <a:p>
                <a:pPr algn="l" fontAlgn="base">
                  <a:buFont typeface="+mj-lt"/>
                  <a:buAutoNum type="arabicPeriod"/>
                </a:pPr>
                <a:r>
                  <a:rPr lang="en-US" sz="7200" b="0" i="0" dirty="0">
                    <a:solidFill>
                      <a:srgbClr val="334155"/>
                    </a:solidFill>
                    <a:effectLst/>
                    <a:latin typeface="-apple-system"/>
                  </a:rPr>
                  <a:t>What is thermal conductivity of metal? Name  the metal poorest conductor of metals.?</a:t>
                </a:r>
              </a:p>
              <a:p>
                <a:pPr algn="l" fontAlgn="base">
                  <a:buFont typeface="+mj-lt"/>
                  <a:buAutoNum type="arabicPeriod"/>
                </a:pPr>
                <a:r>
                  <a:rPr lang="en-US" sz="7200" b="0" i="0" dirty="0">
                    <a:solidFill>
                      <a:srgbClr val="334155"/>
                    </a:solidFill>
                    <a:effectLst/>
                    <a:latin typeface="-apple-system"/>
                  </a:rPr>
                  <a:t>a)Arrange the following  in decreasing order of electric conductivity  Mercury , Copper, Tungsten ,Aluminum . b) arrange decreasing order of reactivity  Cu ,Al , Ca , Au.</a:t>
                </a:r>
              </a:p>
              <a:p>
                <a:pPr algn="l" fontAlgn="base">
                  <a:buFont typeface="+mj-lt"/>
                  <a:buAutoNum type="arabicPeriod"/>
                </a:pPr>
                <a:r>
                  <a:rPr lang="en-US" sz="7200" b="0" i="0" dirty="0">
                    <a:solidFill>
                      <a:srgbClr val="334155"/>
                    </a:solidFill>
                    <a:effectLst/>
                    <a:latin typeface="-apple-system"/>
                  </a:rPr>
                  <a:t> Metals are sonorous  explain.  Name the non- metals which are solid at room temperature.  Name the metal which is found in abundant in the earth crust. Name the metals having low melting point.  What is the general nature of metal oxide?</a:t>
                </a:r>
              </a:p>
              <a:p>
                <a:pPr algn="l" fontAlgn="base">
                  <a:buFont typeface="+mj-lt"/>
                  <a:buAutoNum type="arabicPeriod"/>
                </a:pPr>
                <a:r>
                  <a:rPr lang="en-US" sz="7200" b="0" i="0" dirty="0">
                    <a:solidFill>
                      <a:srgbClr val="334155"/>
                    </a:solidFill>
                    <a:effectLst/>
                    <a:latin typeface="-apple-system"/>
                  </a:rPr>
                  <a:t>A non-metal X exists in two different form </a:t>
                </a:r>
                <a:r>
                  <a:rPr lang="en-US" sz="7200" b="0" i="0" dirty="0" err="1">
                    <a:solidFill>
                      <a:srgbClr val="334155"/>
                    </a:solidFill>
                    <a:effectLst/>
                    <a:latin typeface="-apple-system"/>
                  </a:rPr>
                  <a:t>Yand</a:t>
                </a:r>
                <a:r>
                  <a:rPr lang="en-US" sz="7200" b="0" i="0" dirty="0">
                    <a:solidFill>
                      <a:srgbClr val="334155"/>
                    </a:solidFill>
                    <a:effectLst/>
                    <a:latin typeface="-apple-system"/>
                  </a:rPr>
                  <a:t> Z  ,Y is the hardest natural substance where as Y is good conductor of electricity find X,Y,Z.?</a:t>
                </a:r>
              </a:p>
              <a:p>
                <a:pPr algn="l" fontAlgn="base">
                  <a:buFont typeface="+mj-lt"/>
                  <a:buAutoNum type="arabicPeriod"/>
                </a:pPr>
                <a:r>
                  <a:rPr lang="en-US" sz="7200" b="0" i="0" dirty="0">
                    <a:solidFill>
                      <a:srgbClr val="334155"/>
                    </a:solidFill>
                    <a:effectLst/>
                    <a:latin typeface="-apple-system"/>
                  </a:rPr>
                  <a:t>Metals Non Metals and Carbon Compounds Questions :</a:t>
                </a:r>
                <a:r>
                  <a:rPr lang="en-US" sz="7200" b="0" i="0" dirty="0">
                    <a:solidFill>
                      <a:srgbClr val="FF0000"/>
                    </a:solidFill>
                    <a:effectLst/>
                    <a:latin typeface="-apple-system"/>
                  </a:rPr>
                  <a:t>Name one metal and one non- metal in liquid form . Name  Two amphoteric oxide.(2024)</a:t>
                </a:r>
                <a:endParaRPr lang="en-US" sz="7200" b="0" i="0" dirty="0">
                  <a:solidFill>
                    <a:srgbClr val="334155"/>
                  </a:solidFill>
                  <a:effectLst/>
                  <a:latin typeface="-apple-system"/>
                </a:endParaRPr>
              </a:p>
              <a:p>
                <a:pPr algn="l" fontAlgn="base">
                  <a:buFont typeface="+mj-lt"/>
                  <a:buAutoNum type="arabicPeriod"/>
                </a:pPr>
                <a:r>
                  <a:rPr lang="en-US" sz="7200" b="0" i="0" dirty="0">
                    <a:solidFill>
                      <a:srgbClr val="334155"/>
                    </a:solidFill>
                    <a:effectLst/>
                    <a:latin typeface="-apple-system"/>
                  </a:rPr>
                  <a:t>What happens when Mg is burnt in ignition temperature.? *What happens </a:t>
                </a:r>
                <a:r>
                  <a:rPr lang="en-US" sz="7200" b="0" i="0" dirty="0" err="1">
                    <a:solidFill>
                      <a:srgbClr val="334155"/>
                    </a:solidFill>
                    <a:effectLst/>
                    <a:latin typeface="-apple-system"/>
                  </a:rPr>
                  <a:t>i</a:t>
                </a:r>
                <a:r>
                  <a:rPr lang="en-US" sz="7200" b="0" i="0" dirty="0">
                    <a:solidFill>
                      <a:srgbClr val="334155"/>
                    </a:solidFill>
                    <a:effectLst/>
                    <a:latin typeface="-apple-system"/>
                  </a:rPr>
                  <a:t>) Fe and ii) Cu  is heated separated at very high temperature ? Name the metals which do not react with air at high temperature.</a:t>
                </a:r>
              </a:p>
              <a:p>
                <a:pPr algn="l" fontAlgn="base">
                  <a:buFont typeface="+mj-lt"/>
                  <a:buAutoNum type="arabicPeriod"/>
                </a:pPr>
                <a:r>
                  <a:rPr lang="en-US" sz="7200" b="0" i="0" dirty="0">
                    <a:solidFill>
                      <a:srgbClr val="334155"/>
                    </a:solidFill>
                    <a:effectLst/>
                    <a:latin typeface="-apple-system"/>
                  </a:rPr>
                  <a:t> What happens when metal react with water write the reaction ? Name the metals that react with hot water and steam give the equation in each case</a:t>
                </a:r>
              </a:p>
              <a:p>
                <a:pPr algn="l" fontAlgn="base">
                  <a:buFont typeface="+mj-lt"/>
                  <a:buAutoNum type="arabicPeriod"/>
                </a:pPr>
                <a:r>
                  <a:rPr lang="en-US" sz="7200" b="0" i="0" dirty="0">
                    <a:solidFill>
                      <a:srgbClr val="334155"/>
                    </a:solidFill>
                    <a:effectLst/>
                    <a:latin typeface="-apple-system"/>
                  </a:rPr>
                  <a:t>Name the metals that react violently with water? Name the metals that does not react with dilute acids . Name the compound which is formed when reacted with hydrogen.</a:t>
                </a:r>
              </a:p>
              <a:p>
                <a:pPr algn="l" fontAlgn="base">
                  <a:buFont typeface="+mj-lt"/>
                  <a:buAutoNum type="arabicPeriod"/>
                </a:pPr>
                <a:r>
                  <a:rPr lang="en-US" sz="7200" b="0" i="0" dirty="0">
                    <a:solidFill>
                      <a:srgbClr val="334155"/>
                    </a:solidFill>
                    <a:effectLst/>
                    <a:latin typeface="-apple-system"/>
                  </a:rPr>
                  <a:t>What happens when a piece of Ca react with water why does it float over the surface of water write the reaction . write the reaction of iron with water ?</a:t>
                </a:r>
              </a:p>
              <a:p>
                <a:pPr algn="l" fontAlgn="base">
                  <a:buFont typeface="+mj-lt"/>
                  <a:buAutoNum type="arabicPeriod"/>
                </a:pPr>
                <a:r>
                  <a:rPr lang="en-US" sz="7200" b="0" i="0" dirty="0">
                    <a:solidFill>
                      <a:srgbClr val="334155"/>
                    </a:solidFill>
                    <a:effectLst/>
                    <a:latin typeface="-apple-system"/>
                  </a:rPr>
                  <a:t>Why  Na ,K, Ca  metals form hydrides by combing with </a:t>
                </a:r>
                <a14:m>
                  <m:oMath xmlns:m="http://schemas.openxmlformats.org/officeDocument/2006/math">
                    <m:sSub>
                      <m:sSubPr>
                        <m:ctrlPr>
                          <a:rPr lang="en-US" sz="7200" b="0" i="1" smtClean="0">
                            <a:solidFill>
                              <a:srgbClr val="334155"/>
                            </a:solidFill>
                            <a:effectLst/>
                            <a:latin typeface="Cambria Math" panose="02040503050406030204" pitchFamily="18" charset="0"/>
                          </a:rPr>
                        </m:ctrlPr>
                      </m:sSubPr>
                      <m:e>
                        <m:r>
                          <a:rPr lang="en-IN" sz="7200" b="0" i="1" smtClean="0">
                            <a:solidFill>
                              <a:srgbClr val="334155"/>
                            </a:solidFill>
                            <a:effectLst/>
                            <a:latin typeface="Cambria Math" panose="02040503050406030204" pitchFamily="18" charset="0"/>
                          </a:rPr>
                          <m:t>𝐻</m:t>
                        </m:r>
                      </m:e>
                      <m:sub>
                        <m:r>
                          <a:rPr lang="en-IN" sz="7200" b="0" i="1" smtClean="0">
                            <a:solidFill>
                              <a:srgbClr val="334155"/>
                            </a:solidFill>
                            <a:effectLst/>
                            <a:latin typeface="Cambria Math" panose="02040503050406030204" pitchFamily="18" charset="0"/>
                          </a:rPr>
                          <m:t>2</m:t>
                        </m:r>
                      </m:sub>
                    </m:sSub>
                  </m:oMath>
                </a14:m>
                <a:r>
                  <a:rPr lang="en-US" sz="7200" b="0" i="0" dirty="0">
                    <a:solidFill>
                      <a:srgbClr val="334155"/>
                    </a:solidFill>
                    <a:effectLst/>
                    <a:latin typeface="-apple-system"/>
                  </a:rPr>
                  <a:t> gas but other metal does no reaction.    page1</a:t>
                </a:r>
              </a:p>
              <a:p>
                <a:pPr marL="0" indent="0" algn="l" fontAlgn="base">
                  <a:buNone/>
                </a:pPr>
                <a:endParaRPr lang="en-US" sz="7200" b="0" i="0" dirty="0">
                  <a:solidFill>
                    <a:srgbClr val="334155"/>
                  </a:solidFill>
                  <a:effectLst/>
                  <a:latin typeface="-apple-system"/>
                </a:endParaRPr>
              </a:p>
              <a:p>
                <a:pPr marL="0" indent="0">
                  <a:buNone/>
                </a:pPr>
                <a:endParaRPr lang="en-IN" dirty="0"/>
              </a:p>
            </p:txBody>
          </p:sp>
        </mc:Choice>
        <mc:Fallback>
          <p:sp>
            <p:nvSpPr>
              <p:cNvPr id="3" name="Content Placeholder 2">
                <a:extLst>
                  <a:ext uri="{FF2B5EF4-FFF2-40B4-BE49-F238E27FC236}">
                    <a16:creationId xmlns:a16="http://schemas.microsoft.com/office/drawing/2014/main" id="{7F0751B4-76C3-1B0F-1D86-6314B5C365D9}"/>
                  </a:ext>
                </a:extLst>
              </p:cNvPr>
              <p:cNvSpPr>
                <a:spLocks noGrp="1" noRot="1" noChangeAspect="1" noMove="1" noResize="1" noEditPoints="1" noAdjustHandles="1" noChangeArrowheads="1" noChangeShapeType="1" noTextEdit="1"/>
              </p:cNvSpPr>
              <p:nvPr>
                <p:ph idx="1"/>
              </p:nvPr>
            </p:nvSpPr>
            <p:spPr>
              <a:xfrm>
                <a:off x="592394" y="468774"/>
                <a:ext cx="10515600" cy="5853368"/>
              </a:xfrm>
              <a:blipFill>
                <a:blip r:embed="rId2"/>
                <a:stretch>
                  <a:fillRect l="-464" t="-1979" r="-986"/>
                </a:stretch>
              </a:blipFill>
            </p:spPr>
            <p:txBody>
              <a:bodyPr/>
              <a:lstStyle/>
              <a:p>
                <a:r>
                  <a:rPr lang="en-IN">
                    <a:noFill/>
                  </a:rPr>
                  <a:t> </a:t>
                </a:r>
              </a:p>
            </p:txBody>
          </p:sp>
        </mc:Fallback>
      </mc:AlternateContent>
    </p:spTree>
    <p:extLst>
      <p:ext uri="{BB962C8B-B14F-4D97-AF65-F5344CB8AC3E}">
        <p14:creationId xmlns:p14="http://schemas.microsoft.com/office/powerpoint/2010/main" val="4087635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9736C-67A9-7062-C0DC-E0F1DB0C0653}"/>
              </a:ext>
            </a:extLst>
          </p:cNvPr>
          <p:cNvSpPr>
            <a:spLocks noGrp="1"/>
          </p:cNvSpPr>
          <p:nvPr>
            <p:ph idx="1"/>
          </p:nvPr>
        </p:nvSpPr>
        <p:spPr>
          <a:xfrm>
            <a:off x="304800" y="403123"/>
            <a:ext cx="11049000" cy="5948516"/>
          </a:xfrm>
        </p:spPr>
        <p:txBody>
          <a:bodyPr>
            <a:normAutofit fontScale="55000" lnSpcReduction="20000"/>
          </a:bodyPr>
          <a:lstStyle/>
          <a:p>
            <a:pPr marL="0" indent="0" algn="l" fontAlgn="base">
              <a:buNone/>
            </a:pPr>
            <a:r>
              <a:rPr lang="en-US" sz="3300" b="0" i="0" dirty="0">
                <a:solidFill>
                  <a:srgbClr val="334155"/>
                </a:solidFill>
                <a:effectLst/>
                <a:latin typeface="-apple-system"/>
              </a:rPr>
              <a:t>12.A  element M on heating with oxygen form M2O this dissolve in water and turn red litmus blue substance  Name M</a:t>
            </a:r>
          </a:p>
          <a:p>
            <a:pPr marL="0" indent="0" algn="l" fontAlgn="base">
              <a:buNone/>
            </a:pPr>
            <a:r>
              <a:rPr lang="en-US" sz="3300" b="0" i="0" dirty="0">
                <a:solidFill>
                  <a:srgbClr val="334155"/>
                </a:solidFill>
                <a:effectLst/>
                <a:latin typeface="-apple-system"/>
              </a:rPr>
              <a:t>13.A metal X on heating in air does not burn but acquires  black coating substance Y  name X and Y with the reaction.</a:t>
            </a:r>
          </a:p>
          <a:p>
            <a:pPr marL="0" indent="0" algn="l" fontAlgn="base">
              <a:buNone/>
            </a:pPr>
            <a:r>
              <a:rPr lang="en-US" sz="3300" b="0" i="0" dirty="0">
                <a:solidFill>
                  <a:srgbClr val="334155"/>
                </a:solidFill>
                <a:effectLst/>
                <a:latin typeface="-apple-system"/>
              </a:rPr>
              <a:t>14.what happens when Zn is reacted with CuSO4. write the reaction..</a:t>
            </a:r>
          </a:p>
          <a:p>
            <a:pPr marL="0" indent="0" algn="l" fontAlgn="base">
              <a:buNone/>
            </a:pPr>
            <a:r>
              <a:rPr lang="en-US" sz="3300" b="0" i="0" dirty="0">
                <a:solidFill>
                  <a:srgbClr val="334155"/>
                </a:solidFill>
                <a:effectLst/>
                <a:latin typeface="-apple-system"/>
              </a:rPr>
              <a:t>15.P ,Q,R,S,T, represent metals in decreasing order of their reactivity series which of the metal is likely to found in free state  and which will be in the top of the series.</a:t>
            </a:r>
            <a:r>
              <a:rPr lang="en-US" sz="3300" b="0" i="0" dirty="0">
                <a:solidFill>
                  <a:srgbClr val="FF0000"/>
                </a:solidFill>
                <a:effectLst/>
                <a:latin typeface="-apple-system"/>
              </a:rPr>
              <a:t>(Important logical Question Metals Non Metals and Carbon Compounds Questions</a:t>
            </a:r>
            <a:r>
              <a:rPr lang="en-US" sz="3300" b="0" i="0" dirty="0">
                <a:solidFill>
                  <a:srgbClr val="334155"/>
                </a:solidFill>
                <a:effectLst/>
                <a:latin typeface="-apple-system"/>
              </a:rPr>
              <a:t>)</a:t>
            </a:r>
          </a:p>
          <a:p>
            <a:pPr marL="0" indent="0" algn="l" fontAlgn="base">
              <a:buNone/>
            </a:pPr>
            <a:r>
              <a:rPr lang="en-US" sz="3300" b="0" i="0" dirty="0">
                <a:solidFill>
                  <a:srgbClr val="334155"/>
                </a:solidFill>
                <a:effectLst/>
                <a:latin typeface="-apple-system"/>
              </a:rPr>
              <a:t>16.  Metal A has two oxide  first AO second is A2O ,first one is neutral and other is acidic in nature  is ” A”  metal or non-metal.</a:t>
            </a:r>
            <a:r>
              <a:rPr lang="en-US" sz="3300" b="0" i="0" dirty="0">
                <a:solidFill>
                  <a:srgbClr val="FF0000"/>
                </a:solidFill>
                <a:effectLst/>
                <a:latin typeface="-apple-system"/>
              </a:rPr>
              <a:t>( Logical Question Metals Non Metals and Carbon Compounds Questions</a:t>
            </a:r>
            <a:r>
              <a:rPr lang="en-US" sz="3300" b="0" i="0" dirty="0">
                <a:solidFill>
                  <a:srgbClr val="334155"/>
                </a:solidFill>
                <a:effectLst/>
                <a:latin typeface="-apple-system"/>
              </a:rPr>
              <a:t> )</a:t>
            </a:r>
          </a:p>
          <a:p>
            <a:pPr marL="0" indent="0" algn="l" fontAlgn="base">
              <a:buNone/>
            </a:pPr>
            <a:r>
              <a:rPr lang="en-US" sz="3300" b="0" i="0" dirty="0">
                <a:solidFill>
                  <a:srgbClr val="334155"/>
                </a:solidFill>
                <a:effectLst/>
                <a:latin typeface="-apple-system"/>
              </a:rPr>
              <a:t>17. Name the metal that react with dilute HNO3 give the reaction , Why does Cu  does not give H2 gas when react with dilute H2SO4</a:t>
            </a:r>
          </a:p>
          <a:p>
            <a:pPr marL="0" indent="0" algn="l" fontAlgn="base">
              <a:buNone/>
            </a:pPr>
            <a:r>
              <a:rPr lang="en-US" sz="3300" dirty="0">
                <a:solidFill>
                  <a:srgbClr val="334155"/>
                </a:solidFill>
                <a:latin typeface="-apple-system"/>
              </a:rPr>
              <a:t>18.</a:t>
            </a:r>
            <a:r>
              <a:rPr lang="en-US" sz="3300" b="0" i="0" dirty="0">
                <a:solidFill>
                  <a:srgbClr val="334155"/>
                </a:solidFill>
                <a:effectLst/>
                <a:latin typeface="-apple-system"/>
              </a:rPr>
              <a:t>What is electrovalent compounds ,show the formation of NaCl by Na and Cl. ? what can you say about the solubility of electrovalent compounds,</a:t>
            </a:r>
          </a:p>
          <a:p>
            <a:pPr marL="0" indent="0" algn="l" fontAlgn="base">
              <a:buNone/>
            </a:pPr>
            <a:r>
              <a:rPr lang="en-US" sz="3300" b="0" i="0" dirty="0">
                <a:solidFill>
                  <a:srgbClr val="334155"/>
                </a:solidFill>
                <a:effectLst/>
                <a:latin typeface="-apple-system"/>
              </a:rPr>
              <a:t>19. Write electronic configuration of element having  atomic number 11 ,   13</a:t>
            </a:r>
          </a:p>
          <a:p>
            <a:pPr marL="0" indent="0" algn="l" fontAlgn="base">
              <a:buNone/>
            </a:pPr>
            <a:r>
              <a:rPr lang="en-US" sz="3300" b="0" i="0" dirty="0">
                <a:solidFill>
                  <a:srgbClr val="334155"/>
                </a:solidFill>
                <a:effectLst/>
                <a:latin typeface="-apple-system"/>
              </a:rPr>
              <a:t>20.Why ionic compound  are hard crystalline solids, Name the  metals never found in free state.</a:t>
            </a:r>
          </a:p>
          <a:p>
            <a:pPr marL="0" indent="0" algn="l" fontAlgn="base">
              <a:buNone/>
            </a:pPr>
            <a:r>
              <a:rPr lang="en-US" sz="3300" b="0" i="0" dirty="0">
                <a:solidFill>
                  <a:srgbClr val="334155"/>
                </a:solidFill>
                <a:effectLst/>
                <a:latin typeface="-apple-system"/>
              </a:rPr>
              <a:t>21.a)Which metal is found as oxide, </a:t>
            </a:r>
            <a:r>
              <a:rPr lang="en-US" sz="3300" b="0" i="0" dirty="0" err="1">
                <a:solidFill>
                  <a:srgbClr val="334155"/>
                </a:solidFill>
                <a:effectLst/>
                <a:latin typeface="-apple-system"/>
              </a:rPr>
              <a:t>sulphide</a:t>
            </a:r>
            <a:r>
              <a:rPr lang="en-US" sz="3300" b="0" i="0" dirty="0">
                <a:solidFill>
                  <a:srgbClr val="334155"/>
                </a:solidFill>
                <a:effectLst/>
                <a:latin typeface="-apple-system"/>
              </a:rPr>
              <a:t>  in earth’s crust . how are they extracted Name the chemical process used for obtaining metal from metal oxide.. b) why are carbonate and </a:t>
            </a:r>
            <a:r>
              <a:rPr lang="en-US" sz="3300" b="0" i="0" dirty="0" err="1">
                <a:solidFill>
                  <a:srgbClr val="334155"/>
                </a:solidFill>
                <a:effectLst/>
                <a:latin typeface="-apple-system"/>
              </a:rPr>
              <a:t>sulphide</a:t>
            </a:r>
            <a:r>
              <a:rPr lang="en-US" sz="3300" b="0" i="0" dirty="0">
                <a:solidFill>
                  <a:srgbClr val="334155"/>
                </a:solidFill>
                <a:effectLst/>
                <a:latin typeface="-apple-system"/>
              </a:rPr>
              <a:t> ores are usually converted  into oxide during extraction.</a:t>
            </a:r>
          </a:p>
          <a:p>
            <a:pPr marL="0" indent="0" algn="l" fontAlgn="base">
              <a:buNone/>
            </a:pPr>
            <a:r>
              <a:rPr lang="en-US" sz="3300" b="0" i="0" dirty="0">
                <a:solidFill>
                  <a:srgbClr val="334155"/>
                </a:solidFill>
                <a:effectLst/>
                <a:latin typeface="-apple-system"/>
              </a:rPr>
              <a:t>22.write the equation when manganese di oxide is heated with </a:t>
            </a:r>
            <a:r>
              <a:rPr lang="en-US" sz="3300" b="0" i="0" dirty="0" err="1">
                <a:solidFill>
                  <a:srgbClr val="334155"/>
                </a:solidFill>
                <a:effectLst/>
                <a:latin typeface="-apple-system"/>
              </a:rPr>
              <a:t>aluminium</a:t>
            </a:r>
            <a:r>
              <a:rPr lang="en-US" sz="3300" b="0" i="0" dirty="0">
                <a:solidFill>
                  <a:srgbClr val="334155"/>
                </a:solidFill>
                <a:effectLst/>
                <a:latin typeface="-apple-system"/>
              </a:rPr>
              <a:t> powder                                     page 2</a:t>
            </a:r>
          </a:p>
          <a:p>
            <a:pPr marL="0" indent="0">
              <a:buNone/>
            </a:pPr>
            <a:r>
              <a:rPr lang="en-IN" sz="3300" dirty="0"/>
              <a:t>                                                                                                                                                                                       </a:t>
            </a:r>
          </a:p>
          <a:p>
            <a:pPr marL="0" indent="0">
              <a:buNone/>
            </a:pPr>
            <a:endParaRPr lang="en-IN" dirty="0"/>
          </a:p>
          <a:p>
            <a:pPr marL="0" indent="0">
              <a:buNone/>
            </a:pPr>
            <a:r>
              <a:rPr lang="en-IN" dirty="0"/>
              <a:t> </a:t>
            </a:r>
          </a:p>
        </p:txBody>
      </p:sp>
    </p:spTree>
    <p:extLst>
      <p:ext uri="{BB962C8B-B14F-4D97-AF65-F5344CB8AC3E}">
        <p14:creationId xmlns:p14="http://schemas.microsoft.com/office/powerpoint/2010/main" val="2147303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20F282F-66F4-3582-3332-3091F796A466}"/>
              </a:ext>
            </a:extLst>
          </p:cNvPr>
          <p:cNvSpPr>
            <a:spLocks noGrp="1"/>
          </p:cNvSpPr>
          <p:nvPr>
            <p:ph idx="1"/>
          </p:nvPr>
        </p:nvSpPr>
        <p:spPr>
          <a:xfrm>
            <a:off x="196645" y="403123"/>
            <a:ext cx="11157155" cy="5773840"/>
          </a:xfrm>
        </p:spPr>
        <p:txBody>
          <a:bodyPr>
            <a:normAutofit fontScale="62500" lnSpcReduction="20000"/>
          </a:bodyPr>
          <a:lstStyle/>
          <a:p>
            <a:pPr algn="l" fontAlgn="base">
              <a:buFont typeface="+mj-lt"/>
              <a:buAutoNum type="arabicPeriod"/>
            </a:pPr>
            <a:r>
              <a:rPr lang="en-US" b="0" i="0" dirty="0">
                <a:solidFill>
                  <a:srgbClr val="334155"/>
                </a:solidFill>
                <a:effectLst/>
                <a:latin typeface="-apple-system"/>
              </a:rPr>
              <a:t> What is corrosion ? Name the metals which do not corrode . Is corrosion  advantageous  if so than how ?</a:t>
            </a:r>
          </a:p>
          <a:p>
            <a:pPr algn="l" fontAlgn="base">
              <a:buFont typeface="+mj-lt"/>
              <a:buAutoNum type="arabicPeriod"/>
            </a:pPr>
            <a:r>
              <a:rPr lang="en-US" b="0" i="0" dirty="0">
                <a:solidFill>
                  <a:srgbClr val="334155"/>
                </a:solidFill>
                <a:effectLst/>
                <a:latin typeface="-apple-system"/>
              </a:rPr>
              <a:t> Name the metal  corrode in atmosphere , Why  does silver article become black when left in air  name the compound formed and why copper articles becomes greenish if left in air what  compound is formed.</a:t>
            </a:r>
          </a:p>
          <a:p>
            <a:pPr algn="l" fontAlgn="base">
              <a:buFont typeface="+mj-lt"/>
              <a:buAutoNum type="arabicPeriod"/>
            </a:pPr>
            <a:r>
              <a:rPr lang="en-US" b="0" i="0" dirty="0">
                <a:solidFill>
                  <a:srgbClr val="334155"/>
                </a:solidFill>
                <a:effectLst/>
                <a:latin typeface="-apple-system"/>
              </a:rPr>
              <a:t> Give one word for statement  a)Metal oxide behaves as basic and acidic (2024)  b) Iodine a non- metal is shining  2024 Oxides of Aluminum and Zinc is—— if reacted with HCl or KOH gives ——–.(</a:t>
            </a:r>
            <a:r>
              <a:rPr lang="en-US" b="0" i="0" dirty="0">
                <a:solidFill>
                  <a:srgbClr val="FF0000"/>
                </a:solidFill>
                <a:effectLst/>
                <a:latin typeface="-apple-system"/>
              </a:rPr>
              <a:t>Metals Non Metals and Carbon Compounds Questions year 2024</a:t>
            </a:r>
            <a:r>
              <a:rPr lang="en-US" b="0" i="0" dirty="0">
                <a:solidFill>
                  <a:srgbClr val="334155"/>
                </a:solidFill>
                <a:effectLst/>
                <a:latin typeface="-apple-system"/>
              </a:rPr>
              <a:t>)</a:t>
            </a:r>
          </a:p>
          <a:p>
            <a:pPr algn="l" fontAlgn="base">
              <a:buFont typeface="+mj-lt"/>
              <a:buAutoNum type="arabicPeriod"/>
            </a:pPr>
            <a:r>
              <a:rPr lang="en-US" b="0" i="0" dirty="0">
                <a:solidFill>
                  <a:srgbClr val="334155"/>
                </a:solidFill>
                <a:effectLst/>
                <a:latin typeface="-apple-system"/>
              </a:rPr>
              <a:t>Write the chemical reaction  a)when steam is passed over  aluminum/ red hot iron b) CO2 is compressed in water at high pressure c) A copper plate is dipped in the solution of silver nitrate it becomes black why? d) Classify the acidic and basic oxide  Na2O, SO2 ,MgO ,CO2 e) ZnS is heated in air (</a:t>
            </a:r>
            <a:r>
              <a:rPr lang="en-US" b="0" i="0" dirty="0">
                <a:solidFill>
                  <a:srgbClr val="FF0000"/>
                </a:solidFill>
                <a:effectLst/>
                <a:latin typeface="-apple-system"/>
              </a:rPr>
              <a:t>Important Reactions Metals Non Metals and Carbon Compounds Questions</a:t>
            </a:r>
            <a:r>
              <a:rPr lang="en-US" b="0" i="0" dirty="0">
                <a:solidFill>
                  <a:srgbClr val="334155"/>
                </a:solidFill>
                <a:effectLst/>
                <a:latin typeface="-apple-system"/>
              </a:rPr>
              <a:t> )</a:t>
            </a:r>
          </a:p>
          <a:p>
            <a:pPr algn="l" fontAlgn="base">
              <a:buFont typeface="+mj-lt"/>
              <a:buAutoNum type="arabicPeriod"/>
            </a:pPr>
            <a:r>
              <a:rPr lang="en-US" b="0" i="0" dirty="0">
                <a:solidFill>
                  <a:srgbClr val="334155"/>
                </a:solidFill>
                <a:effectLst/>
                <a:latin typeface="-apple-system"/>
              </a:rPr>
              <a:t> a)Why no hydrogen gas  is evolved when metal react with dilute nitric acid . give the name  &amp; reaction of the metal that reacts with it b) Why do ionic compound do not conduct electricity in solid state..</a:t>
            </a:r>
          </a:p>
          <a:p>
            <a:pPr algn="l" fontAlgn="base">
              <a:buFont typeface="+mj-lt"/>
              <a:buAutoNum type="arabicPeriod"/>
            </a:pPr>
            <a:r>
              <a:rPr lang="en-US" b="0" i="0" dirty="0" err="1">
                <a:solidFill>
                  <a:srgbClr val="334155"/>
                </a:solidFill>
                <a:effectLst/>
                <a:latin typeface="-apple-system"/>
              </a:rPr>
              <a:t>Aluminium</a:t>
            </a:r>
            <a:r>
              <a:rPr lang="en-US" b="0" i="0" dirty="0">
                <a:solidFill>
                  <a:srgbClr val="334155"/>
                </a:solidFill>
                <a:effectLst/>
                <a:latin typeface="-apple-system"/>
              </a:rPr>
              <a:t> is used in making utensil Which of the following property </a:t>
            </a:r>
            <a:r>
              <a:rPr lang="en-US" b="0" i="0" dirty="0" err="1">
                <a:solidFill>
                  <a:srgbClr val="334155"/>
                </a:solidFill>
                <a:effectLst/>
                <a:latin typeface="-apple-system"/>
              </a:rPr>
              <a:t>i</a:t>
            </a:r>
            <a:r>
              <a:rPr lang="en-US" b="0" i="0" dirty="0">
                <a:solidFill>
                  <a:srgbClr val="334155"/>
                </a:solidFill>
                <a:effectLst/>
                <a:latin typeface="-apple-system"/>
              </a:rPr>
              <a:t>) Good thermal  conductivity ii) good electrical thermal conductivity c) Ductility  iv)high melting point .</a:t>
            </a:r>
          </a:p>
          <a:p>
            <a:pPr algn="l" fontAlgn="base">
              <a:buFont typeface="+mj-lt"/>
              <a:buAutoNum type="arabicPeriod"/>
            </a:pPr>
            <a:r>
              <a:rPr lang="en-US" b="0" i="0" dirty="0">
                <a:solidFill>
                  <a:srgbClr val="334155"/>
                </a:solidFill>
                <a:effectLst/>
                <a:latin typeface="-apple-system"/>
              </a:rPr>
              <a:t> Which of the following is not ionic compound  </a:t>
            </a:r>
            <a:r>
              <a:rPr lang="en-US" b="0" i="0" dirty="0" err="1">
                <a:solidFill>
                  <a:srgbClr val="334155"/>
                </a:solidFill>
                <a:effectLst/>
                <a:latin typeface="-apple-system"/>
              </a:rPr>
              <a:t>KCl</a:t>
            </a:r>
            <a:r>
              <a:rPr lang="en-US" b="0" i="0" dirty="0">
                <a:solidFill>
                  <a:srgbClr val="334155"/>
                </a:solidFill>
                <a:effectLst/>
                <a:latin typeface="-apple-system"/>
              </a:rPr>
              <a:t>/ HCl/CCl4/ NaCl.</a:t>
            </a:r>
          </a:p>
          <a:p>
            <a:pPr algn="l" fontAlgn="base">
              <a:buFont typeface="+mj-lt"/>
              <a:buAutoNum type="arabicPeriod"/>
            </a:pPr>
            <a:r>
              <a:rPr lang="en-US" b="0" i="0" dirty="0">
                <a:solidFill>
                  <a:srgbClr val="334155"/>
                </a:solidFill>
                <a:effectLst/>
                <a:latin typeface="-apple-system"/>
              </a:rPr>
              <a:t> Which of the following property of  ionic compound  </a:t>
            </a:r>
            <a:r>
              <a:rPr lang="en-US" b="0" i="0" dirty="0" err="1">
                <a:solidFill>
                  <a:srgbClr val="334155"/>
                </a:solidFill>
                <a:effectLst/>
                <a:latin typeface="-apple-system"/>
              </a:rPr>
              <a:t>i</a:t>
            </a:r>
            <a:r>
              <a:rPr lang="en-US" b="0" i="0" dirty="0">
                <a:solidFill>
                  <a:srgbClr val="334155"/>
                </a:solidFill>
                <a:effectLst/>
                <a:latin typeface="-apple-system"/>
              </a:rPr>
              <a:t>) Solubility in water ii) Electric conductivity in solid state iii) high melting and boiling point iv) </a:t>
            </a:r>
            <a:r>
              <a:rPr lang="en-US" b="0" i="0" dirty="0" err="1">
                <a:solidFill>
                  <a:srgbClr val="334155"/>
                </a:solidFill>
                <a:effectLst/>
                <a:latin typeface="-apple-system"/>
              </a:rPr>
              <a:t>elctric</a:t>
            </a:r>
            <a:r>
              <a:rPr lang="en-US" b="0" i="0" dirty="0">
                <a:solidFill>
                  <a:srgbClr val="334155"/>
                </a:solidFill>
                <a:effectLst/>
                <a:latin typeface="-apple-system"/>
              </a:rPr>
              <a:t> conductivity in molten state</a:t>
            </a:r>
          </a:p>
          <a:p>
            <a:pPr algn="l" fontAlgn="base">
              <a:buFont typeface="+mj-lt"/>
              <a:buAutoNum type="arabicPeriod"/>
            </a:pPr>
            <a:r>
              <a:rPr lang="en-US" b="0" i="0" dirty="0">
                <a:solidFill>
                  <a:srgbClr val="334155"/>
                </a:solidFill>
                <a:effectLst/>
                <a:latin typeface="-apple-system"/>
              </a:rPr>
              <a:t> Galvanization is the method of protection of iron from rusting by coating with thin layer of which metal.</a:t>
            </a:r>
          </a:p>
          <a:p>
            <a:pPr algn="l" fontAlgn="base">
              <a:buFont typeface="+mj-lt"/>
              <a:buAutoNum type="arabicPeriod"/>
            </a:pPr>
            <a:r>
              <a:rPr lang="en-US" b="0" i="0" dirty="0">
                <a:solidFill>
                  <a:srgbClr val="334155"/>
                </a:solidFill>
                <a:effectLst/>
                <a:latin typeface="-apple-system"/>
              </a:rPr>
              <a:t> Stainless steel is a mixture of  a) Ni and Cr  b)Ni and Cu</a:t>
            </a:r>
          </a:p>
          <a:p>
            <a:pPr algn="l" fontAlgn="base">
              <a:buFont typeface="+mj-lt"/>
              <a:buAutoNum type="arabicPeriod"/>
            </a:pPr>
            <a:r>
              <a:rPr lang="en-US" b="0" i="0" dirty="0">
                <a:solidFill>
                  <a:srgbClr val="334155"/>
                </a:solidFill>
                <a:effectLst/>
                <a:latin typeface="-apple-system"/>
              </a:rPr>
              <a:t> Na/ Ca/Fe/Cu which of these elements obtained by electrolysis                                                                   page3</a:t>
            </a:r>
          </a:p>
          <a:p>
            <a:pPr marL="0" indent="0">
              <a:buNone/>
            </a:pPr>
            <a:endParaRPr lang="en-IN" dirty="0"/>
          </a:p>
        </p:txBody>
      </p:sp>
    </p:spTree>
    <p:extLst>
      <p:ext uri="{BB962C8B-B14F-4D97-AF65-F5344CB8AC3E}">
        <p14:creationId xmlns:p14="http://schemas.microsoft.com/office/powerpoint/2010/main" val="2351317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5AD2EBD-EA29-C0E4-7826-EE0B3E4C1219}"/>
                  </a:ext>
                </a:extLst>
              </p:cNvPr>
              <p:cNvSpPr>
                <a:spLocks noGrp="1"/>
              </p:cNvSpPr>
              <p:nvPr>
                <p:ph idx="1"/>
              </p:nvPr>
            </p:nvSpPr>
            <p:spPr>
              <a:xfrm>
                <a:off x="245806" y="452284"/>
                <a:ext cx="11107994" cy="5724679"/>
              </a:xfrm>
            </p:spPr>
            <p:txBody>
              <a:bodyPr>
                <a:normAutofit fontScale="70000" lnSpcReduction="20000"/>
              </a:bodyPr>
              <a:lstStyle/>
              <a:p>
                <a:pPr marL="0" indent="0" algn="l" fontAlgn="base">
                  <a:buNone/>
                </a:pPr>
                <a:r>
                  <a:rPr lang="en-US" b="0" i="0" dirty="0">
                    <a:solidFill>
                      <a:srgbClr val="334155"/>
                    </a:solidFill>
                    <a:effectLst/>
                    <a:latin typeface="-apple-system"/>
                  </a:rPr>
                  <a:t>12. 2 ml of conc. HCl and conc. HNO3  are mixed in ratio 3:1  taken in three test tubes  A, B,C  a small metal piece is added in each test tubes  metal in A ,B  remain as such but metal in C completely dissolved  which metal may be in A and B Al/Cu/Au.</a:t>
                </a:r>
              </a:p>
              <a:p>
                <a:pPr marL="0" indent="0" algn="l" fontAlgn="base">
                  <a:buNone/>
                </a:pPr>
                <a:r>
                  <a:rPr lang="en-US" b="0" i="0" dirty="0">
                    <a:solidFill>
                      <a:srgbClr val="334155"/>
                    </a:solidFill>
                    <a:effectLst/>
                    <a:latin typeface="-apple-system"/>
                  </a:rPr>
                  <a:t>13. Alloy is element   of homogenous mixture/ heterogenous mixture</a:t>
                </a:r>
              </a:p>
              <a:p>
                <a:pPr marL="0" indent="0" algn="l" fontAlgn="base">
                  <a:buNone/>
                </a:pPr>
                <a:r>
                  <a:rPr lang="en-US" b="0" i="0" dirty="0">
                    <a:solidFill>
                      <a:srgbClr val="334155"/>
                    </a:solidFill>
                    <a:effectLst/>
                    <a:latin typeface="-apple-system"/>
                  </a:rPr>
                  <a:t>14.During the electrolysis of </a:t>
                </a:r>
                <a:r>
                  <a:rPr lang="en-US" b="0" i="0" dirty="0" err="1">
                    <a:solidFill>
                      <a:srgbClr val="334155"/>
                    </a:solidFill>
                    <a:effectLst/>
                    <a:latin typeface="-apple-system"/>
                  </a:rPr>
                  <a:t>Znic</a:t>
                </a:r>
                <a:r>
                  <a:rPr lang="en-US" b="0" i="0" dirty="0">
                    <a:solidFill>
                      <a:srgbClr val="334155"/>
                    </a:solidFill>
                    <a:effectLst/>
                    <a:latin typeface="-apple-system"/>
                  </a:rPr>
                  <a:t> it deposit at  cathode/ anode/ remain in solution.</a:t>
                </a:r>
              </a:p>
              <a:p>
                <a:pPr marL="0" indent="0" algn="l" fontAlgn="base">
                  <a:buNone/>
                </a:pPr>
                <a:r>
                  <a:rPr lang="en-US" b="0" i="0" dirty="0">
                    <a:solidFill>
                      <a:srgbClr val="334155"/>
                    </a:solidFill>
                    <a:effectLst/>
                    <a:latin typeface="-apple-system"/>
                  </a:rPr>
                  <a:t>15. Na/P/Ca is  very soft cut with knife  react vigorously with water and kept in kerosene oil</a:t>
                </a:r>
              </a:p>
              <a:p>
                <a:pPr marL="0" indent="0" algn="l" fontAlgn="base">
                  <a:buNone/>
                </a:pPr>
                <a:r>
                  <a:rPr lang="en-US" dirty="0">
                    <a:solidFill>
                      <a:srgbClr val="334155"/>
                    </a:solidFill>
                    <a:latin typeface="-apple-system"/>
                  </a:rPr>
                  <a:t>16.</a:t>
                </a:r>
                <a:r>
                  <a:rPr lang="en-US" b="0" i="0" dirty="0">
                    <a:solidFill>
                      <a:srgbClr val="334155"/>
                    </a:solidFill>
                    <a:effectLst/>
                    <a:latin typeface="-apple-system"/>
                  </a:rPr>
                  <a:t>Which of alloy contain mercury  stainless steel/ </a:t>
                </a:r>
                <a:r>
                  <a:rPr lang="en-US" b="0" i="0" dirty="0" err="1">
                    <a:solidFill>
                      <a:srgbClr val="334155"/>
                    </a:solidFill>
                    <a:effectLst/>
                    <a:latin typeface="-apple-system"/>
                  </a:rPr>
                  <a:t>Znic</a:t>
                </a:r>
                <a:r>
                  <a:rPr lang="en-US" b="0" i="0" dirty="0">
                    <a:solidFill>
                      <a:srgbClr val="334155"/>
                    </a:solidFill>
                    <a:effectLst/>
                    <a:latin typeface="-apple-system"/>
                  </a:rPr>
                  <a:t> amalgam /solder</a:t>
                </a:r>
              </a:p>
              <a:p>
                <a:pPr marL="0" indent="0" algn="l" fontAlgn="base">
                  <a:buNone/>
                </a:pPr>
                <a:r>
                  <a:rPr lang="en-US" b="0" i="0" dirty="0">
                    <a:solidFill>
                      <a:srgbClr val="334155"/>
                    </a:solidFill>
                    <a:effectLst/>
                    <a:latin typeface="-apple-system"/>
                  </a:rPr>
                  <a:t>17. Reaction Between Xand Y    ,X loses  electron and Y gains and form Z  what are the properties of Z</a:t>
                </a:r>
              </a:p>
              <a:p>
                <a:pPr marL="0" indent="0" algn="l" fontAlgn="base">
                  <a:buNone/>
                </a:pPr>
                <a:r>
                  <a:rPr lang="en-US" b="0" i="0" dirty="0">
                    <a:solidFill>
                      <a:srgbClr val="334155"/>
                    </a:solidFill>
                    <a:effectLst/>
                    <a:latin typeface="-apple-system"/>
                  </a:rPr>
                  <a:t>18. Electric configuration Of X is 2,8  Y has 2,8,7  Z has 2,8,2 which of them is metal</a:t>
                </a:r>
              </a:p>
              <a:p>
                <a:pPr marL="0" indent="0" algn="l" fontAlgn="base">
                  <a:buNone/>
                </a:pPr>
                <a:r>
                  <a:rPr lang="en-US" b="0" i="0" dirty="0">
                    <a:solidFill>
                      <a:srgbClr val="334155"/>
                    </a:solidFill>
                    <a:effectLst/>
                    <a:latin typeface="-apple-system"/>
                  </a:rPr>
                  <a:t>19. Which reaction is possible) MgSO4 +Fe ii)ZnSO4 + Fe</a:t>
                </a:r>
                <a:r>
                  <a:rPr lang="en-US" dirty="0">
                    <a:solidFill>
                      <a:srgbClr val="334155"/>
                    </a:solidFill>
                    <a:latin typeface="-apple-system"/>
                  </a:rPr>
                  <a:t> </a:t>
                </a:r>
                <a:r>
                  <a:rPr lang="en-US" b="0" i="0" dirty="0">
                    <a:solidFill>
                      <a:srgbClr val="334155"/>
                    </a:solidFill>
                    <a:effectLst/>
                    <a:latin typeface="-apple-system"/>
                  </a:rPr>
                  <a:t>iii) CuSO4 +Fe and why ?</a:t>
                </a:r>
              </a:p>
              <a:p>
                <a:pPr marL="0" indent="0" algn="l" fontAlgn="base">
                  <a:buNone/>
                </a:pPr>
                <a:r>
                  <a:rPr lang="en-US" b="0" i="0" dirty="0">
                    <a:solidFill>
                      <a:srgbClr val="334155"/>
                    </a:solidFill>
                    <a:effectLst/>
                    <a:latin typeface="-apple-system"/>
                  </a:rPr>
                  <a:t>20.Which are the constituents of solder which property is used in it to join the wire</a:t>
                </a:r>
              </a:p>
              <a:p>
                <a:pPr marL="0" indent="0" algn="l" fontAlgn="base">
                  <a:buNone/>
                </a:pPr>
                <a:r>
                  <a:rPr lang="en-US" b="0" i="0" dirty="0">
                    <a:solidFill>
                      <a:srgbClr val="334155"/>
                    </a:solidFill>
                    <a:effectLst/>
                    <a:latin typeface="-apple-system"/>
                  </a:rPr>
                  <a:t>21. A metal liquid at room temperature can be obtained from it’s </a:t>
                </a:r>
                <a:r>
                  <a:rPr lang="en-US" b="0" i="0" dirty="0" err="1">
                    <a:solidFill>
                      <a:srgbClr val="334155"/>
                    </a:solidFill>
                    <a:effectLst/>
                    <a:latin typeface="-apple-system"/>
                  </a:rPr>
                  <a:t>sulphide</a:t>
                </a:r>
                <a:r>
                  <a:rPr lang="en-US" b="0" i="0" dirty="0">
                    <a:solidFill>
                      <a:srgbClr val="334155"/>
                    </a:solidFill>
                    <a:effectLst/>
                    <a:latin typeface="-apple-system"/>
                  </a:rPr>
                  <a:t>  identify the metal and reaction</a:t>
                </a:r>
              </a:p>
              <a:p>
                <a:pPr marL="0" indent="0" fontAlgn="base">
                  <a:buNone/>
                </a:pPr>
                <a:r>
                  <a:rPr lang="en-US" dirty="0">
                    <a:solidFill>
                      <a:srgbClr val="334155"/>
                    </a:solidFill>
                    <a:latin typeface="-apple-system"/>
                  </a:rPr>
                  <a:t>22.</a:t>
                </a:r>
                <a:r>
                  <a:rPr lang="en-US" b="0" i="0" dirty="0">
                    <a:solidFill>
                      <a:srgbClr val="334155"/>
                    </a:solidFill>
                    <a:effectLst/>
                    <a:latin typeface="-apple-system"/>
                  </a:rPr>
                  <a:t>what happens when a) </a:t>
                </a:r>
                <a:r>
                  <a:rPr lang="en-US" b="0" i="0" dirty="0" err="1">
                    <a:solidFill>
                      <a:srgbClr val="334155"/>
                    </a:solidFill>
                    <a:effectLst/>
                    <a:latin typeface="-apple-system"/>
                  </a:rPr>
                  <a:t>ZnC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3</m:t>
                        </m:r>
                      </m:sub>
                    </m:sSub>
                  </m:oMath>
                </a14:m>
                <a:r>
                  <a:rPr lang="en-US" b="0" i="0" dirty="0">
                    <a:solidFill>
                      <a:srgbClr val="334155"/>
                    </a:solidFill>
                    <a:effectLst/>
                    <a:latin typeface="-apple-system"/>
                  </a:rPr>
                  <a:t> is heated in absence of air b) mixture of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𝐶𝑢</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O and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𝐶𝑢</m:t>
                        </m:r>
                      </m:e>
                      <m:sub>
                        <m:r>
                          <a:rPr lang="en-IN" b="0" i="1" smtClean="0">
                            <a:solidFill>
                              <a:srgbClr val="334155"/>
                            </a:solidFill>
                            <a:effectLst/>
                            <a:latin typeface="Cambria Math" panose="02040503050406030204" pitchFamily="18" charset="0"/>
                          </a:rPr>
                          <m:t>2</m:t>
                        </m:r>
                      </m:sub>
                    </m:sSub>
                    <m:r>
                      <a:rPr lang="en-IN" b="0" i="1" smtClean="0">
                        <a:solidFill>
                          <a:srgbClr val="334155"/>
                        </a:solidFill>
                        <a:effectLst/>
                        <a:latin typeface="Cambria Math" panose="02040503050406030204" pitchFamily="18" charset="0"/>
                      </a:rPr>
                      <m:t> </m:t>
                    </m:r>
                  </m:oMath>
                </a14:m>
                <a:r>
                  <a:rPr lang="en-US" b="0" i="0" dirty="0">
                    <a:solidFill>
                      <a:srgbClr val="334155"/>
                    </a:solidFill>
                    <a:effectLst/>
                    <a:latin typeface="-apple-system"/>
                  </a:rPr>
                  <a:t>S  is heated c) Name metal and non-metal in form of liquid at room temperature. d) what is roasting and calcination of </a:t>
                </a:r>
                <a:r>
                  <a:rPr lang="en-US" b="0" i="0" dirty="0" err="1">
                    <a:solidFill>
                      <a:srgbClr val="334155"/>
                    </a:solidFill>
                    <a:effectLst/>
                    <a:latin typeface="-apple-system"/>
                  </a:rPr>
                  <a:t>Znic</a:t>
                </a:r>
                <a:r>
                  <a:rPr lang="en-US" b="0" i="0" dirty="0">
                    <a:solidFill>
                      <a:srgbClr val="334155"/>
                    </a:solidFill>
                    <a:effectLst/>
                    <a:latin typeface="-apple-system"/>
                  </a:rPr>
                  <a:t> ore.</a:t>
                </a:r>
              </a:p>
              <a:p>
                <a:pPr marL="0" indent="0">
                  <a:buNone/>
                </a:pPr>
                <a:r>
                  <a:rPr lang="en-IN" dirty="0"/>
                  <a:t>                                                                                                                                                       page 4</a:t>
                </a:r>
              </a:p>
            </p:txBody>
          </p:sp>
        </mc:Choice>
        <mc:Fallback>
          <p:sp>
            <p:nvSpPr>
              <p:cNvPr id="3" name="Content Placeholder 2">
                <a:extLst>
                  <a:ext uri="{FF2B5EF4-FFF2-40B4-BE49-F238E27FC236}">
                    <a16:creationId xmlns:a16="http://schemas.microsoft.com/office/drawing/2014/main" id="{D5AD2EBD-EA29-C0E4-7826-EE0B3E4C1219}"/>
                  </a:ext>
                </a:extLst>
              </p:cNvPr>
              <p:cNvSpPr>
                <a:spLocks noGrp="1" noRot="1" noChangeAspect="1" noMove="1" noResize="1" noEditPoints="1" noAdjustHandles="1" noChangeArrowheads="1" noChangeShapeType="1" noTextEdit="1"/>
              </p:cNvSpPr>
              <p:nvPr>
                <p:ph idx="1"/>
              </p:nvPr>
            </p:nvSpPr>
            <p:spPr>
              <a:xfrm>
                <a:off x="245806" y="452284"/>
                <a:ext cx="11107994" cy="5724679"/>
              </a:xfrm>
              <a:blipFill>
                <a:blip r:embed="rId2"/>
                <a:stretch>
                  <a:fillRect l="-549" t="-1917"/>
                </a:stretch>
              </a:blipFill>
            </p:spPr>
            <p:txBody>
              <a:bodyPr/>
              <a:lstStyle/>
              <a:p>
                <a:r>
                  <a:rPr lang="en-IN">
                    <a:noFill/>
                  </a:rPr>
                  <a:t> </a:t>
                </a:r>
              </a:p>
            </p:txBody>
          </p:sp>
        </mc:Fallback>
      </mc:AlternateContent>
    </p:spTree>
    <p:extLst>
      <p:ext uri="{BB962C8B-B14F-4D97-AF65-F5344CB8AC3E}">
        <p14:creationId xmlns:p14="http://schemas.microsoft.com/office/powerpoint/2010/main" val="2878546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10B2F0-3E77-C821-93E0-D0E768F3A413}"/>
              </a:ext>
            </a:extLst>
          </p:cNvPr>
          <p:cNvSpPr>
            <a:spLocks noGrp="1"/>
          </p:cNvSpPr>
          <p:nvPr>
            <p:ph idx="1"/>
          </p:nvPr>
        </p:nvSpPr>
        <p:spPr>
          <a:xfrm>
            <a:off x="602226" y="321289"/>
            <a:ext cx="10515600" cy="6099175"/>
          </a:xfrm>
        </p:spPr>
        <p:txBody>
          <a:bodyPr>
            <a:normAutofit fontScale="77500" lnSpcReduction="20000"/>
          </a:bodyPr>
          <a:lstStyle/>
          <a:p>
            <a:pPr marL="0" indent="0" algn="l" fontAlgn="base">
              <a:buNone/>
            </a:pPr>
            <a:r>
              <a:rPr lang="en-US" b="0" i="0" dirty="0">
                <a:solidFill>
                  <a:srgbClr val="334155"/>
                </a:solidFill>
                <a:effectLst/>
                <a:latin typeface="-apple-system"/>
              </a:rPr>
              <a:t>23.A metal and Non metal found in liquid state Ans: Mercury and Bromine(2024)</a:t>
            </a:r>
          </a:p>
          <a:p>
            <a:pPr marL="0" indent="0" algn="l" fontAlgn="base">
              <a:buNone/>
            </a:pPr>
            <a:r>
              <a:rPr lang="en-US" b="0" i="0" dirty="0">
                <a:solidFill>
                  <a:srgbClr val="334155"/>
                </a:solidFill>
                <a:effectLst/>
                <a:latin typeface="-apple-system"/>
              </a:rPr>
              <a:t>24.(Important Reactions Metals Non Metals and Carbon Compounds Questions )Which reactions are possible </a:t>
            </a:r>
          </a:p>
          <a:p>
            <a:pPr marL="514350" indent="-514350" algn="l" fontAlgn="base">
              <a:buAutoNum type="alphaLcParenR"/>
            </a:pPr>
            <a:r>
              <a:rPr lang="en-US" b="0" i="0" dirty="0">
                <a:solidFill>
                  <a:srgbClr val="334155"/>
                </a:solidFill>
                <a:effectLst/>
                <a:latin typeface="-apple-system"/>
              </a:rPr>
              <a:t>CaSO4+ Al—-&gt; </a:t>
            </a:r>
          </a:p>
          <a:p>
            <a:pPr marL="514350" indent="-514350" algn="l" fontAlgn="base">
              <a:buAutoNum type="alphaLcParenR"/>
            </a:pPr>
            <a:r>
              <a:rPr lang="en-US" b="0" i="0" dirty="0">
                <a:solidFill>
                  <a:srgbClr val="334155"/>
                </a:solidFill>
                <a:effectLst/>
                <a:latin typeface="-apple-system"/>
              </a:rPr>
              <a:t> b) CuSO4+Ca—.&gt; </a:t>
            </a:r>
          </a:p>
          <a:p>
            <a:pPr marL="0" indent="0" algn="l" fontAlgn="base">
              <a:buNone/>
            </a:pPr>
            <a:r>
              <a:rPr lang="en-US" b="0" i="0" dirty="0">
                <a:solidFill>
                  <a:srgbClr val="334155"/>
                </a:solidFill>
                <a:effectLst/>
                <a:latin typeface="-apple-system"/>
              </a:rPr>
              <a:t> c) FeSO4 +Cu —-&gt;                                                                           d) ZnSO4 +Mg—-&gt;</a:t>
            </a:r>
          </a:p>
          <a:p>
            <a:pPr marL="0" indent="0" algn="l" fontAlgn="base">
              <a:buNone/>
            </a:pPr>
            <a:r>
              <a:rPr lang="en-US" b="0" i="0" dirty="0">
                <a:solidFill>
                  <a:srgbClr val="334155"/>
                </a:solidFill>
                <a:effectLst/>
                <a:latin typeface="-apple-system"/>
              </a:rPr>
              <a:t>25.i)It is observed that Ca when reacted with water floats on the surface of water why it happens so, write balance equation what happens when CO2 is reacted with the product  ii) State </a:t>
            </a:r>
            <a:r>
              <a:rPr lang="en-US" b="0" i="0" dirty="0" err="1">
                <a:solidFill>
                  <a:srgbClr val="334155"/>
                </a:solidFill>
                <a:effectLst/>
                <a:latin typeface="-apple-system"/>
              </a:rPr>
              <a:t>electroytic</a:t>
            </a:r>
            <a:r>
              <a:rPr lang="en-US" b="0" i="0" dirty="0">
                <a:solidFill>
                  <a:srgbClr val="334155"/>
                </a:solidFill>
                <a:effectLst/>
                <a:latin typeface="-apple-system"/>
              </a:rPr>
              <a:t> refining of copper.</a:t>
            </a:r>
          </a:p>
          <a:p>
            <a:pPr marL="0" indent="0" algn="l" fontAlgn="base">
              <a:buNone/>
            </a:pPr>
            <a:r>
              <a:rPr lang="en-US" b="0" i="0" dirty="0">
                <a:solidFill>
                  <a:srgbClr val="334155"/>
                </a:solidFill>
                <a:effectLst/>
                <a:latin typeface="-apple-system"/>
              </a:rPr>
              <a:t>26.An element A react with water to form compound B </a:t>
            </a:r>
            <a:r>
              <a:rPr lang="en-US" b="0" i="0" dirty="0" err="1">
                <a:solidFill>
                  <a:srgbClr val="334155"/>
                </a:solidFill>
                <a:effectLst/>
                <a:latin typeface="-apple-system"/>
              </a:rPr>
              <a:t>whichis</a:t>
            </a:r>
            <a:r>
              <a:rPr lang="en-US" b="0" i="0" dirty="0">
                <a:solidFill>
                  <a:srgbClr val="334155"/>
                </a:solidFill>
                <a:effectLst/>
                <a:latin typeface="-apple-system"/>
              </a:rPr>
              <a:t> used in white wash on heating it changes </a:t>
            </a:r>
            <a:r>
              <a:rPr lang="en-US" b="0" i="0" dirty="0" err="1">
                <a:solidFill>
                  <a:srgbClr val="334155"/>
                </a:solidFill>
                <a:effectLst/>
                <a:latin typeface="-apple-system"/>
              </a:rPr>
              <a:t>toC</a:t>
            </a:r>
            <a:r>
              <a:rPr lang="en-US" b="0" i="0" dirty="0">
                <a:solidFill>
                  <a:srgbClr val="334155"/>
                </a:solidFill>
                <a:effectLst/>
                <a:latin typeface="-apple-system"/>
              </a:rPr>
              <a:t> which if treated with water  gives B again  write compound A,B,C and reaction related to it.</a:t>
            </a:r>
          </a:p>
          <a:p>
            <a:pPr marL="0" indent="0" algn="l" fontAlgn="base">
              <a:buNone/>
            </a:pPr>
            <a:r>
              <a:rPr lang="en-US" b="0" i="0" dirty="0">
                <a:solidFill>
                  <a:srgbClr val="334155"/>
                </a:solidFill>
                <a:effectLst/>
                <a:latin typeface="-apple-system"/>
              </a:rPr>
              <a:t>27.Metal A  does give H2 when react with dilute acid but gives black substance B  when reacted with oxygen  what is A and B</a:t>
            </a:r>
          </a:p>
          <a:p>
            <a:pPr marL="0" indent="0" algn="l" fontAlgn="base">
              <a:buNone/>
            </a:pPr>
            <a:r>
              <a:rPr lang="en-US" b="0" i="0" dirty="0">
                <a:solidFill>
                  <a:srgbClr val="334155"/>
                </a:solidFill>
                <a:effectLst/>
                <a:latin typeface="-apple-system"/>
              </a:rPr>
              <a:t>28.CuSO4 solution is kept in iron container after few day the containers had many wholes why. write the reaction.</a:t>
            </a:r>
          </a:p>
          <a:p>
            <a:pPr marL="0" indent="0" algn="l" fontAlgn="base">
              <a:buNone/>
            </a:pPr>
            <a:r>
              <a:rPr lang="en-US" dirty="0">
                <a:solidFill>
                  <a:srgbClr val="334155"/>
                </a:solidFill>
                <a:latin typeface="-apple-system"/>
              </a:rPr>
              <a:t>29.</a:t>
            </a:r>
            <a:r>
              <a:rPr lang="en-US" b="0" i="0" dirty="0">
                <a:solidFill>
                  <a:srgbClr val="334155"/>
                </a:solidFill>
                <a:effectLst/>
                <a:latin typeface="-apple-system"/>
              </a:rPr>
              <a:t>Explain why  a)Reactivity of Al reduces if it is dipped in HNO3 b) Carbon cannot reduce  Na and Mg oxides</a:t>
            </a:r>
          </a:p>
          <a:p>
            <a:pPr marL="0" indent="0" algn="l" fontAlgn="base">
              <a:buNone/>
            </a:pPr>
            <a:r>
              <a:rPr lang="en-US" b="0" i="0" dirty="0">
                <a:solidFill>
                  <a:srgbClr val="334155"/>
                </a:solidFill>
                <a:effectLst/>
                <a:latin typeface="-apple-system"/>
              </a:rPr>
              <a:t>30.Two metal ore A and B  taken on heating A gives CO2 and B gives SO2 what steps will you take to covert into metal                                                                                     page 5</a:t>
            </a:r>
          </a:p>
          <a:p>
            <a:pPr marL="0" indent="0">
              <a:buNone/>
            </a:pPr>
            <a:endParaRPr lang="en-IN" dirty="0"/>
          </a:p>
        </p:txBody>
      </p:sp>
    </p:spTree>
    <p:extLst>
      <p:ext uri="{BB962C8B-B14F-4D97-AF65-F5344CB8AC3E}">
        <p14:creationId xmlns:p14="http://schemas.microsoft.com/office/powerpoint/2010/main" val="1004512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FB83A28-BF64-B3B8-61AD-EBDFED5582D9}"/>
                  </a:ext>
                </a:extLst>
              </p:cNvPr>
              <p:cNvSpPr>
                <a:spLocks noGrp="1"/>
              </p:cNvSpPr>
              <p:nvPr>
                <p:ph idx="1"/>
              </p:nvPr>
            </p:nvSpPr>
            <p:spPr>
              <a:xfrm>
                <a:off x="383458" y="462116"/>
                <a:ext cx="10970342" cy="5714847"/>
              </a:xfrm>
            </p:spPr>
            <p:txBody>
              <a:bodyPr>
                <a:normAutofit fontScale="62500" lnSpcReduction="20000"/>
              </a:bodyPr>
              <a:lstStyle/>
              <a:p>
                <a:pPr marL="0" indent="0">
                  <a:buNone/>
                </a:pPr>
                <a:r>
                  <a:rPr lang="en-IN" dirty="0"/>
                  <a:t>                                              </a:t>
                </a:r>
                <a:r>
                  <a:rPr lang="en-IN" sz="4500" dirty="0">
                    <a:highlight>
                      <a:srgbClr val="FFFF00"/>
                    </a:highlight>
                  </a:rPr>
                  <a:t>Carbon and Compounds</a:t>
                </a:r>
              </a:p>
              <a:p>
                <a:pPr algn="l" fontAlgn="base">
                  <a:buFont typeface="+mj-lt"/>
                  <a:buAutoNum type="arabicPeriod"/>
                </a:pPr>
                <a:r>
                  <a:rPr lang="en-US" b="0" i="0" dirty="0">
                    <a:solidFill>
                      <a:srgbClr val="334155"/>
                    </a:solidFill>
                    <a:effectLst/>
                    <a:latin typeface="-apple-system"/>
                  </a:rPr>
                  <a:t>Write the electron dot structure of    ethyne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,ethanol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5</m:t>
                        </m:r>
                      </m:sub>
                    </m:sSub>
                  </m:oMath>
                </a14:m>
                <a:r>
                  <a:rPr lang="en-US" b="0" i="0" dirty="0">
                    <a:solidFill>
                      <a:srgbClr val="334155"/>
                    </a:solidFill>
                    <a:effectLst/>
                    <a:latin typeface="-apple-system"/>
                  </a:rPr>
                  <a:t>OH methane 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and ethane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6</m:t>
                        </m:r>
                      </m:sub>
                    </m:sSub>
                  </m:oMath>
                </a14:m>
                <a:r>
                  <a:rPr lang="en-US" b="0" i="0" dirty="0">
                    <a:solidFill>
                      <a:srgbClr val="334155"/>
                    </a:solidFill>
                    <a:effectLst/>
                    <a:latin typeface="-apple-system"/>
                  </a:rPr>
                  <a:t>. Draw the structure of ethanol and ethanoic acid . Why is the conversion of ethanol to ethanoic acid considered  oxidation reaction write the oxidizing agent</a:t>
                </a:r>
              </a:p>
              <a:p>
                <a:pPr algn="l" fontAlgn="base">
                  <a:buFont typeface="+mj-lt"/>
                  <a:buAutoNum type="arabicPeriod"/>
                </a:pPr>
                <a:r>
                  <a:rPr lang="en-US" b="0" i="0" dirty="0">
                    <a:solidFill>
                      <a:srgbClr val="334155"/>
                    </a:solidFill>
                    <a:effectLst/>
                    <a:latin typeface="-apple-system"/>
                  </a:rPr>
                  <a:t> What is homologous series of carbon compounds . Make the choice </a:t>
                </a:r>
                <a:r>
                  <a:rPr lang="en-US" b="0" i="0" dirty="0" err="1">
                    <a:solidFill>
                      <a:srgbClr val="334155"/>
                    </a:solidFill>
                    <a:effectLst/>
                    <a:latin typeface="-apple-system"/>
                  </a:rPr>
                  <a:t>i</a:t>
                </a:r>
                <a:r>
                  <a:rPr lang="en-US" b="0" i="0" dirty="0">
                    <a:solidFill>
                      <a:srgbClr val="334155"/>
                    </a:solidFill>
                    <a:effectLst/>
                    <a:latin typeface="-apple-system"/>
                  </a:rPr>
                  <a:t>)</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6</m:t>
                        </m:r>
                      </m:sub>
                    </m:sSub>
                  </m:oMath>
                </a14:m>
                <a:r>
                  <a:rPr lang="en-US" b="0" i="0" dirty="0" err="1">
                    <a:solidFill>
                      <a:srgbClr val="334155"/>
                    </a:solidFill>
                    <a:effectLst/>
                    <a:latin typeface="-apple-system"/>
                  </a:rPr>
                  <a:t>Oii</a:t>
                </a:r>
                <a:r>
                  <a:rPr lang="en-US" b="0" i="0" dirty="0">
                    <a:solidFill>
                      <a:srgbClr val="334155"/>
                    </a:solidFill>
                    <a:effectLst/>
                    <a:latin typeface="-apple-system"/>
                  </a:rPr>
                  <a:t>)</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6</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iii)</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6</m:t>
                        </m:r>
                      </m:sub>
                    </m:sSub>
                  </m:oMath>
                </a14:m>
                <a:r>
                  <a:rPr lang="en-US" b="0" i="0" dirty="0">
                    <a:solidFill>
                      <a:srgbClr val="334155"/>
                    </a:solidFill>
                    <a:effectLst/>
                    <a:latin typeface="-apple-system"/>
                  </a:rPr>
                  <a:t> iv)</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O</a:t>
                </a:r>
              </a:p>
              <a:p>
                <a:pPr algn="l" fontAlgn="base">
                  <a:buFont typeface="+mj-lt"/>
                  <a:buAutoNum type="arabicPeriod"/>
                </a:pPr>
                <a:r>
                  <a:rPr lang="en-US" b="0" i="0" dirty="0">
                    <a:solidFill>
                      <a:srgbClr val="334155"/>
                    </a:solidFill>
                    <a:effectLst/>
                    <a:latin typeface="-apple-system"/>
                  </a:rPr>
                  <a:t>Why is carbon able to form numberless carbon compounds. why does it form covalent compounds</a:t>
                </a:r>
              </a:p>
              <a:p>
                <a:pPr fontAlgn="base">
                  <a:buFont typeface="+mj-lt"/>
                  <a:buAutoNum type="arabicPeriod"/>
                </a:pPr>
                <a:r>
                  <a:rPr lang="en-US" b="0" i="0" dirty="0">
                    <a:solidFill>
                      <a:srgbClr val="334155"/>
                    </a:solidFill>
                    <a:effectLst/>
                    <a:latin typeface="-apple-system"/>
                  </a:rPr>
                  <a:t> A compound A (</a:t>
                </a:r>
                <a:r>
                  <a:rPr lang="en-US" b="0" dirty="0">
                    <a:solidFill>
                      <a:srgbClr val="334155"/>
                    </a:solidFill>
                    <a:effectLst/>
                  </a:rPr>
                  <a:t>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4</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)react with Na to form B compound evolve the gas with pop sound ,if A is treated with alcohol it gives C in the presence of acid to form the sweet smelling compound (</a:t>
                </a:r>
                <a:r>
                  <a:rPr lang="en-US" b="0" dirty="0">
                    <a:solidFill>
                      <a:srgbClr val="334155"/>
                    </a:solidFill>
                    <a:effectLst/>
                  </a:rPr>
                  <a:t>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4</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8</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 on addition with NaOH it forms D name the compound A,B,C,D.</a:t>
                </a:r>
              </a:p>
              <a:p>
                <a:pPr algn="l" fontAlgn="base">
                  <a:buFont typeface="+mj-lt"/>
                  <a:buAutoNum type="arabicPeriod"/>
                </a:pPr>
                <a:r>
                  <a:rPr lang="en-US" b="0" i="0" dirty="0">
                    <a:solidFill>
                      <a:srgbClr val="334155"/>
                    </a:solidFill>
                    <a:effectLst/>
                    <a:latin typeface="-apple-system"/>
                  </a:rPr>
                  <a:t> what happens when ethanol is burnt in air. what happens when ethanol is reacted with Na. write </a:t>
                </a:r>
                <a14:m>
                  <m:oMath xmlns:m="http://schemas.openxmlformats.org/officeDocument/2006/math">
                    <a:fld id="{825F15A7-03F4-43D7-82C5-3E23DA2F108C}" type="mathplaceholder">
                      <a:rPr lang="en-US" b="0" i="1" smtClean="0">
                        <a:solidFill>
                          <a:srgbClr val="334155"/>
                        </a:solidFill>
                        <a:effectLst/>
                        <a:latin typeface="Cambria Math" panose="02040503050406030204" pitchFamily="18" charset="0"/>
                      </a:rPr>
                      <a:t>Type equation here.</a:t>
                    </a:fld>
                  </m:oMath>
                </a14:m>
                <a:r>
                  <a:rPr lang="en-US" b="0" i="0" dirty="0">
                    <a:solidFill>
                      <a:srgbClr val="334155"/>
                    </a:solidFill>
                    <a:effectLst/>
                    <a:latin typeface="-apple-system"/>
                  </a:rPr>
                  <a:t>it’s structural formula of ethanol what happens when it is heated with excess of conc.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at443k.</a:t>
                </a:r>
              </a:p>
              <a:p>
                <a:pPr algn="l" fontAlgn="base">
                  <a:buFont typeface="+mj-lt"/>
                  <a:buAutoNum type="arabicPeriod"/>
                </a:pPr>
                <a:r>
                  <a:rPr lang="en-US" b="0" i="0" dirty="0">
                    <a:solidFill>
                      <a:srgbClr val="334155"/>
                    </a:solidFill>
                    <a:effectLst/>
                    <a:latin typeface="-apple-system"/>
                  </a:rPr>
                  <a:t> Write the properties of co-valent compounds. why are alkanes also called paraffins.</a:t>
                </a:r>
              </a:p>
              <a:p>
                <a:pPr algn="l" fontAlgn="base">
                  <a:buFont typeface="+mj-lt"/>
                  <a:buAutoNum type="arabicPeriod"/>
                </a:pPr>
                <a:r>
                  <a:rPr lang="en-US" b="0" i="0" dirty="0">
                    <a:solidFill>
                      <a:srgbClr val="334155"/>
                    </a:solidFill>
                    <a:effectLst/>
                    <a:latin typeface="-apple-system"/>
                  </a:rPr>
                  <a:t> What is saponification? Write the difference between  soaps and detergents ,it’s chemical composition  ,action with hard water and biodegradability..</a:t>
                </a:r>
              </a:p>
              <a:p>
                <a:pPr fontAlgn="base">
                  <a:buFont typeface="+mj-lt"/>
                  <a:buAutoNum type="arabicPeriod"/>
                </a:pPr>
                <a:r>
                  <a:rPr lang="en-US" b="0" i="0" dirty="0">
                    <a:solidFill>
                      <a:srgbClr val="334155"/>
                    </a:solidFill>
                    <a:effectLst/>
                    <a:latin typeface="-apple-system"/>
                  </a:rPr>
                  <a:t>Give IUPAC name of the following  </a:t>
                </a:r>
                <a:r>
                  <a:rPr lang="en-US" b="0" i="0" dirty="0" err="1">
                    <a:solidFill>
                      <a:srgbClr val="334155"/>
                    </a:solidFill>
                    <a:effectLst/>
                    <a:latin typeface="-apple-system"/>
                  </a:rPr>
                  <a:t>i</a:t>
                </a:r>
                <a:r>
                  <a:rPr lang="en-US" b="0" i="0" dirty="0">
                    <a:solidFill>
                      <a:srgbClr val="334155"/>
                    </a:solidFill>
                    <a:effectLst/>
                    <a:latin typeface="-apple-system"/>
                  </a:rPr>
                  <a:t>)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Br ii)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𝐶𝐶𝐻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iii)</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CHO iv)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-OH</a:t>
                </a:r>
              </a:p>
              <a:p>
                <a:pPr algn="l" fontAlgn="base">
                  <a:buFont typeface="+mj-lt"/>
                  <a:buAutoNum type="arabicPeriod"/>
                </a:pPr>
                <a:r>
                  <a:rPr lang="en-US" b="0" i="0" dirty="0">
                    <a:solidFill>
                      <a:srgbClr val="334155"/>
                    </a:solidFill>
                    <a:effectLst/>
                    <a:latin typeface="-apple-system"/>
                  </a:rPr>
                  <a:t> Write the physical properties of  ethanoic acid  and ethanol</a:t>
                </a:r>
              </a:p>
              <a:p>
                <a:pPr algn="l" fontAlgn="base">
                  <a:buFont typeface="+mj-lt"/>
                  <a:buAutoNum type="arabicPeriod"/>
                </a:pPr>
                <a:r>
                  <a:rPr lang="en-US" b="0" i="0" dirty="0">
                    <a:solidFill>
                      <a:srgbClr val="334155"/>
                    </a:solidFill>
                    <a:effectLst/>
                    <a:latin typeface="-apple-system"/>
                  </a:rPr>
                  <a:t>What are isomers ,draw the structure of two isomers of butane  pentane?</a:t>
                </a:r>
              </a:p>
              <a:p>
                <a:pPr algn="l" fontAlgn="base">
                  <a:buFont typeface="+mj-lt"/>
                  <a:buAutoNum type="arabicPeriod"/>
                </a:pPr>
                <a:r>
                  <a:rPr lang="en-US" b="0" i="0" dirty="0">
                    <a:solidFill>
                      <a:srgbClr val="334155"/>
                    </a:solidFill>
                    <a:effectLst/>
                    <a:latin typeface="-apple-system"/>
                  </a:rPr>
                  <a:t> What happens when ethene react with water in presence of conc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endParaRPr lang="en-US" b="0" i="0" dirty="0">
                  <a:solidFill>
                    <a:srgbClr val="334155"/>
                  </a:solidFill>
                  <a:effectLst/>
                  <a:latin typeface="-apple-system"/>
                </a:endParaRPr>
              </a:p>
              <a:p>
                <a:pPr marL="0" indent="0" algn="l" fontAlgn="base">
                  <a:buNone/>
                </a:pPr>
                <a:r>
                  <a:rPr lang="en-US" b="0" i="0" dirty="0">
                    <a:solidFill>
                      <a:srgbClr val="334155"/>
                    </a:solidFill>
                    <a:effectLst/>
                    <a:latin typeface="-apple-system"/>
                  </a:rPr>
                  <a:t>                                                                                                                                                                                      Page 6</a:t>
                </a:r>
              </a:p>
            </p:txBody>
          </p:sp>
        </mc:Choice>
        <mc:Fallback>
          <p:sp>
            <p:nvSpPr>
              <p:cNvPr id="3" name="Content Placeholder 2">
                <a:extLst>
                  <a:ext uri="{FF2B5EF4-FFF2-40B4-BE49-F238E27FC236}">
                    <a16:creationId xmlns:a16="http://schemas.microsoft.com/office/drawing/2014/main" id="{3FB83A28-BF64-B3B8-61AD-EBDFED5582D9}"/>
                  </a:ext>
                </a:extLst>
              </p:cNvPr>
              <p:cNvSpPr>
                <a:spLocks noGrp="1" noRot="1" noChangeAspect="1" noMove="1" noResize="1" noEditPoints="1" noAdjustHandles="1" noChangeArrowheads="1" noChangeShapeType="1" noTextEdit="1"/>
              </p:cNvSpPr>
              <p:nvPr>
                <p:ph idx="1"/>
              </p:nvPr>
            </p:nvSpPr>
            <p:spPr>
              <a:xfrm>
                <a:off x="383458" y="462116"/>
                <a:ext cx="10970342" cy="5714847"/>
              </a:xfrm>
              <a:blipFill>
                <a:blip r:embed="rId2"/>
                <a:stretch>
                  <a:fillRect l="-500" t="-2988" r="-611"/>
                </a:stretch>
              </a:blipFill>
            </p:spPr>
            <p:txBody>
              <a:bodyPr/>
              <a:lstStyle/>
              <a:p>
                <a:r>
                  <a:rPr lang="en-IN">
                    <a:noFill/>
                  </a:rPr>
                  <a:t> </a:t>
                </a:r>
              </a:p>
            </p:txBody>
          </p:sp>
        </mc:Fallback>
      </mc:AlternateContent>
    </p:spTree>
    <p:extLst>
      <p:ext uri="{BB962C8B-B14F-4D97-AF65-F5344CB8AC3E}">
        <p14:creationId xmlns:p14="http://schemas.microsoft.com/office/powerpoint/2010/main" val="240933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BC4A776-1233-8404-F908-F1E2F6F5D623}"/>
                  </a:ext>
                </a:extLst>
              </p:cNvPr>
              <p:cNvSpPr>
                <a:spLocks noGrp="1"/>
              </p:cNvSpPr>
              <p:nvPr>
                <p:ph idx="1"/>
              </p:nvPr>
            </p:nvSpPr>
            <p:spPr>
              <a:xfrm>
                <a:off x="435078" y="409780"/>
                <a:ext cx="10515600" cy="6069678"/>
              </a:xfrm>
            </p:spPr>
            <p:txBody>
              <a:bodyPr>
                <a:normAutofit fontScale="62500" lnSpcReduction="20000"/>
              </a:bodyPr>
              <a:lstStyle/>
              <a:p>
                <a:pPr marL="0" indent="0" algn="l" fontAlgn="base">
                  <a:buNone/>
                </a:pPr>
                <a:r>
                  <a:rPr lang="en-US" b="0" i="0" dirty="0">
                    <a:solidFill>
                      <a:srgbClr val="334155"/>
                    </a:solidFill>
                    <a:effectLst/>
                    <a:latin typeface="-apple-system"/>
                  </a:rPr>
                  <a:t>12.Why the reaction of methane and chlorine is called substitution reaction</a:t>
                </a:r>
              </a:p>
              <a:p>
                <a:pPr marL="0" indent="0" algn="l" fontAlgn="base">
                  <a:buNone/>
                </a:pPr>
                <a:r>
                  <a:rPr lang="en-US" b="0" i="0" dirty="0">
                    <a:solidFill>
                      <a:srgbClr val="334155"/>
                    </a:solidFill>
                    <a:effectLst/>
                    <a:latin typeface="-apple-system"/>
                  </a:rPr>
                  <a:t>13 Complete  the reaction  a)</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oMath>
                </a14:m>
                <a:r>
                  <a:rPr lang="en-US" b="0" i="0" dirty="0">
                    <a:solidFill>
                      <a:srgbClr val="334155"/>
                    </a:solidFill>
                    <a:effectLst/>
                    <a:latin typeface="-apple-system"/>
                  </a:rPr>
                  <a:t>COOH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𝑁𝑎</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𝐶𝑂</m:t>
                        </m:r>
                      </m:e>
                      <m:sub>
                        <m:r>
                          <a:rPr lang="en-IN" b="0" i="1" smtClean="0">
                            <a:solidFill>
                              <a:srgbClr val="334155"/>
                            </a:solidFill>
                            <a:effectLst/>
                            <a:latin typeface="Cambria Math" panose="02040503050406030204" pitchFamily="18" charset="0"/>
                          </a:rPr>
                          <m:t>3</m:t>
                        </m:r>
                      </m:sub>
                    </m:sSub>
                  </m:oMath>
                </a14:m>
                <a:r>
                  <a:rPr lang="en-US" b="0" i="0" dirty="0">
                    <a:solidFill>
                      <a:srgbClr val="334155"/>
                    </a:solidFill>
                    <a:effectLst/>
                    <a:latin typeface="-apple-system"/>
                  </a:rPr>
                  <a:t> ——&gt;</a:t>
                </a:r>
              </a:p>
              <a:p>
                <a:pPr marL="0" indent="0" algn="l" fontAlgn="base">
                  <a:buNone/>
                </a:pPr>
                <a:r>
                  <a:rPr lang="en-US" b="0" i="0" dirty="0">
                    <a:solidFill>
                      <a:srgbClr val="334155"/>
                    </a:solidFill>
                    <a:effectLst/>
                    <a:latin typeface="-apple-system"/>
                  </a:rPr>
                  <a:t> b)</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5</m:t>
                        </m:r>
                      </m:sub>
                    </m:sSub>
                  </m:oMath>
                </a14:m>
                <a:r>
                  <a:rPr lang="en-US" b="0" i="0" dirty="0">
                    <a:solidFill>
                      <a:srgbClr val="334155"/>
                    </a:solidFill>
                    <a:effectLst/>
                    <a:latin typeface="-apple-system"/>
                  </a:rPr>
                  <a:t>OH +Na ———&gt;          </a:t>
                </a:r>
              </a:p>
              <a:p>
                <a:pPr marL="0" indent="0" algn="l" fontAlgn="base">
                  <a:buNone/>
                </a:pPr>
                <a:r>
                  <a:rPr lang="en-US" b="0" i="0" dirty="0">
                    <a:solidFill>
                      <a:srgbClr val="334155"/>
                    </a:solidFill>
                    <a:effectLst/>
                    <a:latin typeface="-apple-system"/>
                  </a:rPr>
                  <a:t>c)C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 Cl2 —– sunlight —-&gt;    </a:t>
                </a:r>
              </a:p>
              <a:p>
                <a:pPr marL="0" indent="0" algn="l" fontAlgn="base">
                  <a:buNone/>
                </a:pPr>
                <a:r>
                  <a:rPr lang="en-US" b="0" i="0" dirty="0">
                    <a:solidFill>
                      <a:srgbClr val="334155"/>
                    </a:solidFill>
                    <a:effectLst/>
                    <a:latin typeface="-apple-system"/>
                  </a:rPr>
                  <a:t>d)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5</m:t>
                        </m:r>
                      </m:sub>
                    </m:sSub>
                  </m:oMath>
                </a14:m>
                <a:r>
                  <a:rPr lang="en-US" b="0" i="0" dirty="0">
                    <a:solidFill>
                      <a:srgbClr val="334155"/>
                    </a:solidFill>
                    <a:effectLst/>
                    <a:latin typeface="-apple-system"/>
                  </a:rPr>
                  <a:t>OH +[O] ——alkaline KMnO4—&gt;               </a:t>
                </a:r>
              </a:p>
              <a:p>
                <a:pPr marL="0" indent="0" algn="l" fontAlgn="base">
                  <a:buNone/>
                </a:pPr>
                <a:r>
                  <a:rPr lang="en-US" b="0" i="0" dirty="0">
                    <a:solidFill>
                      <a:srgbClr val="334155"/>
                    </a:solidFill>
                    <a:effectLst/>
                    <a:latin typeface="-apple-system"/>
                  </a:rPr>
                  <a:t> e)</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m:t>
                        </m:r>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+H2 —-Ni——&gt;     </a:t>
                </a:r>
              </a:p>
              <a:p>
                <a:pPr marL="0" indent="0" algn="l" fontAlgn="base">
                  <a:buNone/>
                </a:pPr>
                <a:r>
                  <a:rPr lang="en-US" b="0" i="0" dirty="0">
                    <a:solidFill>
                      <a:srgbClr val="334155"/>
                    </a:solidFill>
                    <a:effectLst/>
                    <a:latin typeface="-apple-system"/>
                  </a:rPr>
                  <a:t> f)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5</m:t>
                        </m:r>
                      </m:sub>
                    </m:sSub>
                  </m:oMath>
                </a14:m>
                <a:r>
                  <a:rPr lang="en-US" b="0" i="0" dirty="0">
                    <a:solidFill>
                      <a:srgbClr val="334155"/>
                    </a:solidFill>
                    <a:effectLst/>
                    <a:latin typeface="-apple-system"/>
                  </a:rPr>
                  <a:t>OH —- conc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/443k —–&gt;            </a:t>
                </a:r>
              </a:p>
              <a:p>
                <a:pPr marL="0" indent="0" algn="l" fontAlgn="base">
                  <a:buNone/>
                </a:pPr>
                <a:r>
                  <a:rPr lang="en-US" b="0" i="0" dirty="0">
                    <a:solidFill>
                      <a:srgbClr val="334155"/>
                    </a:solidFill>
                    <a:effectLst/>
                    <a:latin typeface="-apple-system"/>
                  </a:rPr>
                  <a:t>  g) CH3COOH + </a:t>
                </a:r>
                <a:r>
                  <a:rPr lang="en-US" b="0" i="0" dirty="0" err="1">
                    <a:solidFill>
                      <a:srgbClr val="334155"/>
                    </a:solidFill>
                    <a:effectLst/>
                    <a:latin typeface="-apple-system"/>
                  </a:rPr>
                  <a:t>NaHC</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3</m:t>
                        </m:r>
                      </m:sub>
                    </m:sSub>
                  </m:oMath>
                </a14:m>
                <a:r>
                  <a:rPr lang="en-US" b="0" i="0" dirty="0">
                    <a:solidFill>
                      <a:srgbClr val="334155"/>
                    </a:solidFill>
                    <a:effectLst/>
                    <a:latin typeface="-apple-system"/>
                  </a:rPr>
                  <a:t>—–&gt;    </a:t>
                </a:r>
              </a:p>
              <a:p>
                <a:pPr marL="0" indent="0" fontAlgn="base">
                  <a:buNone/>
                </a:pPr>
                <a:r>
                  <a:rPr lang="en-US" b="0" i="0" dirty="0">
                    <a:solidFill>
                      <a:srgbClr val="334155"/>
                    </a:solidFill>
                    <a:effectLst/>
                    <a:latin typeface="-apple-system"/>
                  </a:rPr>
                  <a:t>h)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oMath>
                </a14:m>
                <a:r>
                  <a:rPr lang="en-US" b="0" i="0" dirty="0">
                    <a:solidFill>
                      <a:srgbClr val="334155"/>
                    </a:solidFill>
                    <a:effectLst/>
                    <a:latin typeface="-apple-system"/>
                  </a:rPr>
                  <a:t>COOH +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5</m:t>
                        </m:r>
                      </m:sub>
                    </m:sSub>
                  </m:oMath>
                </a14:m>
                <a:r>
                  <a:rPr lang="en-US" b="0" i="0" dirty="0">
                    <a:solidFill>
                      <a:srgbClr val="334155"/>
                    </a:solidFill>
                    <a:effectLst/>
                    <a:latin typeface="-apple-system"/>
                  </a:rPr>
                  <a:t>OH ——–&gt;                                   </a:t>
                </a:r>
              </a:p>
              <a:p>
                <a:pPr marL="0" indent="0" algn="l" fontAlgn="base">
                  <a:buNone/>
                </a:pPr>
                <a:r>
                  <a:rPr lang="en-US" b="0" i="0" dirty="0">
                    <a:solidFill>
                      <a:srgbClr val="334155"/>
                    </a:solidFill>
                    <a:effectLst/>
                    <a:latin typeface="-apple-system"/>
                  </a:rPr>
                  <a:t>  </a:t>
                </a:r>
                <a:r>
                  <a:rPr lang="en-US" b="0" i="0" dirty="0" err="1">
                    <a:solidFill>
                      <a:srgbClr val="334155"/>
                    </a:solidFill>
                    <a:effectLst/>
                    <a:latin typeface="-apple-system"/>
                  </a:rPr>
                  <a:t>i</a:t>
                </a:r>
                <a:r>
                  <a:rPr lang="en-US" b="0" i="0" dirty="0">
                    <a:solidFill>
                      <a:srgbClr val="334155"/>
                    </a:solidFill>
                    <a:effectLst/>
                    <a:latin typeface="-apple-system"/>
                  </a:rPr>
                  <a:t>)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𝐶𝑂𝑂𝐶</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a:t>
                </a:r>
                <a14:m>
                  <m:oMath xmlns:m="http://schemas.openxmlformats.org/officeDocument/2006/math">
                    <m:sSub>
                      <m:sSubPr>
                        <m:ctrlPr>
                          <a:rPr lang="en-US" b="0" i="1" dirty="0" smtClean="0">
                            <a:solidFill>
                              <a:srgbClr val="334155"/>
                            </a:solidFill>
                            <a:effectLst/>
                            <a:latin typeface="Cambria Math" panose="02040503050406030204" pitchFamily="18" charset="0"/>
                          </a:rPr>
                        </m:ctrlPr>
                      </m:sSubPr>
                      <m:e>
                        <m:r>
                          <a:rPr lang="en-IN" b="0" i="1" dirty="0" smtClean="0">
                            <a:solidFill>
                              <a:srgbClr val="334155"/>
                            </a:solidFill>
                            <a:effectLst/>
                            <a:latin typeface="Cambria Math" panose="02040503050406030204" pitchFamily="18" charset="0"/>
                          </a:rPr>
                          <m:t>𝐻</m:t>
                        </m:r>
                      </m:e>
                      <m:sub>
                        <m:r>
                          <a:rPr lang="en-IN" b="0" i="1" dirty="0" smtClean="0">
                            <a:solidFill>
                              <a:srgbClr val="334155"/>
                            </a:solidFill>
                            <a:effectLst/>
                            <a:latin typeface="Cambria Math" panose="02040503050406030204" pitchFamily="18" charset="0"/>
                          </a:rPr>
                          <m:t>5</m:t>
                        </m:r>
                      </m:sub>
                    </m:sSub>
                  </m:oMath>
                </a14:m>
                <a:r>
                  <a:rPr lang="en-US" b="0" i="0" dirty="0">
                    <a:solidFill>
                      <a:srgbClr val="334155"/>
                    </a:solidFill>
                    <a:effectLst/>
                    <a:latin typeface="-apple-system"/>
                  </a:rPr>
                  <a:t>+NaOH ——-&gt;                                                                     j)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𝐶𝐻</m:t>
                        </m:r>
                      </m:e>
                      <m:sub>
                        <m:r>
                          <a:rPr lang="en-IN" b="0" i="1" smtClean="0">
                            <a:solidFill>
                              <a:srgbClr val="334155"/>
                            </a:solidFill>
                            <a:effectLst/>
                            <a:latin typeface="Cambria Math" panose="02040503050406030204" pitchFamily="18" charset="0"/>
                          </a:rPr>
                          <m:t>3</m:t>
                        </m:r>
                      </m:sub>
                    </m:sSub>
                  </m:oMath>
                </a14:m>
                <a:r>
                  <a:rPr lang="en-US" b="0" i="0" dirty="0">
                    <a:solidFill>
                      <a:srgbClr val="334155"/>
                    </a:solidFill>
                    <a:effectLst/>
                    <a:latin typeface="-apple-system"/>
                  </a:rPr>
                  <a:t>COOH +NaOH —-&gt;</a:t>
                </a:r>
              </a:p>
              <a:p>
                <a:pPr marL="0" indent="0" algn="l" fontAlgn="base">
                  <a:buNone/>
                </a:pPr>
                <a:r>
                  <a:rPr lang="en-US" b="0" i="0" dirty="0">
                    <a:solidFill>
                      <a:srgbClr val="334155"/>
                    </a:solidFill>
                    <a:effectLst/>
                    <a:latin typeface="-apple-system"/>
                  </a:rPr>
                  <a:t>14.What is fermentation How is Vinegar produced by ethanol  and by methanol write the  chemical equation for both the cases write the use of acetic acid</a:t>
                </a:r>
              </a:p>
              <a:p>
                <a:pPr marL="0" indent="0" fontAlgn="base">
                  <a:buNone/>
                </a:pPr>
                <a:r>
                  <a:rPr lang="en-US" b="0" i="0" dirty="0">
                    <a:solidFill>
                      <a:srgbClr val="334155"/>
                    </a:solidFill>
                    <a:effectLst/>
                    <a:latin typeface="-apple-system"/>
                  </a:rPr>
                  <a:t>15.On dropping a small piece of Na into the organic compound  A with molecular formula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6</m:t>
                        </m:r>
                      </m:sub>
                    </m:sSub>
                  </m:oMath>
                </a14:m>
                <a:r>
                  <a:rPr lang="en-US" b="0" i="0" dirty="0">
                    <a:solidFill>
                      <a:srgbClr val="334155"/>
                    </a:solidFill>
                    <a:effectLst/>
                    <a:latin typeface="-apple-system"/>
                  </a:rPr>
                  <a:t> Oin a test tube a brisk efference is observed  with pop sound with bringing the burning splint near the mouth of test tube, A changes to B when heated in excess of conc.</a:t>
                </a:r>
                <a:r>
                  <a:rPr lang="en-US" b="0" dirty="0">
                    <a:solidFill>
                      <a:srgbClr val="334155"/>
                    </a:solidFill>
                    <a:effectLst/>
                  </a:rPr>
                  <a:t>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write the equation  find A and B.</a:t>
                </a:r>
              </a:p>
              <a:p>
                <a:pPr marL="0" indent="0" algn="l" fontAlgn="base">
                  <a:buNone/>
                </a:pPr>
                <a:r>
                  <a:rPr lang="en-US" b="0" i="0" dirty="0">
                    <a:solidFill>
                      <a:srgbClr val="334155"/>
                    </a:solidFill>
                    <a:effectLst/>
                    <a:latin typeface="-apple-system"/>
                  </a:rPr>
                  <a:t>16.An Organic compound A  molecular formula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4</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𝑂</m:t>
                        </m:r>
                      </m:e>
                      <m:sub>
                        <m:r>
                          <a:rPr lang="en-IN" b="0" i="1" smtClean="0">
                            <a:solidFill>
                              <a:srgbClr val="334155"/>
                            </a:solidFill>
                            <a:effectLst/>
                            <a:latin typeface="Cambria Math" panose="02040503050406030204" pitchFamily="18" charset="0"/>
                          </a:rPr>
                          <m:t>2</m:t>
                        </m:r>
                      </m:sub>
                    </m:sSub>
                  </m:oMath>
                </a14:m>
                <a:r>
                  <a:rPr lang="en-US" b="0" i="0" dirty="0">
                    <a:solidFill>
                      <a:srgbClr val="334155"/>
                    </a:solidFill>
                    <a:effectLst/>
                    <a:latin typeface="-apple-system"/>
                  </a:rPr>
                  <a:t> react with Na gives gas B which readily catches fire. A react when react with ethanol in the presence of conc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2</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𝑆𝑂</m:t>
                        </m:r>
                      </m:e>
                      <m:sub>
                        <m:r>
                          <a:rPr lang="en-IN" b="0" i="1" smtClean="0">
                            <a:solidFill>
                              <a:srgbClr val="334155"/>
                            </a:solidFill>
                            <a:effectLst/>
                            <a:latin typeface="Cambria Math" panose="02040503050406030204" pitchFamily="18" charset="0"/>
                          </a:rPr>
                          <m:t>4</m:t>
                        </m:r>
                      </m:sub>
                    </m:sSub>
                  </m:oMath>
                </a14:m>
                <a:r>
                  <a:rPr lang="en-US" b="0" i="0" dirty="0">
                    <a:solidFill>
                      <a:srgbClr val="334155"/>
                    </a:solidFill>
                    <a:effectLst/>
                    <a:latin typeface="-apple-system"/>
                  </a:rPr>
                  <a:t> to form  sweet smelling substance C  Find A,B,C. write the chemical equation.</a:t>
                </a:r>
              </a:p>
              <a:p>
                <a:pPr marL="0" indent="0" algn="l" fontAlgn="base">
                  <a:buNone/>
                </a:pPr>
                <a:r>
                  <a:rPr lang="en-US" b="0" i="0" dirty="0">
                    <a:solidFill>
                      <a:srgbClr val="334155"/>
                    </a:solidFill>
                    <a:effectLst/>
                    <a:latin typeface="-apple-system"/>
                  </a:rPr>
                  <a:t>17.What happens when an ester is treated with an alkali solution. Hydrolysis of ester</a:t>
                </a:r>
              </a:p>
              <a:p>
                <a:pPr marL="0" indent="0" algn="l" fontAlgn="base">
                  <a:buNone/>
                </a:pPr>
                <a:r>
                  <a:rPr lang="en-US" b="0" i="0" dirty="0">
                    <a:solidFill>
                      <a:srgbClr val="334155"/>
                    </a:solidFill>
                    <a:effectLst/>
                    <a:latin typeface="-apple-system"/>
                  </a:rPr>
                  <a:t>18.Two carbon compounds A and B  molecular formula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3</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8</m:t>
                        </m:r>
                      </m:sub>
                    </m:sSub>
                  </m:oMath>
                </a14:m>
                <a:r>
                  <a:rPr lang="en-US" b="0" i="0" dirty="0">
                    <a:solidFill>
                      <a:srgbClr val="334155"/>
                    </a:solidFill>
                    <a:effectLst/>
                    <a:latin typeface="-apple-system"/>
                  </a:rPr>
                  <a:t>  and  </a:t>
                </a:r>
                <a14:m>
                  <m:oMath xmlns:m="http://schemas.openxmlformats.org/officeDocument/2006/math">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𝐶</m:t>
                        </m:r>
                      </m:e>
                      <m:sub>
                        <m:r>
                          <a:rPr lang="en-IN" b="0" i="1" smtClean="0">
                            <a:solidFill>
                              <a:srgbClr val="334155"/>
                            </a:solidFill>
                            <a:effectLst/>
                            <a:latin typeface="Cambria Math" panose="02040503050406030204" pitchFamily="18" charset="0"/>
                          </a:rPr>
                          <m:t>3</m:t>
                        </m:r>
                      </m:sub>
                    </m:sSub>
                    <m:sSub>
                      <m:sSubPr>
                        <m:ctrlPr>
                          <a:rPr lang="en-US" b="0" i="1" smtClean="0">
                            <a:solidFill>
                              <a:srgbClr val="334155"/>
                            </a:solidFill>
                            <a:effectLst/>
                            <a:latin typeface="Cambria Math" panose="02040503050406030204" pitchFamily="18" charset="0"/>
                          </a:rPr>
                        </m:ctrlPr>
                      </m:sSubPr>
                      <m:e>
                        <m:r>
                          <a:rPr lang="en-IN" b="0" i="1" smtClean="0">
                            <a:solidFill>
                              <a:srgbClr val="334155"/>
                            </a:solidFill>
                            <a:effectLst/>
                            <a:latin typeface="Cambria Math" panose="02040503050406030204" pitchFamily="18" charset="0"/>
                          </a:rPr>
                          <m:t>𝐻</m:t>
                        </m:r>
                      </m:e>
                      <m:sub>
                        <m:r>
                          <a:rPr lang="en-IN" b="0" i="1" smtClean="0">
                            <a:solidFill>
                              <a:srgbClr val="334155"/>
                            </a:solidFill>
                            <a:effectLst/>
                            <a:latin typeface="Cambria Math" panose="02040503050406030204" pitchFamily="18" charset="0"/>
                          </a:rPr>
                          <m:t>6</m:t>
                        </m:r>
                      </m:sub>
                    </m:sSub>
                  </m:oMath>
                </a14:m>
                <a:r>
                  <a:rPr lang="en-US" b="0" i="0" dirty="0">
                    <a:solidFill>
                      <a:srgbClr val="334155"/>
                    </a:solidFill>
                    <a:effectLst/>
                    <a:latin typeface="-apple-system"/>
                  </a:rPr>
                  <a:t>which of them is likely to have addition reaction write the reaction  useful vegetable oil to ghee                                                                    page7</a:t>
                </a:r>
              </a:p>
              <a:p>
                <a:pPr marL="0" indent="0">
                  <a:buNone/>
                </a:pPr>
                <a:endParaRPr lang="en-IN" dirty="0"/>
              </a:p>
            </p:txBody>
          </p:sp>
        </mc:Choice>
        <mc:Fallback>
          <p:sp>
            <p:nvSpPr>
              <p:cNvPr id="3" name="Content Placeholder 2">
                <a:extLst>
                  <a:ext uri="{FF2B5EF4-FFF2-40B4-BE49-F238E27FC236}">
                    <a16:creationId xmlns:a16="http://schemas.microsoft.com/office/drawing/2014/main" id="{4BC4A776-1233-8404-F908-F1E2F6F5D623}"/>
                  </a:ext>
                </a:extLst>
              </p:cNvPr>
              <p:cNvSpPr>
                <a:spLocks noGrp="1" noRot="1" noChangeAspect="1" noMove="1" noResize="1" noEditPoints="1" noAdjustHandles="1" noChangeArrowheads="1" noChangeShapeType="1" noTextEdit="1"/>
              </p:cNvSpPr>
              <p:nvPr>
                <p:ph idx="1"/>
              </p:nvPr>
            </p:nvSpPr>
            <p:spPr>
              <a:xfrm>
                <a:off x="435078" y="409780"/>
                <a:ext cx="10515600" cy="6069678"/>
              </a:xfrm>
              <a:blipFill>
                <a:blip r:embed="rId2"/>
                <a:stretch>
                  <a:fillRect l="-464" t="-1606" r="-754"/>
                </a:stretch>
              </a:blipFill>
            </p:spPr>
            <p:txBody>
              <a:bodyPr/>
              <a:lstStyle/>
              <a:p>
                <a:r>
                  <a:rPr lang="en-IN">
                    <a:noFill/>
                  </a:rPr>
                  <a:t> </a:t>
                </a:r>
              </a:p>
            </p:txBody>
          </p:sp>
        </mc:Fallback>
      </mc:AlternateContent>
    </p:spTree>
    <p:extLst>
      <p:ext uri="{BB962C8B-B14F-4D97-AF65-F5344CB8AC3E}">
        <p14:creationId xmlns:p14="http://schemas.microsoft.com/office/powerpoint/2010/main" val="2822503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2181</Words>
  <Application>Microsoft Office PowerPoint</Application>
  <PresentationFormat>Widescreen</PresentationFormat>
  <Paragraphs>90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-apple-system</vt:lpstr>
      <vt:lpstr>Arial</vt:lpstr>
      <vt:lpstr>Calibri</vt:lpstr>
      <vt:lpstr>Calibri Light</vt:lpstr>
      <vt:lpstr>Cambria Math</vt:lpstr>
      <vt:lpstr>Office Theme</vt:lpstr>
      <vt:lpstr>Science Class X Important questions Metal Non Metal &amp; Carbon Compounds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2025-01-30T06:19:24Z</dcterms:created>
  <dcterms:modified xsi:type="dcterms:W3CDTF">2025-01-30T07:16:46Z</dcterms:modified>
</cp:coreProperties>
</file>