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1.xml" ContentType="application/vnd.openxmlformats-officedocument.presentationml.notesSlide+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2.xml" ContentType="application/vnd.openxmlformats-officedocument.presentationml.notesSlide+xml"/>
  <Override PartName="/ppt/ink/ink25.xml" ContentType="application/inkml+xml"/>
  <Override PartName="/ppt/ink/ink26.xml" ContentType="application/inkml+xml"/>
  <Override PartName="/ppt/ink/ink27.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3656AD-75F5-4CA6-9DF6-6744BC73DE8B}" v="1630" dt="2024-12-23T07:11:59.7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0T08:04:59.068"/>
    </inkml:context>
    <inkml:brush xml:id="br0">
      <inkml:brushProperty name="width" value="0.05" units="cm"/>
      <inkml:brushProperty name="height" value="0.05" units="cm"/>
      <inkml:brushProperty name="color" value="#F6630D"/>
    </inkml:brush>
  </inkml:definitions>
  <inkml:trace contextRef="#ctx0" brushRef="#br0">0 1 24575,'8'1'0,"0"1"0,-1 0 0,1 0 0,-1 1 0,1 0 0,-1 0 0,0 1 0,11 7 0,4 1 0,137 56 0,-51-23 0,-53-13 0,-8-3 0,-37-23 0,130 57 0,-125-57 0,0 1 0,-1 1 0,14 9 0,22 12 0,214 126 0,-135-75 0,-63-38 0,-2 4 0,112 104 0,-127-99 0,-39-39 0,0 0 0,2 0 0,-1-1 0,1-1 0,1 0 0,0-1 0,28 16 0,-13-12 0,-1 2 0,-1 0 0,0 2 0,33 29 0,-10-3 0,44 50 0,-74-75 0,1-2 0,1 0 0,1-1 0,0-1 0,0-1 0,26 10 0,48 30 0,-68-35 0,59 38 0,173 82 0,-221-123 0,-1 2 0,-1 2 0,0 1 0,-2 1 0,35 28 0,-63-44 0,-1-1 0,1 0 0,1 0 0,-1-1 0,0 1 0,1-2 0,0 1 0,-1-1 0,1 0 0,0-1 0,9 1 0,-9-1 0,0 0 0,-1 0 0,1 1 0,-1 0 0,1 0 0,-1 0 0,0 1 0,0 0 0,0 1 0,0 0 0,11 8 0,9 11 0,35 22 0,-33-25 0,32 29 0,8 8 0,16 15 0,-48-38 0,1-2 0,52 33 0,-56-41 0,-18-14 0,1-1 0,27 12 0,22 11 0,-15-5 0,1-2 0,80 26 0,-129-50 0,56 18 0,-29-10 0,39 17 0,-7 1 0,-32-15 0,36 20 0,20 12 0,-57-31 0,0 2 0,-1 1 0,41 31 0,-63-42 0,5 6 0,2-1 0,-1 0 0,1-1 0,0-1 0,1 0 0,0-1 0,20 7 0,56 18 0,-36-13 0,66 15 0,-84-24 0,58 23 0,15 4 0,-76-27 0,42 19 0,-53-19 0,-1-2 0,2 0 0,-1-1 0,47 7 0,-51-11 0,0 1 0,0 0 0,31 13 0,-33-11 0,1 0 0,0-1 0,0-1 0,28 3 0,-35-7 0,1 1 0,0 0 0,0 1 0,-1 0 0,1 1 0,-1 0 0,1 1 0,-1 0 0,0 0 0,-1 1 0,1 0 0,10 9 0,-13-10 0,0 1 0,0-1 0,1-1 0,-1 1 0,1-1 0,0 0 0,0-1 0,1 0 0,-1 0 0,12 0 0,-10 0 0,0-1 0,-1 1 0,1 1 0,-1 0 0,1 0 0,11 6 0,-20-9 0,-1 1 0,1-1 0,0 0 0,0 1 0,-1-1 0,1 1 0,0-1 0,-1 1 0,1-1 0,-1 1 0,1-1 0,-1 1 0,1 0 0,-1-1 0,1 1 0,-1 0 0,1-1 0,-1 1 0,0 0 0,1 0 0,-1-1 0,0 1 0,0 1 0,0-2 0,0 1 0,-1-1 0,1 0 0,-1 1 0,1-1 0,-1 0 0,1 0 0,-1 0 0,1 1 0,-1-1 0,1 0 0,-1 0 0,1 0 0,-1 0 0,1 0 0,-1 0 0,1 0 0,-1 0 0,0 0 0,1 0 0,-1 0 0,1-1 0,-1 1 0,1 0 0,-1 0 0,1 0 0,-1-1 0,1 1 0,0 0 0,-1 0 0,1-1 0,-1 1 0,1-1 0,-1 1 0,-64-32-1365,41 20-5461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0T08:05:06.320"/>
    </inkml:context>
    <inkml:brush xml:id="br0">
      <inkml:brushProperty name="width" value="0.05" units="cm"/>
      <inkml:brushProperty name="height" value="0.05" units="cm"/>
      <inkml:brushProperty name="color" value="#F6630D"/>
    </inkml:brush>
  </inkml:definitions>
  <inkml:trace contextRef="#ctx0" brushRef="#br0">1 0 24575,'0'50'0,"2"-1"0,12 70 0,-10-92 0,0 40 0,-5-51 0,2-1 0,0 1 0,1 0 0,0 0 0,1 0 0,1-1 0,9 24 0,-7-27 0,-1 0 0,0 0 0,-1 1 0,0-1 0,-1 1 0,0 0 0,1 14 0,-4-23 0,0-1 0,0 1 0,1-1 0,0 1 0,0-1 0,0 1 0,0-1 0,0 0 0,0 1 0,1-1 0,0 0 0,0 0 0,0 0 0,0 0 0,0-1 0,0 1 0,1 0 0,4 3 0,-2-3 0,0 0 0,1 0 0,-1-1 0,0 0 0,1 0 0,0-1 0,-1 1 0,1-1 0,0 0 0,11 0 0,2-1 0,0-1 0,0-1 0,0-1 0,27-7 0,-22 5 0,-1 0 0,33-1 0,-42 5 0,-6 2 0,0-1 0,0 0 0,0-1 0,0 0 0,0 0 0,0-1 0,0 0 0,-1 0 0,1-1 0,-1 0 0,7-4 0,16-8-1365,-19 14-5461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0T08:06:18.262"/>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0T08:06:17.875"/>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0T08:06:19.323"/>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8770,'69'-23,"191"-83,246-129,194-113,132-81,59-42,13 8,1 4,0 5,-19 16,-26 21,-24 17,-24 25,-16 11,-27 22,-42 26,-29 22,-16 17,-9 6,-16 12,-23 8,-7 13,-22 16,-40 27,-32 18,-38 21,-37 18,-36 20,-25 14,-34 17,-36 9,-42 13,-37 13,-36 15,-28 9,-30 10,-19 3,-4 4,-15 4,-9-1,-4 0,0 1,-10 3,-5 1,-1 2,-4 0,-3 1,-6 1,-11-1,-7 0,-7 1,-4-1,0 0,-3 0,-4 0,-4 0,-2 0,-4 0,0 0,-1 0,-5 5,-11 1,-7 5,-14 5,-19 4,-23 8,-26 9,-37 16,-36 18,-29 6,-27 9,-14-2,2 0,20-10,15-9,31-10,26-10,27-8,24-11,22-9,10-7,8-6,5-4,9 3,7 6,7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23T05:34:54.921"/>
    </inkml:context>
    <inkml:brush xml:id="br0">
      <inkml:brushProperty name="width" value="0.05" units="cm"/>
      <inkml:brushProperty name="height" value="0.05" units="cm"/>
      <inkml:brushProperty name="color" value="#F6630D"/>
    </inkml:brush>
  </inkml:definitions>
  <inkml:trace contextRef="#ctx0" brushRef="#br0">58 1 24575,'-2'39'0,"-10"60"0,5-58 0,-1 54 0,9 288 0,-2-363 0,-1 1 0,-8 35 0,5-34 0,1 1 0,-1 25 0,4-30 0,0-8 0,1 1 0,0-1 0,0 0 0,1 0 0,3 13 0,-3-20 0,-1-1 0,1 1 0,0-1 0,0 1 0,1-1 0,-1 0 0,0 0 0,1 1 0,0-1 0,-1 0 0,1 0 0,0-1 0,0 1 0,0 0 0,0 0 0,0-1 0,0 0 0,1 1 0,-1-1 0,0 0 0,1 0 0,-1 0 0,1 0 0,-1-1 0,5 2 0,23 1 0,0-1 0,0-1 0,49-5 0,5 0 0,621 4 0,-698 0 24,-1 0 0,0 0 0,1 1 0,11 2 0,-16-2-107,0 0 1,0 0-1,0 0 1,0 0-1,0 0 1,0 0-1,0 0 1,0 1-1,-1-1 1,1 0-1,0 1 1,-1 0-1,1-1 1,-1 1-1,0 0 1,0 0-1,2 3 1,4 11-6744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23T05:34:56.846"/>
    </inkml:context>
    <inkml:brush xml:id="br0">
      <inkml:brushProperty name="width" value="0.05" units="cm"/>
      <inkml:brushProperty name="height" value="0.05" units="cm"/>
      <inkml:brushProperty name="color" value="#F6630D"/>
    </inkml:brush>
  </inkml:definitions>
  <inkml:trace contextRef="#ctx0" brushRef="#br0">0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23T05:35:51.895"/>
    </inkml:context>
    <inkml:brush xml:id="br0">
      <inkml:brushProperty name="width" value="0.05" units="cm"/>
      <inkml:brushProperty name="height" value="0.05" units="cm"/>
      <inkml:brushProperty name="color" value="#F6630D"/>
    </inkml:brush>
  </inkml:definitions>
  <inkml:trace contextRef="#ctx0" brushRef="#br0">1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23T05:37:02.662"/>
    </inkml:context>
    <inkml:brush xml:id="br0">
      <inkml:brushProperty name="width" value="0.05" units="cm"/>
      <inkml:brushProperty name="height" value="0.05" units="cm"/>
      <inkml:brushProperty name="color" value="#F6630D"/>
    </inkml:brush>
  </inkml:definitions>
  <inkml:trace contextRef="#ctx0" brushRef="#br0">84 0 24575,'2'121'0,"1"-31"0,-13 116 0,-26-21 0,23-136 0,3 0 0,2 1 0,-3 79 0,10-53 0,5 90 0,-4-164 0,0 1 0,0-1 0,1 0 0,-1 1 0,1-1 0,0 0 0,-1 1 0,1-1 0,0 0 0,1 0 0,-1 0 0,0 0 0,0 0 0,1 0 0,-1 0 0,1 0 0,0 0 0,0-1 0,-1 1 0,1-1 0,3 2 0,-1-1 0,0 0 0,0-1 0,0 1 0,0-1 0,1 0 0,-1-1 0,0 1 0,1-1 0,-1 0 0,0 0 0,5 0 0,9-3 0,0 0 0,0-1 0,-1-1 0,28-11 0,-26 10 0,1 1 0,0 0 0,0 1 0,0 1 0,1 1 0,25 1 0,4-1 0,39-11 0,-61 8 0,48-3 0,17 8 0,-56 2 0,1-2 0,0-2 0,53-9 0,-25 1 0,1 3 0,-1 3 0,100 7 0,-42-1 0,94-2-1365,-194 0-5461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23T05:38:07.753"/>
    </inkml:context>
    <inkml:brush xml:id="br0">
      <inkml:brushProperty name="width" value="0.05" units="cm"/>
      <inkml:brushProperty name="height" value="0.05" units="cm"/>
      <inkml:brushProperty name="color" value="#F6630D"/>
    </inkml:brush>
  </inkml:definitions>
  <inkml:trace contextRef="#ctx0" brushRef="#br0">1 1 24575,'0'576'0,"0"-571"0,0 1 0,0-1 0,1 0 0,-1 0 0,2 0 0,-1 0 0,0 0 0,1 0 0,0 0 0,0-1 0,0 1 0,1 0 0,-1-1 0,7 8 0,-5-6 0,-1 0 0,1 0 0,-2 1 0,1-1 0,-1 1 0,0-1 0,0 1 0,-1 0 0,0-1 0,0 1 0,0 13 0,-1-10 0,1-1 0,0 1 0,0-1 0,6 18 0,-5-24 0,-1 0 0,1-1 0,0 1 0,0-1 0,1 1 0,-1-1 0,1 1 0,-1-1 0,1 0 0,0 0 0,-1 0 0,1-1 0,0 1 0,0-1 0,0 0 0,0 1 0,1-1 0,-1-1 0,0 1 0,0 0 0,1-1 0,-1 1 0,6-1 0,11 1 0,1-1 0,31-4 0,-42 3 0,155-27 0,-114 17 0,104-8 0,437 18 80,-289 3-1525,-279-2-5381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7:37.840"/>
    </inkml:context>
    <inkml:brush xml:id="br0">
      <inkml:brushProperty name="width" value="0.05" units="cm"/>
      <inkml:brushProperty name="height" value="0.05" units="cm"/>
      <inkml:brushProperty name="color" value="#F6630D"/>
    </inkml:brush>
  </inkml:definitions>
  <inkml:trace contextRef="#ctx0" brushRef="#br0">1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8:16.082"/>
    </inkml:context>
    <inkml:brush xml:id="br0">
      <inkml:brushProperty name="width" value="0.05" units="cm"/>
      <inkml:brushProperty name="height" value="0.05" units="cm"/>
      <inkml:brushProperty name="color" value="#F6630D"/>
    </inkml:brush>
  </inkml:definitions>
  <inkml:trace contextRef="#ctx0" brushRef="#br0">265 30 24575,'106'-2'0,"116"5"0,-109 20 0,-85-18 0,0 1 0,36 12 0,-42-10 0,0-2 0,1-1 0,0 0 0,36 2 0,13-8 0,-39 0 0,-1 1 0,0 2 0,46 7 0,-43-3 0,1-2 0,38 0 0,-1 0 0,-50 0 0,0 0 0,27 10 0,-45-13 0,-72 3 0,36-5 0,-27 2 0,-1-4 0,-76-12 0,102 11 0,-1 0 0,-47 3 0,-16-2 0,72 0 0,0-2 0,-43-13 0,46 11 0,-1 1 0,0 0 0,-36-2 0,-27 7 0,57 3 0,0-3 0,0 0 0,-45-9 0,-32-18 0,69 17 0,-1 1 0,0 2 0,0 1 0,-59-2 0,-2 10 0,939-2 0,-404 3 0,-108-2 0,-1069 0 0,719 1 0,0 2 0,0 0 0,0 2 0,-32 10 0,30-7 0,0-2 0,0-1 0,-34 3 0,-52-7-1365,87-1-5461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8:20.701"/>
    </inkml:context>
    <inkml:brush xml:id="br0">
      <inkml:brushProperty name="width" value="0.05" units="cm"/>
      <inkml:brushProperty name="height" value="0.05" units="cm"/>
      <inkml:brushProperty name="color" value="#F6630D"/>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8:26.859"/>
    </inkml:context>
    <inkml:brush xml:id="br0">
      <inkml:brushProperty name="width" value="0.05" units="cm"/>
      <inkml:brushProperty name="height" value="0.05" units="cm"/>
      <inkml:brushProperty name="color" value="#F6630D"/>
    </inkml:brush>
  </inkml:definitions>
  <inkml:trace contextRef="#ctx0" brushRef="#br0">57 121 24575,'-1'27'0,"-2"0"0,-1 0 0,-1 0 0,-12 38 0,6-23 0,6-19 0,1 1 0,1-1 0,0 38 0,5-436 0,-2 366 0,0 0 0,1 1 0,0-1 0,1 0 0,0 1 0,4-11 0,-6 18 0,1-1 0,-1 1 0,1 0 0,0 0 0,-1-1 0,1 1 0,0 0 0,0 0 0,0 0 0,0 0 0,0 0 0,0 0 0,0 0 0,0 0 0,0 0 0,1 1 0,-1-1 0,2 0 0,-1 0 0,-1 1 0,1 0 0,0 1 0,-1-1 0,1 0 0,-1 0 0,1 1 0,-1-1 0,1 1 0,-1-1 0,1 1 0,-1-1 0,1 1 0,-1 0 0,0 0 0,1 0 0,-1 0 0,0 0 0,0 0 0,0 0 0,1 2 0,9 9 0,-1 1 0,-1 0 0,0 1 0,-1 0 0,-1 1 0,0-1 0,5 17 0,17 33 0,-24-53 0,-1 0 0,0 0 0,5 22 0,-7-23 0,1 0 0,-1 0 0,2 0 0,0-1 0,8 16 0,-7-17-136,-1 0-1,0 1 1,0-1-1,-1 1 1,0 0-1,0 0 1,-1 0-1,0 0 0,1 17 1,-2-4-6690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8:33.394"/>
    </inkml:context>
    <inkml:brush xml:id="br0">
      <inkml:brushProperty name="width" value="0.05" units="cm"/>
      <inkml:brushProperty name="height" value="0.05" units="cm"/>
      <inkml:brushProperty name="color" value="#F6630D"/>
    </inkml:brush>
  </inkml:definitions>
  <inkml:trace contextRef="#ctx0" brushRef="#br0">0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8:36.657"/>
    </inkml:context>
    <inkml:brush xml:id="br0">
      <inkml:brushProperty name="width" value="0.05" units="cm"/>
      <inkml:brushProperty name="height" value="0.05" units="cm"/>
      <inkml:brushProperty name="color" value="#F6630D"/>
    </inkml:brush>
  </inkml:definitions>
  <inkml:trace contextRef="#ctx0" brushRef="#br0">0 110 24575,'34'-11'0,"15"-4"0,87-15 0,-110 25 45,46-15-1,-51 13-407,-1 1-1,1 1 1,38-5-1,-37 9-6462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8:46.066"/>
    </inkml:context>
    <inkml:brush xml:id="br0">
      <inkml:brushProperty name="width" value="0.05" units="cm"/>
      <inkml:brushProperty name="height" value="0.05" units="cm"/>
      <inkml:brushProperty name="color" value="#F6630D"/>
    </inkml:brush>
  </inkml:definitions>
  <inkml:trace contextRef="#ctx0" brushRef="#br0">6 1 24575,'-1'70'0,"3"79"0,11-82 0,-9-50 0,0 1 0,1 19 0,-4 67 0,-2-77 0,0 1 0,2-1 0,1 1 0,2-1 0,11 48 0,-13-73 0,-4-9 0,-6-15 0,1 9 0,1-1 0,0 1 0,0-1 0,2-1 0,0 1 0,0-1 0,2 1 0,-2-23 0,2-18 0,4-54 0,1 20 0,-3 36 0,1-57 0,-1 107 0,0 1 0,0 0 0,1-1 0,-1 1 0,0 0 0,1 0 0,0-1 0,0 1 0,-1 0 0,1 0 0,0 0 0,1 0 0,-1 0 0,0 0 0,1 0 0,-1 0 0,1 1 0,-1-1 0,1 0 0,0 1 0,-1-1 0,1 1 0,0 0 0,0 0 0,0 0 0,0 0 0,1 0 0,-1 0 0,0 0 0,0 1 0,0-1 0,1 1 0,-1-1 0,0 1 0,1 0 0,-1 0 0,0 0 0,1 0 0,-1 0 0,0 1 0,1-1 0,1 2 0,1-1 0,1 0 0,-1 1 0,0 0 0,0 0 0,-1 0 0,1 1 0,0-1 0,-1 1 0,1 0 0,-1 0 0,0 1 0,0 0 0,0-1 0,-1 1 0,1 0 0,-1 1 0,5 8 0,-4-3 0,-1 1 0,0 0 0,-1 0 0,2 17 0,4 17 0,-4-29 0,0-1 0,-2 0 0,0 1 0,0 0 0,-1-1 0,-1 1 0,-1 0 0,0 0 0,-1-1 0,-1 1 0,0-1 0,-9 24 0,12-38 0,-1-1 0,1 1 0,-1 0 0,1 0 0,-1 0 0,1 0 0,-1 0 0,1 0 0,0 0 0,0 0 0,0 0 0,-1 0 0,1 0 0,0 0 0,0 0 0,0 0 0,1 0 0,-1 0 0,0 0 0,0 0 0,0 0 0,1 0 0,-1 0 0,0-1 0,1 1 0,-1 0 0,1 0 0,-1 0 0,1 0 0,0 0 0,-1-1 0,1 1 0,0 0 0,0-1 0,-1 1 0,1 0 0,0-1 0,0 1 0,0-1 0,0 1 0,-1-1 0,1 0 0,0 1 0,0-1 0,0 0 0,0 0 0,0 1 0,2-1 0,6 1 0,1 0 0,0-1 0,0 0 0,12-3 0,-4 2 0,20-1 0,3 0 0,50 3 0,-89-1 0,1 1 0,-1-1 0,0 1 0,1-1 0,-1 1 0,1 0 0,-1 0 0,0 0 0,1 0 0,-1 0 0,0 1 0,0-1 0,0 0 0,0 1 0,0 0 0,0 0 0,-1-1 0,3 4 0,-1-1 0,-1 1 0,0-1 0,0 0 0,0 1 0,0-1 0,-1 1 0,0 0 0,0-1 0,1 7 0,-1 2 0,-1 0 0,0 0 0,0 0 0,-2 0 0,1-1 0,-7 21 0,-1 2 0,7-23 0,-2 0 0,1 0 0,-1-1 0,-10 20 0,11-27 0,0 0 0,0 0 0,0-1 0,0 1 0,0-1 0,0 0 0,-1 0 0,0 0 0,0 0 0,1-1 0,-2 1 0,1-1 0,0 0 0,0 0 0,-1-1 0,-6 2 0,-7 1 0,0-1 0,-1-1 0,1-1 0,-32-2 0,-21 1 0,68 0-105,1 1 0,-1-1 0,0 1 0,0-1 0,0 1 0,0 0 0,0 0 0,1 0 0,-1 1 0,0-1 0,1 1 0,-4 2 0,-6 7-6721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8:50.509"/>
    </inkml:context>
    <inkml:brush xml:id="br0">
      <inkml:brushProperty name="width" value="0.05" units="cm"/>
      <inkml:brushProperty name="height" value="0.05" units="cm"/>
      <inkml:brushProperty name="color" value="#F6630D"/>
    </inkml:brush>
  </inkml:definitions>
  <inkml:trace contextRef="#ctx0" brushRef="#br0">329 1 24575,'-8'1'0,"1"0"0,-1 0 0,1 1 0,-1 0 0,1 1 0,0 0 0,-1 0 0,-10 7 0,-9 3 0,11-6 0,1 1 0,0 0 0,0 1 0,-23 20 0,31-24 0,1 1 0,0 0 0,0 0 0,1 0 0,0 1 0,0 0 0,0 0 0,1 0 0,0 1 0,0-1 0,-4 15 0,-19 52 0,22-61 0,-1-1 0,1 1 0,1 1 0,0-1 0,1 1 0,1-1 0,0 1 0,0 22 0,2-33 0,1-1 0,-1 1 0,1 0 0,0-1 0,-1 1 0,1 0 0,1-1 0,-1 1 0,0-1 0,0 0 0,1 1 0,0-1 0,-1 0 0,1 0 0,0 0 0,0 0 0,0 0 0,0 0 0,0-1 0,1 1 0,-1-1 0,0 1 0,1-1 0,-1 0 0,1 0 0,0 0 0,-1 0 0,1 0 0,0-1 0,-1 1 0,4-1 0,12 2 0,-1-1 0,1 0 0,33-4 0,-23 1 0,-13 1 0,1 1 0,-1 0 0,31 6 0,-42-6 0,0 1 0,0 1 0,0-1 0,0 1 0,0-1 0,0 1 0,0 0 0,-1 0 0,1 1 0,-1-1 0,0 1 0,0-1 0,0 1 0,0 0 0,0 0 0,0 1 0,-1-1 0,1 1 0,2 4 0,4 10-1365,-1-3-5461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8:58.039"/>
    </inkml:context>
    <inkml:brush xml:id="br0">
      <inkml:brushProperty name="width" value="0.05" units="cm"/>
      <inkml:brushProperty name="height" value="0.05" units="cm"/>
      <inkml:brushProperty name="color" value="#F6630D"/>
    </inkml:brush>
  </inkml:definitions>
  <inkml:trace contextRef="#ctx0" brushRef="#br0">112 1 24575,'-1'24'0,"-2"-1"0,-10 45 0,4-21 0,1-14 0,-14 40 0,-4 15 0,22-71 0,0 1 0,-11 24 0,9-86 0,5-30 0,4-106 0,-3 177 0,1 1 0,-1-1 0,1 0 0,-1 1 0,1-1 0,0 1 0,0-1 0,0 1 0,0 0 0,0-1 0,1 1 0,-1 0 0,1 0 0,-1 0 0,1 0 0,0 0 0,0 0 0,0 1 0,0-1 0,0 0 0,0 1 0,0 0 0,0-1 0,1 1 0,-1 0 0,1 0 0,-1 0 0,1 1 0,3-2 0,7 0 0,0 1 0,0 0 0,1 1 0,21 2 0,-13 0 0,6 1 0,-1 1 0,0 1 0,0 2 0,28 10 0,-47-12 0,1-1 0,-1 2 0,1-1 0,-1 1 0,-1 1 0,1-1 0,-1 1 0,0 1 0,10 13 0,-14-16 0,0 0 0,0 0 0,0 1 0,-1 0 0,1-1 0,-1 1 0,-1 0 0,1 0 0,-1 0 0,0 0 0,0 0 0,-1 0 0,0 0 0,0 0 0,-2 12 0,2-13 0,-1-1 0,1 0 0,-1 0 0,0 0 0,-1 0 0,1 0 0,-1 0 0,1 0 0,-1 0 0,0 0 0,-1-1 0,1 1 0,-1-1 0,1 1 0,-1-1 0,0 0 0,0 0 0,-1-1 0,1 1 0,0 0 0,-1-1 0,0 0 0,-5 3 0,-16 3 0,-1-1 0,1-2 0,-1 0 0,0-2 0,-33 1 0,52-4-114,1 0 1,-1 0-1,0 1 0,1 0 0,-1 0 1,1 0-1,-1 1 0,1 0 0,0 0 1,0 1-1,-11 5 0,4 3-6712</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9:07.101"/>
    </inkml:context>
    <inkml:brush xml:id="br0">
      <inkml:brushProperty name="width" value="0.05" units="cm"/>
      <inkml:brushProperty name="height" value="0.05" units="cm"/>
      <inkml:brushProperty name="color" value="#F6630D"/>
    </inkml:brush>
  </inkml:definitions>
  <inkml:trace contextRef="#ctx0" brushRef="#br0">1 1 24575,'630'0'0,"-626"0"-91,0-1 0,0 1 0,0 1 0,1-1 0,-1 0 0,0 1 0,0 0 0,0 0 0,0 0 0,0 1 0,0-1 0,0 1 0,0 0 0,4 3 0,4 7-6735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9:01.334"/>
    </inkml:context>
    <inkml:brush xml:id="br0">
      <inkml:brushProperty name="width" value="0.05" units="cm"/>
      <inkml:brushProperty name="height" value="0.05" units="cm"/>
      <inkml:brushProperty name="color" value="#F6630D"/>
    </inkml:brush>
  </inkml:definitions>
  <inkml:trace contextRef="#ctx0" brushRef="#br0">0 1 24575,'0'4'0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9:03.589"/>
    </inkml:context>
    <inkml:brush xml:id="br0">
      <inkml:brushProperty name="width" value="0.05" units="cm"/>
      <inkml:brushProperty name="height" value="0.05" units="cm"/>
      <inkml:brushProperty name="color" value="#F6630D"/>
    </inkml:brush>
  </inkml:definitions>
  <inkml:trace contextRef="#ctx0" brushRef="#br0">2 1 24575,'-1'69'0,"3"80"0,-2-147 0,0 1 0,1 0 0,-1-1 0,1 1 0,0 0 0,0-1 0,0 1 0,0-1 0,0 1 0,1-1 0,-1 1 0,1-1 0,-1 0 0,1 0 0,0 0 0,0 0 0,0 0 0,0 0 0,0 0 0,0-1 0,1 1 0,-1-1 0,1 0 0,-1 1 0,1-1 0,-1 0 0,1-1 0,-1 1 0,6 1 0,8 0 0,-1-1 0,1 0 0,-1-1 0,23-2 0,7 0 0,93 14 0,8 0 0,-76-13 0,33 3 0,-100-2 9,0 0-1,-1 1 1,1-1-1,-1 1 1,1 0 0,-1 0-1,1 0 1,-1 0-1,0 1 1,1-1-1,-1 0 1,0 1-1,3 2 1,-5-3-18,1-1 1,-1 0-1,0 1 0,1-1 0,-1 1 1,0-1-1,1 1 0,-1 0 0,0-1 1,0 1-1,1-1 0,-1 1 0,0 0 1,0-1-1,0 1 0,0-1 0,0 1 1,0 0-1,0-1 0,0 1 0,0-1 1,0 2-1,-1-1-67,1 0 1,-1 0-1,0 0 1,1 0-1,-1 0 1,0 0-1,0 0 1,0-1-1,1 1 1,-1 0-1,0 0 1,0-1-1,0 1 1,0-1-1,-1 1 1,0 0-1,-15 5-6750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9:10.446"/>
    </inkml:context>
    <inkml:brush xml:id="br0">
      <inkml:brushProperty name="width" value="0.05" units="cm"/>
      <inkml:brushProperty name="height" value="0.05" units="cm"/>
      <inkml:brushProperty name="color" value="#F6630D"/>
    </inkml:brush>
  </inkml:definitions>
  <inkml:trace contextRef="#ctx0" brushRef="#br0">0 0 24575,'0'0'-8191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0:49:18.449"/>
    </inkml:context>
    <inkml:brush xml:id="br0">
      <inkml:brushProperty name="width" value="0.05" units="cm"/>
      <inkml:brushProperty name="height" value="0.05" units="cm"/>
      <inkml:brushProperty name="color" value="#F6630D"/>
    </inkml:brush>
  </inkml:definitions>
  <inkml:trace contextRef="#ctx0" brushRef="#br0">33 279 24575,'-8'-17'0,"5"12"0,-2-10 0,0 0 0,2-1 0,0 0 0,0 1 0,2-1 0,0 0 0,1 0 0,2-22 0,-1 5 0,-2 30 0,1-1 0,1 0 0,-1 1 0,0-1 0,1 1 0,0-1 0,0 1 0,0-1 0,0 1 0,0-1 0,3-4 0,-3 7 0,1 0 0,-1 0 0,0-1 0,1 1 0,-1 0 0,0 0 0,1 1 0,-1-1 0,1 0 0,0 0 0,-1 1 0,1-1 0,0 1 0,-1-1 0,1 1 0,0 0 0,-1 0 0,1 0 0,0 0 0,0 0 0,-1 0 0,1 0 0,0 0 0,-1 1 0,1-1 0,2 1 0,9 3 0,0 1 0,-1 0 0,0 0 0,0 1 0,14 10 0,-16-10 0,0 0 0,1 0 0,-1-1 0,1 0 0,1 0 0,-1-2 0,19 5 0,41 4 0,-42-6 0,1-1 0,31 0 0,-20-2 0,68 13 0,-67-8 0,-40-8-65,1 1 0,0-1 0,-1 1 0,1 0 0,-1 0 0,1 0 0,-1 0 0,1 0 0,-1 0 0,0 1 0,0-1 0,1 1 0,-1 0 0,0 0 0,0-1 0,-1 1 0,1 0 0,0 1 0,-1-1 0,3 4 0,3 11-6761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4:24:26.744"/>
    </inkml:context>
    <inkml:brush xml:id="br0">
      <inkml:brushProperty name="width" value="0.05" units="cm"/>
      <inkml:brushProperty name="height" value="0.05" units="cm"/>
      <inkml:brushProperty name="color" value="#F6630D"/>
    </inkml:brush>
  </inkml:definitions>
  <inkml:trace contextRef="#ctx0" brushRef="#br0">0 1073 24575,'6'-1'0,"-1"0"0,1 0 0,-1 0 0,1 0 0,-1-1 0,0 0 0,0 0 0,0 0 0,0-1 0,0 0 0,0 0 0,-1 0 0,7-6 0,8-8 0,28-33 0,-19 20 0,106-100 0,35-44 0,-131 137 0,-27 25 0,-2 0 0,15-22 0,15-18 0,23-22 0,123-123 0,-159 171 0,-1-1 0,-2 0 0,-1-2 0,19-31 0,-39 55 0,1 1 0,0-1 0,-1 1 0,1 0 0,1 0 0,-1 0 0,1 0 0,-1 1 0,1-1 0,5-2 0,-8 5 0,1 0 0,0 1 0,0 0 0,-1-1 0,1 1 0,0 0 0,0-1 0,0 1 0,0 0 0,0 1 0,-1-1 0,1 0 0,0 0 0,0 1 0,0-1 0,-1 1 0,1 0 0,0-1 0,-1 1 0,1 0 0,0 0 0,-1 0 0,1 0 0,-1 0 0,1 0 0,-1 1 0,0-1 0,1 0 0,-1 1 0,0-1 0,1 3 0,23 29 0,9 10 0,-23-31 0,-1 0 0,-1 1 0,0 0 0,-1 1 0,12 24 0,-12-20 0,1-1 0,2 0 0,13 17 0,67 91 0,-55-74 0,35 46 0,-60-80 0,0-1 0,2 0 0,0 0 0,0-1 0,25 20 0,29 34 0,-30-35 0,-2 1 0,34 44 0,12 11 0,-30-36 0,71 70 0,-105-108-1365,-5-2-5461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4:24:46.762"/>
    </inkml:context>
    <inkml:brush xml:id="br0">
      <inkml:brushProperty name="width" value="0.05" units="cm"/>
      <inkml:brushProperty name="height" value="0.05" units="cm"/>
      <inkml:brushProperty name="color" value="#F6630D"/>
    </inkml:brush>
  </inkml:definitions>
  <inkml:trace contextRef="#ctx0" brushRef="#br0">0 0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9T14:24:56.59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87342-2798-4A5A-9282-F59EC42CDBC3}" type="datetimeFigureOut">
              <a:rPr lang="en-IN" smtClean="0"/>
              <a:t>05-02-2025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AD5930-AAF9-47FD-A194-CA13DDE48495}" type="slidenum">
              <a:rPr lang="en-IN" smtClean="0"/>
              <a:t>‹#›</a:t>
            </a:fld>
            <a:endParaRPr lang="en-IN"/>
          </a:p>
        </p:txBody>
      </p:sp>
    </p:spTree>
    <p:extLst>
      <p:ext uri="{BB962C8B-B14F-4D97-AF65-F5344CB8AC3E}">
        <p14:creationId xmlns:p14="http://schemas.microsoft.com/office/powerpoint/2010/main" val="182712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DAD5930-AAF9-47FD-A194-CA13DDE48495}" type="slidenum">
              <a:rPr lang="en-IN" smtClean="0"/>
              <a:t>12</a:t>
            </a:fld>
            <a:endParaRPr lang="en-IN"/>
          </a:p>
        </p:txBody>
      </p:sp>
    </p:spTree>
    <p:extLst>
      <p:ext uri="{BB962C8B-B14F-4D97-AF65-F5344CB8AC3E}">
        <p14:creationId xmlns:p14="http://schemas.microsoft.com/office/powerpoint/2010/main" val="2760554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DAD5930-AAF9-47FD-A194-CA13DDE48495}" type="slidenum">
              <a:rPr lang="en-IN" smtClean="0"/>
              <a:t>15</a:t>
            </a:fld>
            <a:endParaRPr lang="en-IN"/>
          </a:p>
        </p:txBody>
      </p:sp>
    </p:spTree>
    <p:extLst>
      <p:ext uri="{BB962C8B-B14F-4D97-AF65-F5344CB8AC3E}">
        <p14:creationId xmlns:p14="http://schemas.microsoft.com/office/powerpoint/2010/main" val="41108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19499-8916-47A4-2D6C-553E1DEB9C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721FA63-FF8C-C261-E83C-1BA2D9068E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A739C3A-C974-A5BF-F2F7-E18B89DB71A2}"/>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5" name="Footer Placeholder 4">
            <a:extLst>
              <a:ext uri="{FF2B5EF4-FFF2-40B4-BE49-F238E27FC236}">
                <a16:creationId xmlns:a16="http://schemas.microsoft.com/office/drawing/2014/main" id="{C6B17CDB-5BFB-51C3-F438-090AE8EC973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E8A91BA-C2AD-7971-D5D1-75162264FB35}"/>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157117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1B87A-9836-ADCD-5B75-1787EA695F4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86EC3CD-0775-F1B9-94B7-E992B432B6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5AF735-03CC-4EEA-7E72-35CA0B35E5C3}"/>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5" name="Footer Placeholder 4">
            <a:extLst>
              <a:ext uri="{FF2B5EF4-FFF2-40B4-BE49-F238E27FC236}">
                <a16:creationId xmlns:a16="http://schemas.microsoft.com/office/drawing/2014/main" id="{B028713B-2DC0-10A8-CF4A-57EF80FB8CF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F5606B1-521E-2AC9-894A-16B67D0C9B2D}"/>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2357229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E2ED-98F8-D616-52FF-4FC034D82D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17026EE-AA79-2484-B509-8A310B7865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7D21B3-DB53-F6EB-605B-1D2787C6577D}"/>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5" name="Footer Placeholder 4">
            <a:extLst>
              <a:ext uri="{FF2B5EF4-FFF2-40B4-BE49-F238E27FC236}">
                <a16:creationId xmlns:a16="http://schemas.microsoft.com/office/drawing/2014/main" id="{C377E9AB-B3BA-401E-089C-271E346FD43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C9C8DD-9B49-49DC-44FD-3AC4F9F92461}"/>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2718017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03F94-5CDB-EC44-60D2-3FAFFB9B7BD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2C1D30C-E2CF-4ADF-CE67-BC3E10133A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5ECC1CD-7647-AD56-A857-62F309C298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8E8ECC2-078D-4AF6-392E-6E97F6A044F8}"/>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6" name="Footer Placeholder 5">
            <a:extLst>
              <a:ext uri="{FF2B5EF4-FFF2-40B4-BE49-F238E27FC236}">
                <a16:creationId xmlns:a16="http://schemas.microsoft.com/office/drawing/2014/main" id="{A2841AEC-2F34-36D8-99C4-F2CF1D6B4A7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DA55C12-9AC6-D4F9-7860-F2824B54AA92}"/>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2176346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5DBC9-D02D-AA24-9D39-068EF6852FC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6C189C6-CFAC-2CB4-6626-CA6113E862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1C2E70-1A4B-9AED-2F9D-7F7D1B1923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79B7387-8641-2866-0FF5-9134BDDCE8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3B4BD6-9A2B-7841-4F71-B2C475315F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48D31BD-0D6A-05AC-B872-6E34D59F578D}"/>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8" name="Footer Placeholder 7">
            <a:extLst>
              <a:ext uri="{FF2B5EF4-FFF2-40B4-BE49-F238E27FC236}">
                <a16:creationId xmlns:a16="http://schemas.microsoft.com/office/drawing/2014/main" id="{6A23C48A-C7D0-D854-26C1-F14770F2BAE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DF52A01-2AD7-9FE3-A7BF-E6290E2DB805}"/>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3555780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9BC0F-BED6-3ACA-E790-2CC97591E5C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1923844-0DBD-C612-2E4B-6E718EF9F187}"/>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4" name="Footer Placeholder 3">
            <a:extLst>
              <a:ext uri="{FF2B5EF4-FFF2-40B4-BE49-F238E27FC236}">
                <a16:creationId xmlns:a16="http://schemas.microsoft.com/office/drawing/2014/main" id="{BD916C74-E04C-DBB0-A1F6-FD98F67F245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4FE502C-944C-C0AD-F92C-54436C1E786B}"/>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1520019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7F8D79-A959-D4D4-6D9B-409B3E1C5E11}"/>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3" name="Footer Placeholder 2">
            <a:extLst>
              <a:ext uri="{FF2B5EF4-FFF2-40B4-BE49-F238E27FC236}">
                <a16:creationId xmlns:a16="http://schemas.microsoft.com/office/drawing/2014/main" id="{3CF435DE-8589-431C-11F9-BF0E82A258F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4B22F19-5F7A-469F-4ACC-0A698477A473}"/>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1640738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42EA6-9AA5-ACBC-E73E-DE5E965FBE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82DE7FF-4662-C748-EA36-139BBF319C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7FACEB9-24D4-B1F4-991E-3D762458B0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7063C7-9FF9-E04C-DA06-423B6F154536}"/>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6" name="Footer Placeholder 5">
            <a:extLst>
              <a:ext uri="{FF2B5EF4-FFF2-40B4-BE49-F238E27FC236}">
                <a16:creationId xmlns:a16="http://schemas.microsoft.com/office/drawing/2014/main" id="{A91A9243-8FAD-2A44-5F4C-9C7069E82EC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7E8C832-C035-9843-0F5B-B7D7E8609B07}"/>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404303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7E7AD-BF80-6CA8-C006-C80A21F305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EDD1E17-A88F-2EFE-5A42-2AA8BEB912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F27CBC7-6407-B61B-0FD0-90C1A0E7BA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C9DCC0-EA32-613A-1063-230568CCFA60}"/>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6" name="Footer Placeholder 5">
            <a:extLst>
              <a:ext uri="{FF2B5EF4-FFF2-40B4-BE49-F238E27FC236}">
                <a16:creationId xmlns:a16="http://schemas.microsoft.com/office/drawing/2014/main" id="{88A928C9-1570-CFFE-DC67-BB9047ABF02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B378FB9-3665-3832-9F34-8BF4809B4AB1}"/>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3853623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D7C58-E487-7048-A315-B2005F478E2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0C5B53A-A921-B7B2-0818-FB8F7E11BF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FB5CED3-FE30-60C9-E8F6-A2B3A6A285FF}"/>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5" name="Footer Placeholder 4">
            <a:extLst>
              <a:ext uri="{FF2B5EF4-FFF2-40B4-BE49-F238E27FC236}">
                <a16:creationId xmlns:a16="http://schemas.microsoft.com/office/drawing/2014/main" id="{1B6FEFA1-AC30-1B07-2EAD-DD9D7A09175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6EE57A0-E076-C4D8-A8B8-AE7A7100AF42}"/>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3217381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416975-01D6-B26A-92B7-0B02F805802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9BAEEFE-55B4-98CF-A537-871D127A2C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A13EB65-4747-44AD-3034-6E894BC98147}"/>
              </a:ext>
            </a:extLst>
          </p:cNvPr>
          <p:cNvSpPr>
            <a:spLocks noGrp="1"/>
          </p:cNvSpPr>
          <p:nvPr>
            <p:ph type="dt" sz="half" idx="10"/>
          </p:nvPr>
        </p:nvSpPr>
        <p:spPr/>
        <p:txBody>
          <a:bodyPr/>
          <a:lstStyle/>
          <a:p>
            <a:fld id="{E6D04C7E-2102-45C3-B032-A93E133C193A}" type="datetimeFigureOut">
              <a:rPr lang="en-IN" smtClean="0"/>
              <a:t>05-02-2025</a:t>
            </a:fld>
            <a:endParaRPr lang="en-IN"/>
          </a:p>
        </p:txBody>
      </p:sp>
      <p:sp>
        <p:nvSpPr>
          <p:cNvPr id="5" name="Footer Placeholder 4">
            <a:extLst>
              <a:ext uri="{FF2B5EF4-FFF2-40B4-BE49-F238E27FC236}">
                <a16:creationId xmlns:a16="http://schemas.microsoft.com/office/drawing/2014/main" id="{B8B48EB3-6D44-52A7-450B-1DFFEC76520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6813EE7-91CA-6429-BBCC-4A39067FA114}"/>
              </a:ext>
            </a:extLst>
          </p:cNvPr>
          <p:cNvSpPr>
            <a:spLocks noGrp="1"/>
          </p:cNvSpPr>
          <p:nvPr>
            <p:ph type="sldNum" sz="quarter" idx="12"/>
          </p:nvPr>
        </p:nvSpPr>
        <p:spPr/>
        <p:txBody>
          <a:bodyPr/>
          <a:lstStyle/>
          <a:p>
            <a:fld id="{17F0EBFA-0AAC-4266-92C5-DFB251FE57A6}" type="slidenum">
              <a:rPr lang="en-IN" smtClean="0"/>
              <a:t>‹#›</a:t>
            </a:fld>
            <a:endParaRPr lang="en-IN"/>
          </a:p>
        </p:txBody>
      </p:sp>
    </p:spTree>
    <p:extLst>
      <p:ext uri="{BB962C8B-B14F-4D97-AF65-F5344CB8AC3E}">
        <p14:creationId xmlns:p14="http://schemas.microsoft.com/office/powerpoint/2010/main" val="287424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69C1B6-981C-4145-E06D-B15646C343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AA935B0-52DB-24AB-4D9A-659F3EEB5E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0682C92-9CE9-617F-9D36-B013B4C248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04C7E-2102-45C3-B032-A93E133C193A}" type="datetimeFigureOut">
              <a:rPr lang="en-IN" smtClean="0"/>
              <a:t>05-02-2025</a:t>
            </a:fld>
            <a:endParaRPr lang="en-IN"/>
          </a:p>
        </p:txBody>
      </p:sp>
      <p:sp>
        <p:nvSpPr>
          <p:cNvPr id="5" name="Footer Placeholder 4">
            <a:extLst>
              <a:ext uri="{FF2B5EF4-FFF2-40B4-BE49-F238E27FC236}">
                <a16:creationId xmlns:a16="http://schemas.microsoft.com/office/drawing/2014/main" id="{52976C30-0522-AF6E-C272-0F5A4CCF21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EA4A877-1625-0E34-623D-F1C84435C3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0EBFA-0AAC-4266-92C5-DFB251FE57A6}" type="slidenum">
              <a:rPr lang="en-IN" smtClean="0"/>
              <a:t>‹#›</a:t>
            </a:fld>
            <a:endParaRPr lang="en-IN"/>
          </a:p>
        </p:txBody>
      </p:sp>
    </p:spTree>
    <p:extLst>
      <p:ext uri="{BB962C8B-B14F-4D97-AF65-F5344CB8AC3E}">
        <p14:creationId xmlns:p14="http://schemas.microsoft.com/office/powerpoint/2010/main" val="156428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jpeg"/><Relationship Id="rId7" Type="http://schemas.openxmlformats.org/officeDocument/2006/relationships/image" Target="../media/image8.png"/><Relationship Id="rId12"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customXml" Target="../ink/ink5.xml"/><Relationship Id="rId5" Type="http://schemas.openxmlformats.org/officeDocument/2006/relationships/image" Target="../media/image6.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17.png"/><Relationship Id="rId2"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customXml" Target="../ink/ink7.xml"/><Relationship Id="rId11" Type="http://schemas.openxmlformats.org/officeDocument/2006/relationships/customXml" Target="../ink/ink10.xml"/><Relationship Id="rId5" Type="http://schemas.openxmlformats.org/officeDocument/2006/relationships/image" Target="../media/image14.png"/><Relationship Id="rId10" Type="http://schemas.openxmlformats.org/officeDocument/2006/relationships/image" Target="../media/image16.png"/><Relationship Id="rId4" Type="http://schemas.openxmlformats.org/officeDocument/2006/relationships/customXml" Target="../ink/ink6.xml"/><Relationship Id="rId9" Type="http://schemas.openxmlformats.org/officeDocument/2006/relationships/customXml" Target="../ink/ink9.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customXml" Target="../ink/ink14.xml"/><Relationship Id="rId13" Type="http://schemas.openxmlformats.org/officeDocument/2006/relationships/customXml" Target="../ink/ink17.xml"/><Relationship Id="rId18" Type="http://schemas.openxmlformats.org/officeDocument/2006/relationships/image" Target="../media/image26.png"/><Relationship Id="rId26" Type="http://schemas.openxmlformats.org/officeDocument/2006/relationships/customXml" Target="../ink/ink24.xml"/><Relationship Id="rId3" Type="http://schemas.openxmlformats.org/officeDocument/2006/relationships/customXml" Target="../ink/ink11.xml"/><Relationship Id="rId21" Type="http://schemas.openxmlformats.org/officeDocument/2006/relationships/customXml" Target="../ink/ink21.xml"/><Relationship Id="rId7" Type="http://schemas.openxmlformats.org/officeDocument/2006/relationships/customXml" Target="../ink/ink13.xml"/><Relationship Id="rId12" Type="http://schemas.openxmlformats.org/officeDocument/2006/relationships/image" Target="../media/image23.png"/><Relationship Id="rId17" Type="http://schemas.openxmlformats.org/officeDocument/2006/relationships/customXml" Target="../ink/ink19.xml"/><Relationship Id="rId25" Type="http://schemas.openxmlformats.org/officeDocument/2006/relationships/customXml" Target="../ink/ink23.xml"/><Relationship Id="rId2" Type="http://schemas.openxmlformats.org/officeDocument/2006/relationships/image" Target="../media/image21.png"/><Relationship Id="rId16" Type="http://schemas.openxmlformats.org/officeDocument/2006/relationships/image" Target="../media/image25.png"/><Relationship Id="rId20"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10.png"/><Relationship Id="rId11" Type="http://schemas.openxmlformats.org/officeDocument/2006/relationships/customXml" Target="../ink/ink16.xml"/><Relationship Id="rId24" Type="http://schemas.openxmlformats.org/officeDocument/2006/relationships/image" Target="../media/image29.png"/><Relationship Id="rId5" Type="http://schemas.openxmlformats.org/officeDocument/2006/relationships/customXml" Target="../ink/ink12.xml"/><Relationship Id="rId15" Type="http://schemas.openxmlformats.org/officeDocument/2006/relationships/customXml" Target="../ink/ink18.xml"/><Relationship Id="rId23" Type="http://schemas.openxmlformats.org/officeDocument/2006/relationships/customXml" Target="../ink/ink22.xml"/><Relationship Id="rId10" Type="http://schemas.openxmlformats.org/officeDocument/2006/relationships/customXml" Target="../ink/ink15.xml"/><Relationship Id="rId19" Type="http://schemas.openxmlformats.org/officeDocument/2006/relationships/customXml" Target="../ink/ink20.xml"/><Relationship Id="rId4" Type="http://schemas.openxmlformats.org/officeDocument/2006/relationships/image" Target="../media/image200.png"/><Relationship Id="rId9" Type="http://schemas.openxmlformats.org/officeDocument/2006/relationships/image" Target="../media/image22.png"/><Relationship Id="rId14" Type="http://schemas.openxmlformats.org/officeDocument/2006/relationships/image" Target="../media/image24.png"/><Relationship Id="rId22" Type="http://schemas.openxmlformats.org/officeDocument/2006/relationships/image" Target="../media/image28.png"/><Relationship Id="rId27"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customXml" Target="../ink/ink26.xml"/><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ustomXml" Target="../ink/ink25.xml"/><Relationship Id="rId11" Type="http://schemas.openxmlformats.org/officeDocument/2006/relationships/image" Target="../media/image38.png"/><Relationship Id="rId5" Type="http://schemas.openxmlformats.org/officeDocument/2006/relationships/image" Target="../media/image36.png"/><Relationship Id="rId10" Type="http://schemas.openxmlformats.org/officeDocument/2006/relationships/customXml" Target="../ink/ink27.xml"/><Relationship Id="rId4" Type="http://schemas.openxmlformats.org/officeDocument/2006/relationships/image" Target="../media/image35.png"/><Relationship Id="rId9" Type="http://schemas.openxmlformats.org/officeDocument/2006/relationships/image" Target="../media/image2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CEF24-738D-01A3-3AA1-64D7DBC48A0C}"/>
              </a:ext>
            </a:extLst>
          </p:cNvPr>
          <p:cNvSpPr>
            <a:spLocks noGrp="1"/>
          </p:cNvSpPr>
          <p:nvPr>
            <p:ph type="ctrTitle"/>
          </p:nvPr>
        </p:nvSpPr>
        <p:spPr>
          <a:xfrm>
            <a:off x="1641986" y="727588"/>
            <a:ext cx="8908027" cy="2344476"/>
          </a:xfrm>
        </p:spPr>
        <p:txBody>
          <a:bodyPr>
            <a:normAutofit fontScale="90000"/>
          </a:bodyPr>
          <a:lstStyle/>
          <a:p>
            <a:br>
              <a:rPr lang="en-IN" dirty="0"/>
            </a:br>
            <a:r>
              <a:rPr lang="en-IN" dirty="0"/>
              <a:t> </a:t>
            </a:r>
            <a:r>
              <a:rPr lang="en-IN" sz="5300" dirty="0"/>
              <a:t>Important Mathematics Questions </a:t>
            </a:r>
            <a:br>
              <a:rPr lang="en-IN" dirty="0"/>
            </a:br>
            <a:r>
              <a:rPr lang="en-IN" dirty="0"/>
              <a:t> part 2    </a:t>
            </a:r>
            <a:br>
              <a:rPr lang="en-IN" dirty="0"/>
            </a:br>
            <a:r>
              <a:rPr lang="en-IN" dirty="0"/>
              <a:t>Class x</a:t>
            </a:r>
          </a:p>
        </p:txBody>
      </p:sp>
      <p:sp>
        <p:nvSpPr>
          <p:cNvPr id="3" name="Subtitle 2">
            <a:extLst>
              <a:ext uri="{FF2B5EF4-FFF2-40B4-BE49-F238E27FC236}">
                <a16:creationId xmlns:a16="http://schemas.microsoft.com/office/drawing/2014/main" id="{6296F6C0-5DAC-062B-A9A4-E2F51A104D4A}"/>
              </a:ext>
            </a:extLst>
          </p:cNvPr>
          <p:cNvSpPr>
            <a:spLocks noGrp="1"/>
          </p:cNvSpPr>
          <p:nvPr>
            <p:ph type="subTitle" idx="1"/>
          </p:nvPr>
        </p:nvSpPr>
        <p:spPr>
          <a:xfrm>
            <a:off x="1524000" y="3072063"/>
            <a:ext cx="9144000" cy="2185737"/>
          </a:xfrm>
        </p:spPr>
        <p:txBody>
          <a:bodyPr>
            <a:normAutofit/>
          </a:bodyPr>
          <a:lstStyle/>
          <a:p>
            <a:r>
              <a:rPr lang="en-IN" sz="4800" dirty="0" err="1"/>
              <a:t>toppershome.online</a:t>
            </a:r>
            <a:endParaRPr lang="en-IN" sz="4800" dirty="0"/>
          </a:p>
        </p:txBody>
      </p:sp>
    </p:spTree>
    <p:extLst>
      <p:ext uri="{BB962C8B-B14F-4D97-AF65-F5344CB8AC3E}">
        <p14:creationId xmlns:p14="http://schemas.microsoft.com/office/powerpoint/2010/main" val="374767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B05EB3-17A7-D057-CC88-CBE6948A25F7}"/>
                  </a:ext>
                </a:extLst>
              </p:cNvPr>
              <p:cNvSpPr>
                <a:spLocks noGrp="1"/>
              </p:cNvSpPr>
              <p:nvPr>
                <p:ph idx="1"/>
              </p:nvPr>
            </p:nvSpPr>
            <p:spPr>
              <a:xfrm>
                <a:off x="321013" y="312821"/>
                <a:ext cx="11032787" cy="5864142"/>
              </a:xfrm>
            </p:spPr>
            <p:txBody>
              <a:bodyPr>
                <a:normAutofit lnSpcReduction="10000"/>
              </a:bodyPr>
              <a:lstStyle/>
              <a:p>
                <a:pPr marL="514350" indent="-514350">
                  <a:buAutoNum type="arabicPeriod"/>
                </a:pPr>
                <a:r>
                  <a:rPr lang="en-US" dirty="0"/>
                  <a:t>If x =- 5 is a solution of the quadratic equation 2</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𝑥</m:t>
                        </m:r>
                      </m:e>
                      <m:sup>
                        <m:r>
                          <a:rPr lang="en-IN" b="0" i="1" smtClean="0">
                            <a:latin typeface="Cambria Math" panose="02040503050406030204" pitchFamily="18" charset="0"/>
                          </a:rPr>
                          <m:t>2</m:t>
                        </m:r>
                      </m:sup>
                    </m:sSup>
                  </m:oMath>
                </a14:m>
                <a:r>
                  <a:rPr lang="en-US" dirty="0"/>
                  <a:t> + (k – 1)x + 10 = 0, then the value of k is : (A) 11 (B) -11 (C) 13 (D) -13 </a:t>
                </a:r>
              </a:p>
              <a:p>
                <a:pPr marL="0" indent="0">
                  <a:buNone/>
                </a:pPr>
                <a:r>
                  <a:rPr lang="en-US" dirty="0"/>
                  <a:t>Solution: x=-5  2(</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−5)</m:t>
                        </m:r>
                      </m:e>
                      <m:sup>
                        <m:r>
                          <a:rPr lang="en-IN" b="0" i="1" smtClean="0">
                            <a:latin typeface="Cambria Math" panose="02040503050406030204" pitchFamily="18" charset="0"/>
                          </a:rPr>
                          <m:t>2</m:t>
                        </m:r>
                      </m:sup>
                    </m:sSup>
                  </m:oMath>
                </a14:m>
                <a:r>
                  <a:rPr lang="en-IN" dirty="0"/>
                  <a:t> + (k-1) (-5) +10=0 </a:t>
                </a:r>
                <a:r>
                  <a:rPr lang="en-IN" dirty="0">
                    <a:sym typeface="Wingdings" panose="05000000000000000000" pitchFamily="2" charset="2"/>
                  </a:rPr>
                  <a:t> 2x25 -5k+5 +10=0</a:t>
                </a:r>
              </a:p>
              <a:p>
                <a:pPr marL="0" indent="0">
                  <a:buNone/>
                </a:pPr>
                <a:r>
                  <a:rPr lang="en-IN" dirty="0">
                    <a:sym typeface="Wingdings" panose="05000000000000000000" pitchFamily="2" charset="2"/>
                  </a:rPr>
                  <a:t>               5k= 65  k=65/5= 13   Ans (c)</a:t>
                </a:r>
              </a:p>
              <a:p>
                <a:pPr marL="0" indent="0">
                  <a:buNone/>
                </a:pPr>
                <a:r>
                  <a:rPr lang="en-IN" dirty="0">
                    <a:sym typeface="Wingdings" panose="05000000000000000000" pitchFamily="2" charset="2"/>
                  </a:rPr>
                  <a:t> 2.</a:t>
                </a:r>
                <a:r>
                  <a:rPr lang="en-US" dirty="0"/>
                  <a:t> Two positive integers m and n are expressed as m =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𝑝</m:t>
                        </m:r>
                      </m:e>
                      <m:sup>
                        <m:r>
                          <a:rPr lang="en-IN" b="0" i="1" smtClean="0">
                            <a:latin typeface="Cambria Math" panose="02040503050406030204" pitchFamily="18" charset="0"/>
                          </a:rPr>
                          <m:t>5</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𝑞</m:t>
                        </m:r>
                      </m:e>
                      <m:sup>
                        <m:r>
                          <a:rPr lang="en-IN" b="0" i="1" smtClean="0">
                            <a:latin typeface="Cambria Math" panose="02040503050406030204" pitchFamily="18" charset="0"/>
                          </a:rPr>
                          <m:t>2</m:t>
                        </m:r>
                      </m:sup>
                    </m:sSup>
                  </m:oMath>
                </a14:m>
                <a:r>
                  <a:rPr lang="en-US" dirty="0"/>
                  <a:t> and n =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𝑝</m:t>
                        </m:r>
                      </m:e>
                      <m:sup>
                        <m:r>
                          <a:rPr lang="en-IN" b="0" i="1" smtClean="0">
                            <a:latin typeface="Cambria Math" panose="02040503050406030204" pitchFamily="18" charset="0"/>
                          </a:rPr>
                          <m:t>3</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𝑞</m:t>
                        </m:r>
                      </m:e>
                      <m:sup>
                        <m:r>
                          <a:rPr lang="en-IN" b="0" i="1" smtClean="0">
                            <a:latin typeface="Cambria Math" panose="02040503050406030204" pitchFamily="18" charset="0"/>
                          </a:rPr>
                          <m:t>4</m:t>
                        </m:r>
                      </m:sup>
                    </m:sSup>
                  </m:oMath>
                </a14:m>
                <a:r>
                  <a:rPr lang="en-US" dirty="0"/>
                  <a:t>, where p and q are prime numbers. The LCM of m and n is : (A)</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𝑝</m:t>
                        </m:r>
                      </m:e>
                      <m:sup>
                        <m:r>
                          <a:rPr lang="en-IN" b="0" i="1" smtClean="0">
                            <a:latin typeface="Cambria Math" panose="02040503050406030204" pitchFamily="18" charset="0"/>
                          </a:rPr>
                          <m:t>8</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𝑞</m:t>
                        </m:r>
                      </m:e>
                      <m:sup>
                        <m:r>
                          <a:rPr lang="en-IN" b="0" i="1" smtClean="0">
                            <a:latin typeface="Cambria Math" panose="02040503050406030204" pitchFamily="18" charset="0"/>
                          </a:rPr>
                          <m:t>6</m:t>
                        </m:r>
                      </m:sup>
                    </m:sSup>
                  </m:oMath>
                </a14:m>
                <a:r>
                  <a:rPr lang="en-US" dirty="0"/>
                  <a:t> (B)</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𝑝</m:t>
                        </m:r>
                      </m:e>
                      <m:sup>
                        <m:r>
                          <a:rPr lang="en-IN" b="0" i="1" smtClean="0">
                            <a:latin typeface="Cambria Math" panose="02040503050406030204" pitchFamily="18" charset="0"/>
                          </a:rPr>
                          <m:t>3</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𝑞</m:t>
                        </m:r>
                      </m:e>
                      <m:sup>
                        <m:r>
                          <a:rPr lang="en-IN" b="0" i="1" smtClean="0">
                            <a:latin typeface="Cambria Math" panose="02040503050406030204" pitchFamily="18" charset="0"/>
                          </a:rPr>
                          <m:t>2</m:t>
                        </m:r>
                      </m:sup>
                    </m:sSup>
                  </m:oMath>
                </a14:m>
                <a:r>
                  <a:rPr lang="en-US" dirty="0"/>
                  <a:t> (C) p5q4 (D) p5q2 + p3q4  </a:t>
                </a:r>
              </a:p>
              <a:p>
                <a:pPr marL="0" indent="0">
                  <a:buNone/>
                </a:pPr>
                <a:r>
                  <a:rPr lang="en-US" dirty="0"/>
                  <a:t> LCM=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𝑝</m:t>
                        </m:r>
                      </m:e>
                      <m:sup>
                        <m:r>
                          <a:rPr lang="en-IN" b="0" i="1" smtClean="0">
                            <a:latin typeface="Cambria Math" panose="02040503050406030204" pitchFamily="18" charset="0"/>
                          </a:rPr>
                          <m:t>5</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𝑞</m:t>
                        </m:r>
                      </m:e>
                      <m:sup>
                        <m:r>
                          <a:rPr lang="en-IN" b="0" i="1" smtClean="0">
                            <a:latin typeface="Cambria Math" panose="02040503050406030204" pitchFamily="18" charset="0"/>
                          </a:rPr>
                          <m:t>4 </m:t>
                        </m:r>
                      </m:sup>
                    </m:sSup>
                  </m:oMath>
                </a14:m>
                <a:r>
                  <a:rPr lang="en-IN" dirty="0"/>
                  <a:t> Ans (C)</a:t>
                </a:r>
              </a:p>
              <a:p>
                <a:pPr marL="0" indent="0">
                  <a:buNone/>
                </a:pPr>
                <a:r>
                  <a:rPr lang="en-IN" dirty="0"/>
                  <a:t>3.</a:t>
                </a:r>
                <a:r>
                  <a:rPr lang="en-US" dirty="0"/>
                  <a:t> The pair of equations x = 2a and y = 3b (a, b ) graphically represents straight lines which are : (A) coincident (B)parallel  (c)  intersecting at (3b, 2a) (D) intersecting at (2a,3b)</a:t>
                </a:r>
              </a:p>
              <a:p>
                <a:pPr marL="0" indent="0">
                  <a:buNone/>
                </a:pPr>
                <a:r>
                  <a:rPr lang="en-US" dirty="0"/>
                  <a:t> Ans (c)</a:t>
                </a:r>
              </a:p>
              <a:p>
                <a:pPr marL="0" indent="0">
                  <a:buNone/>
                </a:pPr>
                <a:r>
                  <a:rPr lang="en-US" dirty="0"/>
                  <a:t>                                                                                  </a:t>
                </a:r>
                <a:r>
                  <a:rPr lang="en-US" dirty="0" err="1"/>
                  <a:t>toppershome.online</a:t>
                </a:r>
                <a:endParaRPr lang="en-IN" dirty="0"/>
              </a:p>
            </p:txBody>
          </p:sp>
        </mc:Choice>
        <mc:Fallback xmlns="">
          <p:sp>
            <p:nvSpPr>
              <p:cNvPr id="3" name="Content Placeholder 2">
                <a:extLst>
                  <a:ext uri="{FF2B5EF4-FFF2-40B4-BE49-F238E27FC236}">
                    <a16:creationId xmlns:a16="http://schemas.microsoft.com/office/drawing/2014/main" id="{D9B05EB3-17A7-D057-CC88-CBE6948A25F7}"/>
                  </a:ext>
                </a:extLst>
              </p:cNvPr>
              <p:cNvSpPr>
                <a:spLocks noGrp="1" noRot="1" noChangeAspect="1" noMove="1" noResize="1" noEditPoints="1" noAdjustHandles="1" noChangeArrowheads="1" noChangeShapeType="1" noTextEdit="1"/>
              </p:cNvSpPr>
              <p:nvPr>
                <p:ph idx="1"/>
              </p:nvPr>
            </p:nvSpPr>
            <p:spPr>
              <a:xfrm>
                <a:off x="321013" y="312821"/>
                <a:ext cx="11032787" cy="5864142"/>
              </a:xfrm>
              <a:blipFill>
                <a:blip r:embed="rId2"/>
                <a:stretch>
                  <a:fillRect l="-1160" t="-2391" r="-497"/>
                </a:stretch>
              </a:blipFill>
            </p:spPr>
            <p:txBody>
              <a:bodyPr/>
              <a:lstStyle/>
              <a:p>
                <a:r>
                  <a:rPr lang="en-IN">
                    <a:noFill/>
                  </a:rPr>
                  <a:t> </a:t>
                </a:r>
              </a:p>
            </p:txBody>
          </p:sp>
        </mc:Fallback>
      </mc:AlternateContent>
    </p:spTree>
    <p:extLst>
      <p:ext uri="{BB962C8B-B14F-4D97-AF65-F5344CB8AC3E}">
        <p14:creationId xmlns:p14="http://schemas.microsoft.com/office/powerpoint/2010/main" val="251467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54CB06-FCAE-0842-7111-79580AE059F7}"/>
              </a:ext>
            </a:extLst>
          </p:cNvPr>
          <p:cNvSpPr>
            <a:spLocks noGrp="1"/>
          </p:cNvSpPr>
          <p:nvPr>
            <p:ph idx="1"/>
          </p:nvPr>
        </p:nvSpPr>
        <p:spPr>
          <a:xfrm>
            <a:off x="291830" y="369651"/>
            <a:ext cx="11061970" cy="5807312"/>
          </a:xfrm>
        </p:spPr>
        <p:txBody>
          <a:bodyPr>
            <a:normAutofit lnSpcReduction="10000"/>
          </a:bodyPr>
          <a:lstStyle/>
          <a:p>
            <a:pPr marL="0" indent="0">
              <a:buNone/>
            </a:pPr>
            <a:r>
              <a:rPr lang="en-US" dirty="0"/>
              <a:t>                                                                                             </a:t>
            </a:r>
            <a:r>
              <a:rPr lang="en-US" dirty="0" err="1"/>
              <a:t>toppershome.online</a:t>
            </a:r>
            <a:endParaRPr lang="en-US" dirty="0"/>
          </a:p>
          <a:p>
            <a:pPr marL="0" indent="0">
              <a:buNone/>
            </a:pPr>
            <a:r>
              <a:rPr lang="en-US" dirty="0"/>
              <a:t>4.If k + 7, 2k – 2 and 2k + 6 are three consecutive terms of an A.P., then the value of k is : (A)15  (B) 17 (c ) 5 (D) 1</a:t>
            </a:r>
          </a:p>
          <a:p>
            <a:pPr marL="0" indent="0">
              <a:buNone/>
            </a:pPr>
            <a:r>
              <a:rPr lang="en-US" dirty="0"/>
              <a:t>Solution: Common Difference is same in AP</a:t>
            </a:r>
          </a:p>
          <a:p>
            <a:pPr marL="0" indent="0">
              <a:buNone/>
            </a:pPr>
            <a:r>
              <a:rPr lang="en-US" dirty="0">
                <a:sym typeface="Wingdings" panose="05000000000000000000" pitchFamily="2" charset="2"/>
              </a:rPr>
              <a:t>                   </a:t>
            </a:r>
            <a:r>
              <a:rPr lang="en-US" dirty="0"/>
              <a:t>2k-2 – (K+7) = 2k+6- (2k-2) </a:t>
            </a:r>
            <a:r>
              <a:rPr lang="en-US" dirty="0">
                <a:sym typeface="Wingdings" panose="05000000000000000000" pitchFamily="2" charset="2"/>
              </a:rPr>
              <a:t> 2k -2 –k-7 = 2k +6 -2k+2</a:t>
            </a:r>
          </a:p>
          <a:p>
            <a:pPr marL="0" indent="0">
              <a:buNone/>
            </a:pPr>
            <a:r>
              <a:rPr lang="en-US" dirty="0">
                <a:sym typeface="Wingdings" panose="05000000000000000000" pitchFamily="2" charset="2"/>
              </a:rPr>
              <a:t>   k=17</a:t>
            </a:r>
          </a:p>
          <a:p>
            <a:pPr marL="0" indent="0">
              <a:buNone/>
            </a:pPr>
            <a:r>
              <a:rPr lang="en-US" dirty="0">
                <a:sym typeface="Wingdings" panose="05000000000000000000" pitchFamily="2" charset="2"/>
              </a:rPr>
              <a:t>5.</a:t>
            </a:r>
            <a:r>
              <a:rPr lang="en-US" dirty="0"/>
              <a:t> . The LCM of smallest two digit composite number and smallest composite number is: a) 12 b) 4 c) 20 d) 44 </a:t>
            </a:r>
          </a:p>
          <a:p>
            <a:pPr marL="0" indent="0">
              <a:buNone/>
            </a:pPr>
            <a:r>
              <a:rPr lang="en-US" dirty="0">
                <a:sym typeface="Wingdings" panose="05000000000000000000" pitchFamily="2" charset="2"/>
              </a:rPr>
              <a:t>Ans(c) the smallest composite number is 4 and two digit composite number is 10 than LCM of both is 20</a:t>
            </a:r>
          </a:p>
          <a:p>
            <a:pPr marL="0" indent="0">
              <a:buNone/>
            </a:pPr>
            <a:r>
              <a:rPr lang="en-US" dirty="0"/>
              <a:t>6. The pair of equations y = 0 and y = -7 has: a) one solution b) two solutions c) infinitely many solutions d) no solution</a:t>
            </a:r>
          </a:p>
          <a:p>
            <a:pPr marL="0" indent="0">
              <a:buNone/>
            </a:pPr>
            <a:r>
              <a:rPr lang="en-US" dirty="0">
                <a:sym typeface="Wingdings" panose="05000000000000000000" pitchFamily="2" charset="2"/>
              </a:rPr>
              <a:t>Ans(d) as they  are parallel lines so no solution </a:t>
            </a:r>
          </a:p>
          <a:p>
            <a:pPr marL="0" indent="0">
              <a:buNone/>
            </a:pPr>
            <a:endParaRPr lang="en-US" dirty="0">
              <a:sym typeface="Wingdings" panose="05000000000000000000" pitchFamily="2" charset="2"/>
            </a:endParaRPr>
          </a:p>
        </p:txBody>
      </p:sp>
    </p:spTree>
    <p:extLst>
      <p:ext uri="{BB962C8B-B14F-4D97-AF65-F5344CB8AC3E}">
        <p14:creationId xmlns:p14="http://schemas.microsoft.com/office/powerpoint/2010/main" val="1230373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EF0600-D6A4-F585-E75D-340D55368203}"/>
                  </a:ext>
                </a:extLst>
              </p:cNvPr>
              <p:cNvSpPr>
                <a:spLocks noGrp="1"/>
              </p:cNvSpPr>
              <p:nvPr>
                <p:ph idx="1"/>
              </p:nvPr>
            </p:nvSpPr>
            <p:spPr>
              <a:xfrm>
                <a:off x="466928" y="405387"/>
                <a:ext cx="10809051" cy="6073234"/>
              </a:xfrm>
            </p:spPr>
            <p:txBody>
              <a:bodyPr/>
              <a:lstStyle/>
              <a:p>
                <a:pPr marL="0" indent="0">
                  <a:buNone/>
                </a:pPr>
                <a:r>
                  <a:rPr lang="en-US" dirty="0"/>
                  <a:t>7.All queens, jacks and aces are removed from a pack of 52 playing cards. The remaining cards are well-shuffled and one card is picked up at random from it. The probability of that card to be a king is : (A) 1/10(B) 1/13 (C) 3/10 (D) 3/13 </a:t>
                </a:r>
              </a:p>
              <a:p>
                <a:pPr marL="0" indent="0">
                  <a:buNone/>
                </a:pPr>
                <a:r>
                  <a:rPr lang="en-US" dirty="0"/>
                  <a:t>Solution: Total Cards = 52-12=40 </a:t>
                </a:r>
                <a:r>
                  <a:rPr lang="en-US" dirty="0">
                    <a:sym typeface="Wingdings" panose="05000000000000000000" pitchFamily="2" charset="2"/>
                  </a:rPr>
                  <a:t> </a:t>
                </a:r>
                <a14:m>
                  <m:oMath xmlns:m="http://schemas.openxmlformats.org/officeDocument/2006/math">
                    <m:f>
                      <m:fPr>
                        <m:ctrlPr>
                          <a:rPr lang="en-US"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4</m:t>
                        </m:r>
                      </m:num>
                      <m:den>
                        <m:r>
                          <a:rPr lang="en-IN" b="0" i="1" smtClean="0">
                            <a:latin typeface="Cambria Math" panose="02040503050406030204" pitchFamily="18" charset="0"/>
                            <a:sym typeface="Wingdings" panose="05000000000000000000" pitchFamily="2" charset="2"/>
                          </a:rPr>
                          <m:t>40</m:t>
                        </m:r>
                      </m:den>
                    </m:f>
                  </m:oMath>
                </a14:m>
                <a:r>
                  <a:rPr lang="en-IN" dirty="0"/>
                  <a: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1</m:t>
                        </m:r>
                      </m:num>
                      <m:den>
                        <m:r>
                          <a:rPr lang="en-IN" b="0" i="1" smtClean="0">
                            <a:latin typeface="Cambria Math" panose="02040503050406030204" pitchFamily="18" charset="0"/>
                          </a:rPr>
                          <m:t>10</m:t>
                        </m:r>
                      </m:den>
                    </m:f>
                  </m:oMath>
                </a14:m>
                <a:r>
                  <a:rPr lang="en-IN" dirty="0"/>
                  <a:t> Ans (A)</a:t>
                </a:r>
              </a:p>
              <a:p>
                <a:pPr marL="0" indent="0">
                  <a:buNone/>
                </a:pPr>
                <a:r>
                  <a:rPr lang="en-IN" dirty="0"/>
                  <a:t>8.</a:t>
                </a:r>
                <a:r>
                  <a:rPr lang="en-US" dirty="0"/>
                  <a:t> PQ is a diameter of a circle with </a:t>
                </a:r>
                <a:r>
                  <a:rPr lang="en-US" dirty="0" err="1"/>
                  <a:t>centre</a:t>
                </a:r>
                <a:r>
                  <a:rPr lang="en-US" dirty="0"/>
                  <a:t> O(2, – 4). If the coordinates of the point P are (– 4, 5), then the coordinates of the point Q will be : (A) (– 3, 4.5) (B) (– 1, 0.5) (C) (4, – 5) (D) (8, – 13)</a:t>
                </a:r>
                <a:endParaRPr lang="en-IN" dirty="0"/>
              </a:p>
              <a:p>
                <a:pPr marL="0" indent="0">
                  <a:buNone/>
                </a:pPr>
                <a:r>
                  <a:rPr lang="en-IN" dirty="0"/>
                  <a:t>Solution : mid point formula =</a:t>
                </a:r>
                <a14:m>
                  <m:oMath xmlns:m="http://schemas.openxmlformats.org/officeDocument/2006/math">
                    <m:f>
                      <m:fPr>
                        <m:ctrlPr>
                          <a:rPr lang="en-IN" i="1" smtClean="0">
                            <a:latin typeface="Cambria Math" panose="02040503050406030204" pitchFamily="18" charset="0"/>
                          </a:rPr>
                        </m:ctrlPr>
                      </m:fPr>
                      <m:num>
                        <m:sSub>
                          <m:sSubPr>
                            <m:ctrlPr>
                              <a:rPr lang="en-IN"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1</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2</m:t>
                            </m:r>
                          </m:sub>
                        </m:sSub>
                      </m:num>
                      <m:den>
                        <m:r>
                          <a:rPr lang="en-IN" b="0" i="1" smtClean="0">
                            <a:latin typeface="Cambria Math" panose="02040503050406030204" pitchFamily="18" charset="0"/>
                          </a:rPr>
                          <m:t>2</m:t>
                        </m:r>
                      </m:den>
                    </m:f>
                  </m:oMath>
                </a14:m>
                <a:r>
                  <a:rPr lang="en-IN" dirty="0"/>
                  <a:t>,</a:t>
                </a:r>
                <a14:m>
                  <m:oMath xmlns:m="http://schemas.openxmlformats.org/officeDocument/2006/math">
                    <m:f>
                      <m:fPr>
                        <m:ctrlPr>
                          <a:rPr lang="en-IN" i="1" dirty="0" smtClean="0">
                            <a:latin typeface="Cambria Math" panose="02040503050406030204" pitchFamily="18" charset="0"/>
                          </a:rPr>
                        </m:ctrlPr>
                      </m:fPr>
                      <m:num>
                        <m:sSub>
                          <m:sSubPr>
                            <m:ctrlPr>
                              <a:rPr lang="en-IN" i="1" dirty="0" smtClean="0">
                                <a:latin typeface="Cambria Math" panose="02040503050406030204" pitchFamily="18" charset="0"/>
                              </a:rPr>
                            </m:ctrlPr>
                          </m:sSubPr>
                          <m:e>
                            <m:r>
                              <a:rPr lang="en-IN" b="0" i="1" dirty="0" smtClean="0">
                                <a:latin typeface="Cambria Math" panose="02040503050406030204" pitchFamily="18" charset="0"/>
                              </a:rPr>
                              <m:t>𝑦</m:t>
                            </m:r>
                          </m:e>
                          <m:sub>
                            <m:r>
                              <a:rPr lang="en-IN" b="0" i="1" dirty="0" smtClean="0">
                                <a:latin typeface="Cambria Math" panose="02040503050406030204" pitchFamily="18" charset="0"/>
                              </a:rPr>
                              <m:t>1</m:t>
                            </m:r>
                          </m:sub>
                        </m:sSub>
                        <m:r>
                          <a:rPr lang="en-IN" b="0" i="1" dirty="0" smtClean="0">
                            <a:latin typeface="Cambria Math" panose="02040503050406030204" pitchFamily="18" charset="0"/>
                          </a:rPr>
                          <m:t>+</m:t>
                        </m:r>
                        <m:sSub>
                          <m:sSubPr>
                            <m:ctrlPr>
                              <a:rPr lang="en-IN" b="0" i="1" dirty="0" smtClean="0">
                                <a:latin typeface="Cambria Math" panose="02040503050406030204" pitchFamily="18" charset="0"/>
                              </a:rPr>
                            </m:ctrlPr>
                          </m:sSubPr>
                          <m:e>
                            <m:r>
                              <a:rPr lang="en-IN" b="0" i="1" dirty="0" smtClean="0">
                                <a:latin typeface="Cambria Math" panose="02040503050406030204" pitchFamily="18" charset="0"/>
                              </a:rPr>
                              <m:t>𝑦</m:t>
                            </m:r>
                          </m:e>
                          <m:sub>
                            <m:r>
                              <a:rPr lang="en-IN" b="0" i="1" dirty="0" smtClean="0">
                                <a:latin typeface="Cambria Math" panose="02040503050406030204" pitchFamily="18" charset="0"/>
                              </a:rPr>
                              <m:t>2</m:t>
                            </m:r>
                          </m:sub>
                        </m:sSub>
                      </m:num>
                      <m:den>
                        <m:r>
                          <a:rPr lang="en-IN" b="0" i="1" dirty="0" smtClean="0">
                            <a:latin typeface="Cambria Math" panose="02040503050406030204" pitchFamily="18" charset="0"/>
                          </a:rPr>
                          <m:t>2</m:t>
                        </m:r>
                      </m:den>
                    </m:f>
                  </m:oMath>
                </a14:m>
                <a:r>
                  <a:rPr lang="en-IN" dirty="0"/>
                  <a:t> </a:t>
                </a:r>
                <a:r>
                  <a:rPr lang="en-IN" dirty="0">
                    <a:sym typeface="Wingdings" panose="05000000000000000000" pitchFamily="2" charset="2"/>
                  </a:rPr>
                  <a:t> 2=</a:t>
                </a:r>
                <a14:m>
                  <m:oMath xmlns:m="http://schemas.openxmlformats.org/officeDocument/2006/math">
                    <m:f>
                      <m:fPr>
                        <m:ctrlPr>
                          <a:rPr lang="en-IN"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−4+</m:t>
                        </m:r>
                        <m:r>
                          <a:rPr lang="en-IN" b="0" i="1" smtClean="0">
                            <a:latin typeface="Cambria Math" panose="02040503050406030204" pitchFamily="18" charset="0"/>
                            <a:sym typeface="Wingdings" panose="05000000000000000000" pitchFamily="2" charset="2"/>
                          </a:rPr>
                          <m:t>𝑥</m:t>
                        </m:r>
                      </m:num>
                      <m:den>
                        <m:r>
                          <a:rPr lang="en-IN" b="0" i="1" smtClean="0">
                            <a:latin typeface="Cambria Math" panose="02040503050406030204" pitchFamily="18" charset="0"/>
                            <a:sym typeface="Wingdings" panose="05000000000000000000" pitchFamily="2" charset="2"/>
                          </a:rPr>
                          <m:t>2</m:t>
                        </m:r>
                      </m:den>
                    </m:f>
                  </m:oMath>
                </a14:m>
                <a:r>
                  <a:rPr lang="en-IN" dirty="0"/>
                  <a:t>= 2x2=-4 +x</a:t>
                </a:r>
                <a:r>
                  <a:rPr lang="en-IN" dirty="0">
                    <a:sym typeface="Wingdings" panose="05000000000000000000" pitchFamily="2" charset="2"/>
                  </a:rPr>
                  <a:t> x=8</a:t>
                </a:r>
              </a:p>
              <a:p>
                <a:pPr marL="0" indent="0">
                  <a:buNone/>
                </a:pP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5+</m:t>
                        </m:r>
                        <m:r>
                          <a:rPr lang="en-IN" b="0" i="1" smtClean="0">
                            <a:latin typeface="Cambria Math" panose="02040503050406030204" pitchFamily="18" charset="0"/>
                          </a:rPr>
                          <m:t>𝑦</m:t>
                        </m:r>
                      </m:num>
                      <m:den>
                        <m:r>
                          <a:rPr lang="en-IN" b="0" i="1" smtClean="0">
                            <a:latin typeface="Cambria Math" panose="02040503050406030204" pitchFamily="18" charset="0"/>
                          </a:rPr>
                          <m:t>2</m:t>
                        </m:r>
                      </m:den>
                    </m:f>
                  </m:oMath>
                </a14:m>
                <a:r>
                  <a:rPr lang="en-IN" dirty="0"/>
                  <a:t>=-4 </a:t>
                </a:r>
                <a:r>
                  <a:rPr lang="en-IN" dirty="0">
                    <a:sym typeface="Wingdings" panose="05000000000000000000" pitchFamily="2" charset="2"/>
                  </a:rPr>
                  <a:t> 5+y= -8  y= - 13  (8,-13)  Ans (D)               </a:t>
                </a:r>
              </a:p>
              <a:p>
                <a:pPr marL="0" indent="0">
                  <a:buNone/>
                </a:pPr>
                <a:r>
                  <a:rPr lang="en-IN" dirty="0">
                    <a:sym typeface="Wingdings" panose="05000000000000000000" pitchFamily="2" charset="2"/>
                  </a:rPr>
                  <a:t>                                                                                            </a:t>
                </a:r>
                <a:r>
                  <a:rPr lang="en-IN" dirty="0" err="1">
                    <a:sym typeface="Wingdings" panose="05000000000000000000" pitchFamily="2" charset="2"/>
                  </a:rPr>
                  <a:t>toppershome.online</a:t>
                </a:r>
                <a:endParaRPr lang="en-IN" dirty="0"/>
              </a:p>
            </p:txBody>
          </p:sp>
        </mc:Choice>
        <mc:Fallback xmlns="">
          <p:sp>
            <p:nvSpPr>
              <p:cNvPr id="3" name="Content Placeholder 2">
                <a:extLst>
                  <a:ext uri="{FF2B5EF4-FFF2-40B4-BE49-F238E27FC236}">
                    <a16:creationId xmlns:a16="http://schemas.microsoft.com/office/drawing/2014/main" id="{FAEF0600-D6A4-F585-E75D-340D55368203}"/>
                  </a:ext>
                </a:extLst>
              </p:cNvPr>
              <p:cNvSpPr>
                <a:spLocks noGrp="1" noRot="1" noChangeAspect="1" noMove="1" noResize="1" noEditPoints="1" noAdjustHandles="1" noChangeArrowheads="1" noChangeShapeType="1" noTextEdit="1"/>
              </p:cNvSpPr>
              <p:nvPr>
                <p:ph idx="1"/>
              </p:nvPr>
            </p:nvSpPr>
            <p:spPr>
              <a:xfrm>
                <a:off x="466928" y="405387"/>
                <a:ext cx="10809051" cy="6073234"/>
              </a:xfrm>
              <a:blipFill>
                <a:blip r:embed="rId2"/>
                <a:stretch>
                  <a:fillRect l="-1184" t="-1707" r="-1184"/>
                </a:stretch>
              </a:blipFill>
            </p:spPr>
            <p:txBody>
              <a:bodyPr/>
              <a:lstStyle/>
              <a:p>
                <a:r>
                  <a:rPr lang="en-IN">
                    <a:noFill/>
                  </a:rPr>
                  <a:t> </a:t>
                </a:r>
              </a:p>
            </p:txBody>
          </p:sp>
        </mc:Fallback>
      </mc:AlternateContent>
    </p:spTree>
    <p:extLst>
      <p:ext uri="{BB962C8B-B14F-4D97-AF65-F5344CB8AC3E}">
        <p14:creationId xmlns:p14="http://schemas.microsoft.com/office/powerpoint/2010/main" val="2841250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7604588-84C0-57C4-55BF-52E3C4C0D831}"/>
                  </a:ext>
                </a:extLst>
              </p:cNvPr>
              <p:cNvSpPr>
                <a:spLocks noGrp="1"/>
              </p:cNvSpPr>
              <p:nvPr>
                <p:ph idx="1"/>
              </p:nvPr>
            </p:nvSpPr>
            <p:spPr>
              <a:xfrm>
                <a:off x="575553" y="259471"/>
                <a:ext cx="11036344" cy="6013510"/>
              </a:xfrm>
            </p:spPr>
            <p:txBody>
              <a:bodyPr>
                <a:normAutofit fontScale="25000" lnSpcReduction="20000"/>
              </a:bodyPr>
              <a:lstStyle/>
              <a:p>
                <a:pPr marL="0" indent="0">
                  <a:buNone/>
                </a:pPr>
                <a:r>
                  <a:rPr lang="en-US" sz="9600" dirty="0"/>
                  <a:t>9.The value of  </a:t>
                </a:r>
                <a14:m>
                  <m:oMath xmlns:m="http://schemas.openxmlformats.org/officeDocument/2006/math">
                    <m:sSup>
                      <m:sSupPr>
                        <m:ctrlPr>
                          <a:rPr lang="en-US" sz="9600" i="1" smtClean="0">
                            <a:latin typeface="Cambria Math" panose="02040503050406030204" pitchFamily="18" charset="0"/>
                          </a:rPr>
                        </m:ctrlPr>
                      </m:sSupPr>
                      <m:e>
                        <m:r>
                          <a:rPr lang="en-IN" sz="9600" b="0" i="1" smtClean="0">
                            <a:latin typeface="Cambria Math" panose="02040503050406030204" pitchFamily="18" charset="0"/>
                          </a:rPr>
                          <m:t>𝑆𝑖𝑛</m:t>
                        </m:r>
                      </m:e>
                      <m:sup>
                        <m:r>
                          <a:rPr lang="en-IN" sz="9600" b="0" i="1" smtClean="0">
                            <a:latin typeface="Cambria Math" panose="02040503050406030204" pitchFamily="18" charset="0"/>
                          </a:rPr>
                          <m:t>2</m:t>
                        </m:r>
                      </m:sup>
                    </m:sSup>
                    <m:r>
                      <a:rPr lang="en-IN" sz="9600" b="0" i="1" smtClean="0">
                        <a:latin typeface="Cambria Math" panose="02040503050406030204" pitchFamily="18" charset="0"/>
                      </a:rPr>
                      <m:t>𝐴</m:t>
                    </m:r>
                    <m:r>
                      <a:rPr lang="en-IN" sz="9600" b="0" i="1" smtClean="0">
                        <a:latin typeface="Cambria Math" panose="02040503050406030204" pitchFamily="18" charset="0"/>
                      </a:rPr>
                      <m:t>+</m:t>
                    </m:r>
                    <m:f>
                      <m:fPr>
                        <m:ctrlPr>
                          <a:rPr lang="en-IN" sz="9600" b="0" i="1" smtClean="0">
                            <a:latin typeface="Cambria Math" panose="02040503050406030204" pitchFamily="18" charset="0"/>
                          </a:rPr>
                        </m:ctrlPr>
                      </m:fPr>
                      <m:num>
                        <m:r>
                          <a:rPr lang="en-IN" sz="9600" b="0" i="1" smtClean="0">
                            <a:latin typeface="Cambria Math" panose="02040503050406030204" pitchFamily="18" charset="0"/>
                          </a:rPr>
                          <m:t>1</m:t>
                        </m:r>
                      </m:num>
                      <m:den>
                        <m:r>
                          <a:rPr lang="en-IN" sz="9600" b="0" i="1" smtClean="0">
                            <a:latin typeface="Cambria Math" panose="02040503050406030204" pitchFamily="18" charset="0"/>
                          </a:rPr>
                          <m:t>1+</m:t>
                        </m:r>
                        <m:sSup>
                          <m:sSupPr>
                            <m:ctrlPr>
                              <a:rPr lang="en-IN" sz="9600" b="0" i="1" smtClean="0">
                                <a:latin typeface="Cambria Math" panose="02040503050406030204" pitchFamily="18" charset="0"/>
                              </a:rPr>
                            </m:ctrlPr>
                          </m:sSupPr>
                          <m:e>
                            <m:r>
                              <a:rPr lang="en-IN" sz="9600" b="0" i="1" smtClean="0">
                                <a:latin typeface="Cambria Math" panose="02040503050406030204" pitchFamily="18" charset="0"/>
                              </a:rPr>
                              <m:t>𝑡𝑎𝑛</m:t>
                            </m:r>
                          </m:e>
                          <m:sup>
                            <m:r>
                              <a:rPr lang="en-IN" sz="9600" b="0" i="1" smtClean="0">
                                <a:latin typeface="Cambria Math" panose="02040503050406030204" pitchFamily="18" charset="0"/>
                              </a:rPr>
                              <m:t>2</m:t>
                            </m:r>
                          </m:sup>
                        </m:sSup>
                        <m:r>
                          <a:rPr lang="en-IN" sz="9600" b="0" i="1" smtClean="0">
                            <a:latin typeface="Cambria Math" panose="02040503050406030204" pitchFamily="18" charset="0"/>
                          </a:rPr>
                          <m:t>𝐴</m:t>
                        </m:r>
                      </m:den>
                    </m:f>
                  </m:oMath>
                </a14:m>
                <a:r>
                  <a:rPr lang="en-IN" sz="9600" dirty="0"/>
                  <a:t> =     </a:t>
                </a:r>
                <a:r>
                  <a:rPr lang="pt-BR" sz="9600" dirty="0"/>
                  <a:t>(A) 0 (B) 2 (C) 1 (D) – 1</a:t>
                </a:r>
                <a:endParaRPr lang="en-IN" sz="9600" dirty="0"/>
              </a:p>
              <a:p>
                <a:pPr marL="0" indent="0">
                  <a:buNone/>
                </a:pPr>
                <a:r>
                  <a:rPr lang="en-IN" sz="9600" dirty="0"/>
                  <a:t>     </a:t>
                </a:r>
                <a14:m>
                  <m:oMath xmlns:m="http://schemas.openxmlformats.org/officeDocument/2006/math">
                    <m:sSup>
                      <m:sSupPr>
                        <m:ctrlPr>
                          <a:rPr lang="en-IN" sz="9600" i="1" smtClean="0">
                            <a:latin typeface="Cambria Math" panose="02040503050406030204" pitchFamily="18" charset="0"/>
                          </a:rPr>
                        </m:ctrlPr>
                      </m:sSupPr>
                      <m:e>
                        <m:r>
                          <a:rPr lang="en-IN" sz="9600" b="0" i="1" smtClean="0">
                            <a:latin typeface="Cambria Math" panose="02040503050406030204" pitchFamily="18" charset="0"/>
                          </a:rPr>
                          <m:t>𝑆𝑖𝑛</m:t>
                        </m:r>
                      </m:e>
                      <m:sup>
                        <m:r>
                          <a:rPr lang="en-IN" sz="9600" b="0" i="1" smtClean="0">
                            <a:latin typeface="Cambria Math" panose="02040503050406030204" pitchFamily="18" charset="0"/>
                          </a:rPr>
                          <m:t>2</m:t>
                        </m:r>
                      </m:sup>
                    </m:sSup>
                    <m:r>
                      <a:rPr lang="en-IN" sz="9600" b="0" i="1" smtClean="0">
                        <a:latin typeface="Cambria Math" panose="02040503050406030204" pitchFamily="18" charset="0"/>
                      </a:rPr>
                      <m:t>𝐴</m:t>
                    </m:r>
                    <m:r>
                      <a:rPr lang="en-IN" sz="9600" b="0" i="1" smtClean="0">
                        <a:latin typeface="Cambria Math" panose="02040503050406030204" pitchFamily="18" charset="0"/>
                      </a:rPr>
                      <m:t>+</m:t>
                    </m:r>
                    <m:f>
                      <m:fPr>
                        <m:ctrlPr>
                          <a:rPr lang="en-IN" sz="9600" b="0" i="1" smtClean="0">
                            <a:latin typeface="Cambria Math" panose="02040503050406030204" pitchFamily="18" charset="0"/>
                          </a:rPr>
                        </m:ctrlPr>
                      </m:fPr>
                      <m:num>
                        <m:r>
                          <a:rPr lang="en-IN" sz="9600" b="0" i="1" smtClean="0">
                            <a:latin typeface="Cambria Math" panose="02040503050406030204" pitchFamily="18" charset="0"/>
                          </a:rPr>
                          <m:t>1</m:t>
                        </m:r>
                      </m:num>
                      <m:den>
                        <m:sSup>
                          <m:sSupPr>
                            <m:ctrlPr>
                              <a:rPr lang="en-IN" sz="9600" b="0" i="1" smtClean="0">
                                <a:latin typeface="Cambria Math" panose="02040503050406030204" pitchFamily="18" charset="0"/>
                              </a:rPr>
                            </m:ctrlPr>
                          </m:sSupPr>
                          <m:e>
                            <m:r>
                              <a:rPr lang="en-IN" sz="9600" b="0" i="1" smtClean="0">
                                <a:latin typeface="Cambria Math" panose="02040503050406030204" pitchFamily="18" charset="0"/>
                              </a:rPr>
                              <m:t>𝑆𝑒𝑐</m:t>
                            </m:r>
                          </m:e>
                          <m:sup>
                            <m:r>
                              <a:rPr lang="en-IN" sz="9600" b="0" i="1" smtClean="0">
                                <a:latin typeface="Cambria Math" panose="02040503050406030204" pitchFamily="18" charset="0"/>
                              </a:rPr>
                              <m:t>2</m:t>
                            </m:r>
                          </m:sup>
                        </m:sSup>
                        <m:r>
                          <a:rPr lang="en-IN" sz="9600" b="0" i="1" smtClean="0">
                            <a:latin typeface="Cambria Math" panose="02040503050406030204" pitchFamily="18" charset="0"/>
                          </a:rPr>
                          <m:t>𝐴</m:t>
                        </m:r>
                        <m:r>
                          <a:rPr lang="en-IN" sz="9600" b="0" i="1" smtClean="0">
                            <a:latin typeface="Cambria Math" panose="02040503050406030204" pitchFamily="18" charset="0"/>
                          </a:rPr>
                          <m:t> </m:t>
                        </m:r>
                      </m:den>
                    </m:f>
                  </m:oMath>
                </a14:m>
                <a:r>
                  <a:rPr lang="en-IN" sz="9600" dirty="0"/>
                  <a:t> = </a:t>
                </a:r>
                <a14:m>
                  <m:oMath xmlns:m="http://schemas.openxmlformats.org/officeDocument/2006/math">
                    <m:sSup>
                      <m:sSupPr>
                        <m:ctrlPr>
                          <a:rPr lang="en-IN" sz="9600" i="1" smtClean="0">
                            <a:latin typeface="Cambria Math" panose="02040503050406030204" pitchFamily="18" charset="0"/>
                          </a:rPr>
                        </m:ctrlPr>
                      </m:sSupPr>
                      <m:e>
                        <m:r>
                          <a:rPr lang="en-IN" sz="9600" b="0" i="1" smtClean="0">
                            <a:latin typeface="Cambria Math" panose="02040503050406030204" pitchFamily="18" charset="0"/>
                          </a:rPr>
                          <m:t>𝑆𝑖𝑛</m:t>
                        </m:r>
                      </m:e>
                      <m:sup>
                        <m:r>
                          <a:rPr lang="en-IN" sz="9600" b="0" i="1" smtClean="0">
                            <a:latin typeface="Cambria Math" panose="02040503050406030204" pitchFamily="18" charset="0"/>
                          </a:rPr>
                          <m:t>2</m:t>
                        </m:r>
                      </m:sup>
                    </m:sSup>
                    <m:r>
                      <a:rPr lang="en-IN" sz="9600" b="0" i="1" smtClean="0">
                        <a:latin typeface="Cambria Math" panose="02040503050406030204" pitchFamily="18" charset="0"/>
                      </a:rPr>
                      <m:t>𝐴</m:t>
                    </m:r>
                    <m:r>
                      <a:rPr lang="en-IN" sz="9600" b="0" i="1" smtClean="0">
                        <a:latin typeface="Cambria Math" panose="02040503050406030204" pitchFamily="18" charset="0"/>
                      </a:rPr>
                      <m:t>+</m:t>
                    </m:r>
                    <m:sSup>
                      <m:sSupPr>
                        <m:ctrlPr>
                          <a:rPr lang="en-IN" sz="9600" b="0" i="1" smtClean="0">
                            <a:latin typeface="Cambria Math" panose="02040503050406030204" pitchFamily="18" charset="0"/>
                          </a:rPr>
                        </m:ctrlPr>
                      </m:sSupPr>
                      <m:e>
                        <m:r>
                          <a:rPr lang="en-IN" sz="9600" b="0" i="1" smtClean="0">
                            <a:latin typeface="Cambria Math" panose="02040503050406030204" pitchFamily="18" charset="0"/>
                          </a:rPr>
                          <m:t>𝐶𝑜𝑠</m:t>
                        </m:r>
                      </m:e>
                      <m:sup>
                        <m:r>
                          <a:rPr lang="en-IN" sz="9600" b="0" i="1" smtClean="0">
                            <a:latin typeface="Cambria Math" panose="02040503050406030204" pitchFamily="18" charset="0"/>
                          </a:rPr>
                          <m:t>2</m:t>
                        </m:r>
                      </m:sup>
                    </m:sSup>
                  </m:oMath>
                </a14:m>
                <a:r>
                  <a:rPr lang="en-IN" sz="9600" dirty="0"/>
                  <a:t>A = 1</a:t>
                </a:r>
              </a:p>
              <a:p>
                <a:pPr marL="0" indent="0">
                  <a:buNone/>
                </a:pPr>
                <a:endParaRPr lang="en-IN" sz="9600" dirty="0"/>
              </a:p>
              <a:p>
                <a:pPr marL="0" indent="0">
                  <a:buNone/>
                </a:pPr>
                <a:r>
                  <a:rPr lang="en-IN" sz="9600" dirty="0"/>
                  <a:t>10.</a:t>
                </a:r>
                <a:r>
                  <a:rPr lang="en-US" sz="9600" dirty="0"/>
                  <a:t> A cap is cylindrical in shape, surmounted by a conical top. If the volume of the cylindrical part is equal to that of the conical part, then the ratio of the height of the cylindrical part to the height of the conical part is : (A) 1 : 2 (B) 1 : 3 (C) 2 : 1 (D) 3 : 1 </a:t>
                </a:r>
              </a:p>
              <a:p>
                <a:pPr marL="0" indent="0">
                  <a:buNone/>
                </a:pPr>
                <a:r>
                  <a:rPr lang="en-US" sz="9600" dirty="0"/>
                  <a:t> Solution : Vol  of  cylinder = Vol of Cone </a:t>
                </a:r>
                <a:r>
                  <a:rPr lang="en-US" sz="9600" dirty="0">
                    <a:sym typeface="Wingdings" panose="05000000000000000000" pitchFamily="2" charset="2"/>
                  </a:rPr>
                  <a:t> </a:t>
                </a:r>
                <a14:m>
                  <m:oMath xmlns:m="http://schemas.openxmlformats.org/officeDocument/2006/math">
                    <m:r>
                      <a:rPr lang="en-US" sz="9600" i="1" smtClean="0">
                        <a:latin typeface="Cambria Math" panose="02040503050406030204" pitchFamily="18" charset="0"/>
                        <a:ea typeface="Cambria Math" panose="02040503050406030204" pitchFamily="18" charset="0"/>
                        <a:sym typeface="Wingdings" panose="05000000000000000000" pitchFamily="2" charset="2"/>
                      </a:rPr>
                      <m:t>𝜋</m:t>
                    </m:r>
                    <m:sSup>
                      <m:sSupPr>
                        <m:ctrlPr>
                          <a:rPr lang="en-US" sz="9600" i="1" smtClean="0">
                            <a:latin typeface="Cambria Math" panose="02040503050406030204" pitchFamily="18" charset="0"/>
                            <a:ea typeface="Cambria Math" panose="02040503050406030204" pitchFamily="18" charset="0"/>
                            <a:sym typeface="Wingdings" panose="05000000000000000000" pitchFamily="2" charset="2"/>
                          </a:rPr>
                        </m:ctrlPr>
                      </m:sSupPr>
                      <m:e>
                        <m:r>
                          <a:rPr lang="en-IN" sz="9600" b="0" i="1" smtClean="0">
                            <a:latin typeface="Cambria Math" panose="02040503050406030204" pitchFamily="18" charset="0"/>
                            <a:ea typeface="Cambria Math" panose="02040503050406030204" pitchFamily="18" charset="0"/>
                            <a:sym typeface="Wingdings" panose="05000000000000000000" pitchFamily="2" charset="2"/>
                          </a:rPr>
                          <m:t>𝑟</m:t>
                        </m:r>
                      </m:e>
                      <m:sup>
                        <m:r>
                          <a:rPr lang="en-IN" sz="9600" b="0" i="1" smtClean="0">
                            <a:latin typeface="Cambria Math" panose="02040503050406030204" pitchFamily="18" charset="0"/>
                            <a:ea typeface="Cambria Math" panose="02040503050406030204" pitchFamily="18" charset="0"/>
                            <a:sym typeface="Wingdings" panose="05000000000000000000" pitchFamily="2" charset="2"/>
                          </a:rPr>
                          <m:t>2</m:t>
                        </m:r>
                      </m:sup>
                    </m:sSup>
                    <m:r>
                      <a:rPr lang="en-IN" sz="9600" b="0" i="1" smtClean="0">
                        <a:latin typeface="Cambria Math" panose="02040503050406030204" pitchFamily="18" charset="0"/>
                        <a:ea typeface="Cambria Math" panose="02040503050406030204" pitchFamily="18" charset="0"/>
                        <a:sym typeface="Wingdings" panose="05000000000000000000" pitchFamily="2" charset="2"/>
                      </a:rPr>
                      <m:t>𝐻</m:t>
                    </m:r>
                    <m:r>
                      <a:rPr lang="en-IN" sz="9600" b="0" i="1" smtClean="0">
                        <a:latin typeface="Cambria Math" panose="02040503050406030204" pitchFamily="18" charset="0"/>
                        <a:ea typeface="Cambria Math" panose="02040503050406030204" pitchFamily="18" charset="0"/>
                        <a:sym typeface="Wingdings" panose="05000000000000000000" pitchFamily="2" charset="2"/>
                      </a:rPr>
                      <m:t>=</m:t>
                    </m:r>
                    <m:f>
                      <m:fPr>
                        <m:ctrlPr>
                          <a:rPr lang="en-IN" sz="9600" b="0" i="1" smtClean="0">
                            <a:latin typeface="Cambria Math" panose="02040503050406030204" pitchFamily="18" charset="0"/>
                            <a:ea typeface="Cambria Math" panose="02040503050406030204" pitchFamily="18" charset="0"/>
                            <a:sym typeface="Wingdings" panose="05000000000000000000" pitchFamily="2" charset="2"/>
                          </a:rPr>
                        </m:ctrlPr>
                      </m:fPr>
                      <m:num>
                        <m:r>
                          <a:rPr lang="en-IN" sz="9600" b="0" i="1" smtClean="0">
                            <a:latin typeface="Cambria Math" panose="02040503050406030204" pitchFamily="18" charset="0"/>
                            <a:ea typeface="Cambria Math" panose="02040503050406030204" pitchFamily="18" charset="0"/>
                            <a:sym typeface="Wingdings" panose="05000000000000000000" pitchFamily="2" charset="2"/>
                          </a:rPr>
                          <m:t>1</m:t>
                        </m:r>
                      </m:num>
                      <m:den>
                        <m:r>
                          <a:rPr lang="en-IN" sz="9600" b="0" i="1" smtClean="0">
                            <a:latin typeface="Cambria Math" panose="02040503050406030204" pitchFamily="18" charset="0"/>
                            <a:ea typeface="Cambria Math" panose="02040503050406030204" pitchFamily="18" charset="0"/>
                            <a:sym typeface="Wingdings" panose="05000000000000000000" pitchFamily="2" charset="2"/>
                          </a:rPr>
                          <m:t>3</m:t>
                        </m:r>
                      </m:den>
                    </m:f>
                    <m:r>
                      <a:rPr lang="en-IN" sz="9600" b="0" i="1" smtClean="0">
                        <a:latin typeface="Cambria Math" panose="02040503050406030204" pitchFamily="18" charset="0"/>
                        <a:ea typeface="Cambria Math" panose="02040503050406030204" pitchFamily="18" charset="0"/>
                        <a:sym typeface="Wingdings" panose="05000000000000000000" pitchFamily="2" charset="2"/>
                      </a:rPr>
                      <m:t>𝜋</m:t>
                    </m:r>
                    <m:sSup>
                      <m:sSupPr>
                        <m:ctrlPr>
                          <a:rPr lang="en-IN" sz="9600" b="0" i="1" smtClean="0">
                            <a:latin typeface="Cambria Math" panose="02040503050406030204" pitchFamily="18" charset="0"/>
                            <a:ea typeface="Cambria Math" panose="02040503050406030204" pitchFamily="18" charset="0"/>
                            <a:sym typeface="Wingdings" panose="05000000000000000000" pitchFamily="2" charset="2"/>
                          </a:rPr>
                        </m:ctrlPr>
                      </m:sSupPr>
                      <m:e>
                        <m:r>
                          <a:rPr lang="en-IN" sz="9600" b="0" i="1" smtClean="0">
                            <a:latin typeface="Cambria Math" panose="02040503050406030204" pitchFamily="18" charset="0"/>
                            <a:ea typeface="Cambria Math" panose="02040503050406030204" pitchFamily="18" charset="0"/>
                            <a:sym typeface="Wingdings" panose="05000000000000000000" pitchFamily="2" charset="2"/>
                          </a:rPr>
                          <m:t>𝑟</m:t>
                        </m:r>
                      </m:e>
                      <m:sup>
                        <m:r>
                          <a:rPr lang="en-IN" sz="9600" b="0" i="1" smtClean="0">
                            <a:latin typeface="Cambria Math" panose="02040503050406030204" pitchFamily="18" charset="0"/>
                            <a:ea typeface="Cambria Math" panose="02040503050406030204" pitchFamily="18" charset="0"/>
                            <a:sym typeface="Wingdings" panose="05000000000000000000" pitchFamily="2" charset="2"/>
                          </a:rPr>
                          <m:t>2</m:t>
                        </m:r>
                      </m:sup>
                    </m:sSup>
                  </m:oMath>
                </a14:m>
                <a:r>
                  <a:rPr lang="en-IN" sz="9600" dirty="0"/>
                  <a:t>h</a:t>
                </a:r>
              </a:p>
              <a:p>
                <a:pPr marL="0" indent="0">
                  <a:buNone/>
                </a:pPr>
                <a:r>
                  <a:rPr lang="en-IN" sz="9600" dirty="0"/>
                  <a:t>                       H=</a:t>
                </a:r>
                <a14:m>
                  <m:oMath xmlns:m="http://schemas.openxmlformats.org/officeDocument/2006/math">
                    <m:f>
                      <m:fPr>
                        <m:ctrlPr>
                          <a:rPr lang="en-IN" sz="9600" i="1" smtClean="0">
                            <a:latin typeface="Cambria Math" panose="02040503050406030204" pitchFamily="18" charset="0"/>
                          </a:rPr>
                        </m:ctrlPr>
                      </m:fPr>
                      <m:num>
                        <m:r>
                          <a:rPr lang="en-IN" sz="9600" b="0" i="1" smtClean="0">
                            <a:latin typeface="Cambria Math" panose="02040503050406030204" pitchFamily="18" charset="0"/>
                          </a:rPr>
                          <m:t>1</m:t>
                        </m:r>
                      </m:num>
                      <m:den>
                        <m:r>
                          <a:rPr lang="en-IN" sz="9600" b="0" i="1" smtClean="0">
                            <a:latin typeface="Cambria Math" panose="02040503050406030204" pitchFamily="18" charset="0"/>
                          </a:rPr>
                          <m:t>3</m:t>
                        </m:r>
                      </m:den>
                    </m:f>
                    <m:r>
                      <a:rPr lang="en-IN" sz="9600" b="0" i="1" smtClean="0">
                        <a:latin typeface="Cambria Math" panose="02040503050406030204" pitchFamily="18" charset="0"/>
                      </a:rPr>
                      <m:t>h</m:t>
                    </m:r>
                    <m:r>
                      <a:rPr lang="en-IN" sz="9600" b="0" i="1" smtClean="0">
                        <a:latin typeface="Cambria Math" panose="02040503050406030204" pitchFamily="18" charset="0"/>
                      </a:rPr>
                      <m:t> =</m:t>
                    </m:r>
                    <m:f>
                      <m:fPr>
                        <m:ctrlPr>
                          <a:rPr lang="en-IN" sz="9600" b="0" i="1" smtClean="0">
                            <a:latin typeface="Cambria Math" panose="02040503050406030204" pitchFamily="18" charset="0"/>
                          </a:rPr>
                        </m:ctrlPr>
                      </m:fPr>
                      <m:num>
                        <m:r>
                          <a:rPr lang="en-IN" sz="9600" b="0" i="1" smtClean="0">
                            <a:latin typeface="Cambria Math" panose="02040503050406030204" pitchFamily="18" charset="0"/>
                          </a:rPr>
                          <m:t>𝐻</m:t>
                        </m:r>
                      </m:num>
                      <m:den>
                        <m:r>
                          <a:rPr lang="en-IN" sz="9600" b="0" i="1" smtClean="0">
                            <a:latin typeface="Cambria Math" panose="02040503050406030204" pitchFamily="18" charset="0"/>
                          </a:rPr>
                          <m:t>h</m:t>
                        </m:r>
                        <m:r>
                          <a:rPr lang="en-IN" sz="9600" b="0" i="1" smtClean="0">
                            <a:latin typeface="Cambria Math" panose="02040503050406030204" pitchFamily="18" charset="0"/>
                          </a:rPr>
                          <m:t> </m:t>
                        </m:r>
                      </m:den>
                    </m:f>
                    <m:r>
                      <a:rPr lang="en-IN" sz="9600" b="0" i="1" smtClean="0">
                        <a:latin typeface="Cambria Math" panose="02040503050406030204" pitchFamily="18" charset="0"/>
                      </a:rPr>
                      <m:t>=</m:t>
                    </m:r>
                    <m:f>
                      <m:fPr>
                        <m:ctrlPr>
                          <a:rPr lang="en-IN" sz="9600" b="0" i="1" smtClean="0">
                            <a:latin typeface="Cambria Math" panose="02040503050406030204" pitchFamily="18" charset="0"/>
                          </a:rPr>
                        </m:ctrlPr>
                      </m:fPr>
                      <m:num>
                        <m:r>
                          <a:rPr lang="en-IN" sz="9600" b="0" i="1" smtClean="0">
                            <a:latin typeface="Cambria Math" panose="02040503050406030204" pitchFamily="18" charset="0"/>
                          </a:rPr>
                          <m:t>1</m:t>
                        </m:r>
                      </m:num>
                      <m:den>
                        <m:r>
                          <a:rPr lang="en-IN" sz="9600" b="0" i="1" smtClean="0">
                            <a:latin typeface="Cambria Math" panose="02040503050406030204" pitchFamily="18" charset="0"/>
                          </a:rPr>
                          <m:t>3</m:t>
                        </m:r>
                      </m:den>
                    </m:f>
                  </m:oMath>
                </a14:m>
                <a:r>
                  <a:rPr lang="en-IN" sz="9600" dirty="0"/>
                  <a:t> </a:t>
                </a:r>
              </a:p>
              <a:p>
                <a:pPr marL="0" indent="0">
                  <a:buNone/>
                </a:pPr>
                <a:r>
                  <a:rPr lang="en-IN" sz="9600" dirty="0"/>
                  <a:t>11.</a:t>
                </a:r>
                <a:r>
                  <a:rPr lang="en-US" sz="9600" dirty="0"/>
                  <a:t> The 7th term from the end of the A.P. : – 8, – 5, – 2, ..., 49 is : </a:t>
                </a:r>
                <a:r>
                  <a:rPr lang="pt-BR" sz="9600" dirty="0"/>
                  <a:t>(A) 67 (B) 13 (C) 31 (D) 10 </a:t>
                </a:r>
                <a:endParaRPr lang="en-IN" sz="9600" dirty="0"/>
              </a:p>
              <a:p>
                <a:pPr marL="0" indent="0">
                  <a:buNone/>
                </a:pPr>
                <a:r>
                  <a:rPr lang="en-IN" sz="9600" dirty="0"/>
                  <a:t>Solution : nth term from last= l –(n-1)d</a:t>
                </a:r>
                <a:r>
                  <a:rPr lang="en-IN" sz="9600" dirty="0">
                    <a:sym typeface="Wingdings" panose="05000000000000000000" pitchFamily="2" charset="2"/>
                  </a:rPr>
                  <a:t>  l=last term=49 d=common difference=3</a:t>
                </a:r>
              </a:p>
              <a:p>
                <a:pPr marL="0" indent="0">
                  <a:buNone/>
                </a:pPr>
                <a:r>
                  <a:rPr lang="en-IN" sz="9600" dirty="0">
                    <a:sym typeface="Wingdings" panose="05000000000000000000" pitchFamily="2" charset="2"/>
                  </a:rPr>
                  <a:t>                 49 – (7-1)x3 49-6x3 49-18 31  Ans (c)  </a:t>
                </a:r>
              </a:p>
              <a:p>
                <a:pPr marL="0" indent="0">
                  <a:buNone/>
                </a:pPr>
                <a:r>
                  <a:rPr lang="en-IN" sz="9600" dirty="0">
                    <a:sym typeface="Wingdings" panose="05000000000000000000" pitchFamily="2" charset="2"/>
                  </a:rPr>
                  <a:t>                                                                                                          </a:t>
                </a:r>
                <a:endParaRPr lang="en-IN" sz="9600" dirty="0"/>
              </a:p>
              <a:p>
                <a:pPr marL="0" indent="0">
                  <a:buNone/>
                </a:pPr>
                <a:endParaRPr lang="en-IN" dirty="0"/>
              </a:p>
              <a:p>
                <a:pPr marL="0" indent="0">
                  <a:buNone/>
                </a:pPr>
                <a:endParaRPr lang="en-IN" dirty="0"/>
              </a:p>
              <a:p>
                <a:pPr marL="0" indent="0">
                  <a:buNone/>
                </a:pPr>
                <a:r>
                  <a:rPr lang="en-IN" dirty="0"/>
                  <a:t>                                                                                                                                                                                                                                                                                                                                  </a:t>
                </a:r>
                <a:r>
                  <a:rPr lang="en-IN" sz="12800" dirty="0" err="1"/>
                  <a:t>toppershome.online</a:t>
                </a:r>
                <a:endParaRPr lang="en-IN" sz="12800"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p:txBody>
          </p:sp>
        </mc:Choice>
        <mc:Fallback xmlns="">
          <p:sp>
            <p:nvSpPr>
              <p:cNvPr id="3" name="Content Placeholder 2">
                <a:extLst>
                  <a:ext uri="{FF2B5EF4-FFF2-40B4-BE49-F238E27FC236}">
                    <a16:creationId xmlns:a16="http://schemas.microsoft.com/office/drawing/2014/main" id="{97604588-84C0-57C4-55BF-52E3C4C0D831}"/>
                  </a:ext>
                </a:extLst>
              </p:cNvPr>
              <p:cNvSpPr>
                <a:spLocks noGrp="1" noRot="1" noChangeAspect="1" noMove="1" noResize="1" noEditPoints="1" noAdjustHandles="1" noChangeArrowheads="1" noChangeShapeType="1" noTextEdit="1"/>
              </p:cNvSpPr>
              <p:nvPr>
                <p:ph idx="1"/>
              </p:nvPr>
            </p:nvSpPr>
            <p:spPr>
              <a:xfrm>
                <a:off x="575553" y="259471"/>
                <a:ext cx="11036344" cy="6013510"/>
              </a:xfrm>
              <a:blipFill>
                <a:blip r:embed="rId2"/>
                <a:stretch>
                  <a:fillRect l="-828" t="-1521" r="-718" b="-1318"/>
                </a:stretch>
              </a:blipFill>
            </p:spPr>
            <p:txBody>
              <a:bodyPr/>
              <a:lstStyle/>
              <a:p>
                <a:r>
                  <a:rPr lang="en-IN">
                    <a:noFill/>
                  </a:rPr>
                  <a:t> </a:t>
                </a:r>
              </a:p>
            </p:txBody>
          </p:sp>
        </mc:Fallback>
      </mc:AlternateContent>
    </p:spTree>
    <p:extLst>
      <p:ext uri="{BB962C8B-B14F-4D97-AF65-F5344CB8AC3E}">
        <p14:creationId xmlns:p14="http://schemas.microsoft.com/office/powerpoint/2010/main" val="1441302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AFF7C09-8A27-ED4A-56A1-08F0BF8FA510}"/>
                  </a:ext>
                </a:extLst>
              </p:cNvPr>
              <p:cNvSpPr>
                <a:spLocks noGrp="1"/>
              </p:cNvSpPr>
              <p:nvPr>
                <p:ph idx="1"/>
              </p:nvPr>
            </p:nvSpPr>
            <p:spPr>
              <a:xfrm>
                <a:off x="838200" y="324465"/>
                <a:ext cx="10515600" cy="5852498"/>
              </a:xfrm>
            </p:spPr>
            <p:txBody>
              <a:bodyPr>
                <a:normAutofit/>
              </a:bodyPr>
              <a:lstStyle/>
              <a:p>
                <a:pPr marL="0" indent="0">
                  <a:buNone/>
                </a:pPr>
                <a:r>
                  <a:rPr lang="en-US" dirty="0"/>
                  <a:t>12.</a:t>
                </a:r>
                <a14:m>
                  <m:oMath xmlns:m="http://schemas.openxmlformats.org/officeDocument/2006/math">
                    <m:r>
                      <a:rPr lang="en-US" i="1" smtClean="0">
                        <a:latin typeface="Cambria Math" panose="02040503050406030204" pitchFamily="18" charset="0"/>
                      </a:rPr>
                      <m:t> </m:t>
                    </m:r>
                  </m:oMath>
                </a14:m>
                <a:r>
                  <a:rPr lang="en-US" dirty="0"/>
                  <a:t>The diagonals of a rhombus ABCD intersect at O. Taking ‘O’ as the </a:t>
                </a:r>
                <a:r>
                  <a:rPr lang="en-US" dirty="0" err="1"/>
                  <a:t>centre</a:t>
                </a:r>
                <a:r>
                  <a:rPr lang="en-US" dirty="0"/>
                  <a:t>, an arc of radius 6 cm is drawn intersecting OA and OD at E and F respectively. The area of the sector OEF is : (A) 9</a:t>
                </a:r>
                <a14:m>
                  <m:oMath xmlns:m="http://schemas.openxmlformats.org/officeDocument/2006/math">
                    <m:r>
                      <a:rPr lang="en-US" i="1" smtClean="0">
                        <a:latin typeface="Cambria Math" panose="02040503050406030204" pitchFamily="18" charset="0"/>
                        <a:ea typeface="Cambria Math" panose="02040503050406030204" pitchFamily="18" charset="0"/>
                      </a:rPr>
                      <m:t>𝜋</m:t>
                    </m:r>
                  </m:oMath>
                </a14:m>
                <a:r>
                  <a:rPr lang="en-US" dirty="0"/>
                  <a:t> sq.cm (B) 3</a:t>
                </a:r>
                <a14:m>
                  <m:oMath xmlns:m="http://schemas.openxmlformats.org/officeDocument/2006/math">
                    <m:r>
                      <a:rPr lang="en-US" i="1" smtClean="0">
                        <a:latin typeface="Cambria Math" panose="02040503050406030204" pitchFamily="18" charset="0"/>
                        <a:ea typeface="Cambria Math" panose="02040503050406030204" pitchFamily="18" charset="0"/>
                      </a:rPr>
                      <m:t>𝜋</m:t>
                    </m:r>
                    <m:r>
                      <a:rPr lang="en-IN" b="0" i="0" smtClean="0">
                        <a:latin typeface="Cambria Math" panose="02040503050406030204" pitchFamily="18" charset="0"/>
                        <a:ea typeface="Cambria Math" panose="02040503050406030204" pitchFamily="18" charset="0"/>
                      </a:rPr>
                      <m:t> </m:t>
                    </m:r>
                    <m:r>
                      <m:rPr>
                        <m:sty m:val="p"/>
                      </m:rPr>
                      <a:rPr lang="en-IN" b="0" i="0" smtClean="0">
                        <a:latin typeface="Cambria Math" panose="02040503050406030204" pitchFamily="18" charset="0"/>
                        <a:ea typeface="Cambria Math" panose="02040503050406030204" pitchFamily="18" charset="0"/>
                      </a:rPr>
                      <m:t>sq</m:t>
                    </m:r>
                    <m:r>
                      <a:rPr lang="en-IN" b="0" i="0" smtClean="0">
                        <a:latin typeface="Cambria Math" panose="02040503050406030204" pitchFamily="18" charset="0"/>
                        <a:ea typeface="Cambria Math" panose="02040503050406030204" pitchFamily="18" charset="0"/>
                      </a:rPr>
                      <m:t> </m:t>
                    </m:r>
                    <m:r>
                      <m:rPr>
                        <m:sty m:val="p"/>
                      </m:rPr>
                      <a:rPr lang="en-IN" b="0" i="0" smtClean="0">
                        <a:latin typeface="Cambria Math" panose="02040503050406030204" pitchFamily="18" charset="0"/>
                        <a:ea typeface="Cambria Math" panose="02040503050406030204" pitchFamily="18" charset="0"/>
                      </a:rPr>
                      <m:t>cm</m:t>
                    </m:r>
                  </m:oMath>
                </a14:m>
                <a:r>
                  <a:rPr lang="en-US" dirty="0"/>
                  <a:t>(C) 12</a:t>
                </a:r>
                <a14:m>
                  <m:oMath xmlns:m="http://schemas.openxmlformats.org/officeDocument/2006/math">
                    <m:r>
                      <a:rPr lang="en-US" i="1" smtClean="0">
                        <a:latin typeface="Cambria Math" panose="02040503050406030204" pitchFamily="18" charset="0"/>
                        <a:ea typeface="Cambria Math" panose="02040503050406030204" pitchFamily="18" charset="0"/>
                      </a:rPr>
                      <m:t>𝜋</m:t>
                    </m:r>
                  </m:oMath>
                </a14:m>
                <a:r>
                  <a:rPr lang="en-US" dirty="0"/>
                  <a:t> sq cm (D) 18</a:t>
                </a:r>
                <a14:m>
                  <m:oMath xmlns:m="http://schemas.openxmlformats.org/officeDocument/2006/math">
                    <m:r>
                      <a:rPr lang="en-US" i="1" smtClean="0">
                        <a:latin typeface="Cambria Math" panose="02040503050406030204" pitchFamily="18" charset="0"/>
                        <a:ea typeface="Cambria Math" panose="02040503050406030204" pitchFamily="18" charset="0"/>
                      </a:rPr>
                      <m:t>𝜋</m:t>
                    </m:r>
                  </m:oMath>
                </a14:m>
                <a:r>
                  <a:rPr lang="en-US" dirty="0"/>
                  <a:t> sq cm</a:t>
                </a:r>
              </a:p>
              <a:p>
                <a:pPr marL="0" indent="0">
                  <a:buNone/>
                </a:pPr>
                <a:r>
                  <a:rPr lang="en-US" dirty="0"/>
                  <a:t> Solution: As diagonal of rhombus intersect each other at 90</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𝑎𝑛𝑔𝑙𝑒</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𝑠𝑢𝑏𝑠𝑡𝑒𝑛𝑑𝑒𝑑</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𝑎𝑡</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𝑐𝑒𝑛𝑡𝑟𝑒</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𝑖𝑠</m:t>
                    </m:r>
                    <m:r>
                      <a:rPr lang="en-IN" b="0" i="1" smtClean="0">
                        <a:latin typeface="Cambria Math" panose="02040503050406030204" pitchFamily="18" charset="0"/>
                        <a:ea typeface="Cambria Math" panose="02040503050406030204" pitchFamily="18" charset="0"/>
                      </a:rPr>
                      <m:t> 90° </m:t>
                    </m:r>
                  </m:oMath>
                </a14:m>
                <a:r>
                  <a:rPr lang="en-IN" dirty="0"/>
                  <a:t> </a:t>
                </a:r>
              </a:p>
              <a:p>
                <a:pPr marL="0" indent="0">
                  <a:buNone/>
                </a:pPr>
                <a:r>
                  <a:rPr lang="en-IN" dirty="0"/>
                  <a:t>      aera of sector=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90</m:t>
                        </m:r>
                      </m:num>
                      <m:den>
                        <m:r>
                          <a:rPr lang="en-IN" b="0" i="1" smtClean="0">
                            <a:latin typeface="Cambria Math" panose="02040503050406030204" pitchFamily="18" charset="0"/>
                          </a:rPr>
                          <m:t>360</m:t>
                        </m:r>
                      </m:den>
                    </m:f>
                    <m:r>
                      <a:rPr lang="en-IN" i="1" smtClean="0">
                        <a:latin typeface="Cambria Math" panose="02040503050406030204" pitchFamily="18" charset="0"/>
                        <a:ea typeface="Cambria Math" panose="02040503050406030204" pitchFamily="18" charset="0"/>
                      </a:rPr>
                      <m:t>𝜋</m:t>
                    </m:r>
                    <m:sSup>
                      <m:sSupPr>
                        <m:ctrlPr>
                          <a:rPr lang="en-IN"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𝑟</m:t>
                        </m:r>
                      </m:e>
                      <m:sup>
                        <m:r>
                          <a:rPr lang="en-IN" b="0" i="1" smtClean="0">
                            <a:latin typeface="Cambria Math" panose="02040503050406030204" pitchFamily="18" charset="0"/>
                            <a:ea typeface="Cambria Math" panose="02040503050406030204" pitchFamily="18" charset="0"/>
                          </a:rPr>
                          <m:t>2</m:t>
                        </m:r>
                      </m:sup>
                    </m:sSup>
                  </m:oMath>
                </a14:m>
                <a:r>
                  <a:rPr lang="en-IN" dirty="0"/>
                  <a:t>=</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1</m:t>
                        </m:r>
                      </m:num>
                      <m:den>
                        <m:r>
                          <a:rPr lang="en-IN" b="0" i="1" dirty="0" smtClean="0">
                            <a:latin typeface="Cambria Math" panose="02040503050406030204" pitchFamily="18" charset="0"/>
                          </a:rPr>
                          <m:t>4</m:t>
                        </m:r>
                      </m:den>
                    </m:f>
                    <m:r>
                      <a:rPr lang="en-IN" i="1" dirty="0" smtClean="0">
                        <a:latin typeface="Cambria Math" panose="02040503050406030204" pitchFamily="18" charset="0"/>
                        <a:ea typeface="Cambria Math" panose="02040503050406030204" pitchFamily="18" charset="0"/>
                      </a:rPr>
                      <m:t>𝜋</m:t>
                    </m:r>
                  </m:oMath>
                </a14:m>
                <a:r>
                  <a:rPr lang="en-IN" dirty="0"/>
                  <a:t>6x6=9</a:t>
                </a:r>
                <a14:m>
                  <m:oMath xmlns:m="http://schemas.openxmlformats.org/officeDocument/2006/math">
                    <m:r>
                      <a:rPr lang="en-IN" i="1" dirty="0" smtClean="0">
                        <a:latin typeface="Cambria Math" panose="02040503050406030204" pitchFamily="18" charset="0"/>
                        <a:ea typeface="Cambria Math" panose="02040503050406030204" pitchFamily="18" charset="0"/>
                      </a:rPr>
                      <m:t>𝜋</m:t>
                    </m:r>
                  </m:oMath>
                </a14:m>
                <a:r>
                  <a:rPr lang="en-IN" dirty="0"/>
                  <a:t> Ans (A)</a:t>
                </a:r>
              </a:p>
              <a:p>
                <a:pPr marL="0" indent="0">
                  <a:buNone/>
                </a:pPr>
                <a:r>
                  <a:rPr lang="en-IN" dirty="0"/>
                  <a:t>13.</a:t>
                </a:r>
                <a:r>
                  <a:rPr lang="en-US" dirty="0"/>
                  <a:t> If  </a:t>
                </a:r>
                <a14:m>
                  <m:oMath xmlns:m="http://schemas.openxmlformats.org/officeDocument/2006/math">
                    <m:func>
                      <m:funcPr>
                        <m:ctrlPr>
                          <a:rPr lang="en-IN" b="0" i="1" smtClean="0">
                            <a:latin typeface="Cambria Math" panose="02040503050406030204" pitchFamily="18" charset="0"/>
                            <a:ea typeface="Cambria Math" panose="02040503050406030204" pitchFamily="18" charset="0"/>
                          </a:rPr>
                        </m:ctrlPr>
                      </m:funcPr>
                      <m:fName>
                        <m:sSup>
                          <m:sSupPr>
                            <m:ctrlPr>
                              <a:rPr lang="en-IN" b="0" i="1" smtClean="0">
                                <a:latin typeface="Cambria Math" panose="02040503050406030204" pitchFamily="18" charset="0"/>
                                <a:ea typeface="Cambria Math" panose="02040503050406030204" pitchFamily="18" charset="0"/>
                              </a:rPr>
                            </m:ctrlPr>
                          </m:sSupPr>
                          <m:e>
                            <m:r>
                              <m:rPr>
                                <m:sty m:val="p"/>
                              </m:rPr>
                              <a:rPr lang="en-IN" b="0" i="0" smtClean="0">
                                <a:latin typeface="Cambria Math" panose="02040503050406030204" pitchFamily="18" charset="0"/>
                                <a:ea typeface="Cambria Math" panose="02040503050406030204" pitchFamily="18" charset="0"/>
                              </a:rPr>
                              <m:t>tan</m:t>
                            </m:r>
                          </m:e>
                          <m:sup>
                            <m:r>
                              <a:rPr lang="en-IN" b="0" i="1" smtClean="0">
                                <a:latin typeface="Cambria Math" panose="02040503050406030204" pitchFamily="18" charset="0"/>
                                <a:ea typeface="Cambria Math" panose="02040503050406030204" pitchFamily="18" charset="0"/>
                              </a:rPr>
                              <m:t>2</m:t>
                            </m:r>
                          </m:sup>
                        </m:sSup>
                      </m:fName>
                      <m:e>
                        <m:r>
                          <a:rPr lang="en-IN" b="0" i="1" smtClean="0">
                            <a:latin typeface="Cambria Math" panose="02040503050406030204" pitchFamily="18" charset="0"/>
                            <a:ea typeface="Cambria Math" panose="02040503050406030204" pitchFamily="18" charset="0"/>
                          </a:rPr>
                          <m:t>𝜃</m:t>
                        </m:r>
                      </m:e>
                    </m:func>
                  </m:oMath>
                </a14:m>
                <a:r>
                  <a:rPr lang="en-US" dirty="0"/>
                  <a:t>+</a:t>
                </a:r>
                <a14:m>
                  <m:oMath xmlns:m="http://schemas.openxmlformats.org/officeDocument/2006/math">
                    <m:func>
                      <m:funcPr>
                        <m:ctrlPr>
                          <a:rPr lang="en-US" i="1" dirty="0" smtClean="0">
                            <a:latin typeface="Cambria Math" panose="02040503050406030204" pitchFamily="18" charset="0"/>
                          </a:rPr>
                        </m:ctrlPr>
                      </m:funcPr>
                      <m:fName>
                        <m:sSup>
                          <m:sSupPr>
                            <m:ctrlPr>
                              <a:rPr lang="en-US" i="1" dirty="0" smtClean="0">
                                <a:latin typeface="Cambria Math" panose="02040503050406030204" pitchFamily="18" charset="0"/>
                              </a:rPr>
                            </m:ctrlPr>
                          </m:sSupPr>
                          <m:e>
                            <m:r>
                              <m:rPr>
                                <m:sty m:val="p"/>
                              </m:rPr>
                              <a:rPr lang="en-US" i="0" dirty="0" smtClean="0">
                                <a:latin typeface="Cambria Math" panose="02040503050406030204" pitchFamily="18" charset="0"/>
                              </a:rPr>
                              <m:t>cot</m:t>
                            </m:r>
                          </m:e>
                          <m:sup>
                            <m:r>
                              <a:rPr lang="en-IN" b="0" i="1" dirty="0" smtClean="0">
                                <a:latin typeface="Cambria Math" panose="02040503050406030204" pitchFamily="18" charset="0"/>
                              </a:rPr>
                              <m:t>2</m:t>
                            </m:r>
                          </m:sup>
                        </m:sSup>
                      </m:fName>
                      <m:e>
                        <m:r>
                          <a:rPr lang="en-US" i="1" dirty="0" smtClean="0">
                            <a:latin typeface="Cambria Math" panose="02040503050406030204" pitchFamily="18" charset="0"/>
                            <a:ea typeface="Cambria Math" panose="02040503050406030204" pitchFamily="18" charset="0"/>
                          </a:rPr>
                          <m:t>𝛼</m:t>
                        </m:r>
                      </m:e>
                    </m:func>
                  </m:oMath>
                </a14:m>
                <a:r>
                  <a:rPr lang="en-US" dirty="0"/>
                  <a:t>=2, where </a:t>
                </a:r>
                <a14:m>
                  <m:oMath xmlns:m="http://schemas.openxmlformats.org/officeDocument/2006/math">
                    <m:r>
                      <a:rPr lang="en-US" i="1" smtClean="0">
                        <a:latin typeface="Cambria Math" panose="02040503050406030204" pitchFamily="18" charset="0"/>
                        <a:ea typeface="Cambria Math" panose="02040503050406030204" pitchFamily="18" charset="0"/>
                      </a:rPr>
                      <m:t>𝜃</m:t>
                    </m:r>
                  </m:oMath>
                </a14:m>
                <a:r>
                  <a:rPr lang="en-US" dirty="0"/>
                  <a:t> = 45° and 0° </a:t>
                </a:r>
                <a14:m>
                  <m:oMath xmlns:m="http://schemas.openxmlformats.org/officeDocument/2006/math">
                    <m:r>
                      <a:rPr lang="en-US" i="1" smtClean="0">
                        <a:latin typeface="Cambria Math" panose="02040503050406030204" pitchFamily="18" charset="0"/>
                        <a:ea typeface="Cambria Math" panose="02040503050406030204" pitchFamily="18" charset="0"/>
                      </a:rPr>
                      <m:t>&gt;</m:t>
                    </m:r>
                  </m:oMath>
                </a14:m>
                <a:r>
                  <a:rPr lang="en-US" dirty="0"/>
                  <a:t>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α</m:t>
                    </m:r>
                    <m:r>
                      <a:rPr lang="el-GR" i="1" smtClean="0">
                        <a:latin typeface="Cambria Math" panose="02040503050406030204" pitchFamily="18" charset="0"/>
                        <a:ea typeface="Cambria Math" panose="02040503050406030204" pitchFamily="18" charset="0"/>
                      </a:rPr>
                      <m:t>≤</m:t>
                    </m:r>
                  </m:oMath>
                </a14:m>
                <a:r>
                  <a:rPr lang="en-US" dirty="0"/>
                  <a:t> 90°, then the value of </a:t>
                </a:r>
                <a14:m>
                  <m:oMath xmlns:m="http://schemas.openxmlformats.org/officeDocument/2006/math">
                    <m:r>
                      <a:rPr lang="en-US" i="1" smtClean="0">
                        <a:latin typeface="Cambria Math" panose="02040503050406030204" pitchFamily="18" charset="0"/>
                        <a:ea typeface="Cambria Math" panose="02040503050406030204" pitchFamily="18" charset="0"/>
                      </a:rPr>
                      <m:t>𝛼</m:t>
                    </m:r>
                  </m:oMath>
                </a14:m>
                <a:r>
                  <a:rPr lang="en-US" dirty="0"/>
                  <a:t> is : (A) 30° (B) 45° (C) 60° (D) 90°</a:t>
                </a:r>
              </a:p>
              <a:p>
                <a:pPr marL="0" indent="0">
                  <a:buNone/>
                </a:pPr>
                <a:r>
                  <a:rPr lang="en-US" dirty="0"/>
                  <a:t>Solution: </a:t>
                </a:r>
                <a14:m>
                  <m:oMath xmlns:m="http://schemas.openxmlformats.org/officeDocument/2006/math">
                    <m:r>
                      <a:rPr lang="en-US" i="1" smtClean="0">
                        <a:latin typeface="Cambria Math" panose="02040503050406030204" pitchFamily="18" charset="0"/>
                        <a:ea typeface="Cambria Math" panose="02040503050406030204" pitchFamily="18" charset="0"/>
                      </a:rPr>
                      <m:t>𝜃</m:t>
                    </m:r>
                    <m:r>
                      <a:rPr lang="en-IN" b="0" i="1" smtClean="0">
                        <a:latin typeface="Cambria Math" panose="02040503050406030204" pitchFamily="18" charset="0"/>
                        <a:ea typeface="Cambria Math" panose="02040503050406030204" pitchFamily="18" charset="0"/>
                      </a:rPr>
                      <m:t>=45</m:t>
                    </m:r>
                  </m:oMath>
                </a14:m>
                <a:r>
                  <a:rPr lang="en-IN" b="0" dirty="0">
                    <a:ea typeface="Cambria Math" panose="02040503050406030204" pitchFamily="18" charset="0"/>
                  </a:rPr>
                  <a:t>   tan45= 1 </a:t>
                </a:r>
                <a14:m>
                  <m:oMath xmlns:m="http://schemas.openxmlformats.org/officeDocument/2006/math">
                    <m:r>
                      <a:rPr lang="en-IN" b="0" i="1" smtClean="0">
                        <a:latin typeface="Cambria Math" panose="02040503050406030204" pitchFamily="18" charset="0"/>
                        <a:ea typeface="Cambria Math" panose="02040503050406030204" pitchFamily="18" charset="0"/>
                      </a:rPr>
                      <m:t>∴ </m:t>
                    </m:r>
                  </m:oMath>
                </a14:m>
                <a:r>
                  <a:rPr lang="en-IN" b="0" dirty="0">
                    <a:ea typeface="Cambria Math" panose="02040503050406030204" pitchFamily="18" charset="0"/>
                  </a:rPr>
                  <a:t> 1+ </a:t>
                </a:r>
                <a14:m>
                  <m:oMath xmlns:m="http://schemas.openxmlformats.org/officeDocument/2006/math">
                    <m:func>
                      <m:funcPr>
                        <m:ctrlPr>
                          <a:rPr lang="en-IN" b="0" i="1" smtClean="0">
                            <a:latin typeface="Cambria Math" panose="02040503050406030204" pitchFamily="18" charset="0"/>
                            <a:ea typeface="Cambria Math" panose="02040503050406030204" pitchFamily="18" charset="0"/>
                          </a:rPr>
                        </m:ctrlPr>
                      </m:funcPr>
                      <m:fName>
                        <m:sSup>
                          <m:sSupPr>
                            <m:ctrlPr>
                              <a:rPr lang="en-IN" b="0" i="1" smtClean="0">
                                <a:latin typeface="Cambria Math" panose="02040503050406030204" pitchFamily="18" charset="0"/>
                                <a:ea typeface="Cambria Math" panose="02040503050406030204" pitchFamily="18" charset="0"/>
                              </a:rPr>
                            </m:ctrlPr>
                          </m:sSupPr>
                          <m:e>
                            <m:r>
                              <m:rPr>
                                <m:sty m:val="p"/>
                              </m:rPr>
                              <a:rPr lang="en-IN" b="0" i="0" smtClean="0">
                                <a:latin typeface="Cambria Math" panose="02040503050406030204" pitchFamily="18" charset="0"/>
                                <a:ea typeface="Cambria Math" panose="02040503050406030204" pitchFamily="18" charset="0"/>
                              </a:rPr>
                              <m:t>cot</m:t>
                            </m:r>
                          </m:e>
                          <m:sup>
                            <m:r>
                              <a:rPr lang="en-IN" b="0" i="1" smtClean="0">
                                <a:latin typeface="Cambria Math" panose="02040503050406030204" pitchFamily="18" charset="0"/>
                                <a:ea typeface="Cambria Math" panose="02040503050406030204" pitchFamily="18" charset="0"/>
                              </a:rPr>
                              <m:t>2</m:t>
                            </m:r>
                          </m:sup>
                        </m:sSup>
                      </m:fName>
                      <m:e>
                        <m:r>
                          <a:rPr lang="en-IN" b="0" i="1" smtClean="0">
                            <a:latin typeface="Cambria Math" panose="02040503050406030204" pitchFamily="18" charset="0"/>
                            <a:ea typeface="Cambria Math" panose="02040503050406030204" pitchFamily="18" charset="0"/>
                          </a:rPr>
                          <m:t>𝛼</m:t>
                        </m:r>
                      </m:e>
                    </m:func>
                  </m:oMath>
                </a14:m>
                <a:r>
                  <a:rPr lang="en-IN" b="0" dirty="0">
                    <a:ea typeface="Cambria Math" panose="02040503050406030204" pitchFamily="18" charset="0"/>
                  </a:rPr>
                  <a:t>=2 </a:t>
                </a:r>
                <a:r>
                  <a:rPr lang="en-IN" b="0" dirty="0">
                    <a:ea typeface="Cambria Math" panose="02040503050406030204" pitchFamily="18" charset="0"/>
                    <a:sym typeface="Wingdings" panose="05000000000000000000" pitchFamily="2" charset="2"/>
                  </a:rPr>
                  <a:t> </a:t>
                </a:r>
                <a14:m>
                  <m:oMath xmlns:m="http://schemas.openxmlformats.org/officeDocument/2006/math">
                    <m:func>
                      <m:funcPr>
                        <m:ctrlPr>
                          <a:rPr lang="en-IN" i="1">
                            <a:latin typeface="Cambria Math" panose="02040503050406030204" pitchFamily="18" charset="0"/>
                            <a:ea typeface="Cambria Math" panose="02040503050406030204" pitchFamily="18" charset="0"/>
                          </a:rPr>
                        </m:ctrlPr>
                      </m:funcPr>
                      <m:fName>
                        <m:sSup>
                          <m:sSupPr>
                            <m:ctrlPr>
                              <a:rPr lang="en-IN" i="1">
                                <a:latin typeface="Cambria Math" panose="02040503050406030204" pitchFamily="18" charset="0"/>
                                <a:ea typeface="Cambria Math" panose="02040503050406030204" pitchFamily="18" charset="0"/>
                              </a:rPr>
                            </m:ctrlPr>
                          </m:sSupPr>
                          <m:e>
                            <m:r>
                              <m:rPr>
                                <m:sty m:val="p"/>
                              </m:rPr>
                              <a:rPr lang="en-IN">
                                <a:latin typeface="Cambria Math" panose="02040503050406030204" pitchFamily="18" charset="0"/>
                                <a:ea typeface="Cambria Math" panose="02040503050406030204" pitchFamily="18" charset="0"/>
                              </a:rPr>
                              <m:t>cot</m:t>
                            </m:r>
                          </m:e>
                          <m:sup>
                            <m:r>
                              <a:rPr lang="en-IN" i="1">
                                <a:latin typeface="Cambria Math" panose="02040503050406030204" pitchFamily="18" charset="0"/>
                                <a:ea typeface="Cambria Math" panose="02040503050406030204" pitchFamily="18" charset="0"/>
                              </a:rPr>
                              <m:t>2</m:t>
                            </m:r>
                          </m:sup>
                        </m:sSup>
                      </m:fName>
                      <m:e>
                        <m:r>
                          <a:rPr lang="en-IN" i="1">
                            <a:latin typeface="Cambria Math" panose="02040503050406030204" pitchFamily="18" charset="0"/>
                            <a:ea typeface="Cambria Math" panose="02040503050406030204" pitchFamily="18" charset="0"/>
                          </a:rPr>
                          <m:t>𝛼</m:t>
                        </m:r>
                      </m:e>
                    </m:func>
                  </m:oMath>
                </a14:m>
                <a:r>
                  <a:rPr lang="en-IN" b="0" dirty="0">
                    <a:ea typeface="Cambria Math" panose="02040503050406030204" pitchFamily="18" charset="0"/>
                    <a:sym typeface="Wingdings" panose="05000000000000000000" pitchFamily="2" charset="2"/>
                  </a:rPr>
                  <a:t> </a:t>
                </a:r>
                <a:r>
                  <a:rPr lang="en-IN" b="0" dirty="0">
                    <a:ea typeface="Cambria Math" panose="02040503050406030204" pitchFamily="18" charset="0"/>
                  </a:rPr>
                  <a:t>=1</a:t>
                </a:r>
                <a:r>
                  <a:rPr lang="en-IN" b="0" dirty="0">
                    <a:ea typeface="Cambria Math" panose="02040503050406030204" pitchFamily="18" charset="0"/>
                    <a:sym typeface="Wingdings" panose="05000000000000000000" pitchFamily="2" charset="2"/>
                  </a:rPr>
                  <a:t> cot</a:t>
                </a:r>
                <a14:m>
                  <m:oMath xmlns:m="http://schemas.openxmlformats.org/officeDocument/2006/math">
                    <m:r>
                      <a:rPr lang="en-IN" b="0" i="1" smtClean="0">
                        <a:latin typeface="Cambria Math" panose="02040503050406030204" pitchFamily="18" charset="0"/>
                        <a:ea typeface="Cambria Math" panose="02040503050406030204" pitchFamily="18" charset="0"/>
                        <a:sym typeface="Wingdings" panose="05000000000000000000" pitchFamily="2" charset="2"/>
                      </a:rPr>
                      <m:t>𝛼</m:t>
                    </m:r>
                  </m:oMath>
                </a14:m>
                <a:r>
                  <a:rPr lang="en-IN" b="0" dirty="0">
                    <a:ea typeface="Cambria Math" panose="02040503050406030204" pitchFamily="18" charset="0"/>
                    <a:sym typeface="Wingdings" panose="05000000000000000000" pitchFamily="2" charset="2"/>
                  </a:rPr>
                  <a:t> = 1</a:t>
                </a:r>
              </a:p>
              <a:p>
                <a:pPr marL="0" indent="0">
                  <a:buNone/>
                </a:pPr>
                <a:r>
                  <a:rPr lang="en-IN" dirty="0">
                    <a:ea typeface="Cambria Math" panose="02040503050406030204" pitchFamily="18" charset="0"/>
                    <a:sym typeface="Wingdings" panose="05000000000000000000" pitchFamily="2" charset="2"/>
                  </a:rPr>
                  <a:t>                         </a:t>
                </a:r>
                <a14:m>
                  <m:oMath xmlns:m="http://schemas.openxmlformats.org/officeDocument/2006/math">
                    <m:r>
                      <a:rPr lang="en-IN" i="1" smtClean="0">
                        <a:latin typeface="Cambria Math" panose="02040503050406030204" pitchFamily="18" charset="0"/>
                        <a:ea typeface="Cambria Math" panose="02040503050406030204" pitchFamily="18" charset="0"/>
                        <a:sym typeface="Wingdings" panose="05000000000000000000" pitchFamily="2" charset="2"/>
                      </a:rPr>
                      <m:t>𝛼</m:t>
                    </m:r>
                    <m:r>
                      <a:rPr lang="en-IN" b="0" i="1" smtClean="0">
                        <a:latin typeface="Cambria Math" panose="02040503050406030204" pitchFamily="18" charset="0"/>
                        <a:ea typeface="Cambria Math" panose="02040503050406030204" pitchFamily="18" charset="0"/>
                        <a:sym typeface="Wingdings" panose="05000000000000000000" pitchFamily="2" charset="2"/>
                      </a:rPr>
                      <m:t>=45°</m:t>
                    </m:r>
                  </m:oMath>
                </a14:m>
                <a:endParaRPr lang="en-IN" b="0" dirty="0">
                  <a:ea typeface="Cambria Math" panose="02040503050406030204" pitchFamily="18" charset="0"/>
                </a:endParaRPr>
              </a:p>
              <a:p>
                <a:pPr marL="0" indent="0">
                  <a:buNone/>
                </a:pPr>
                <a:r>
                  <a:rPr lang="en-IN" dirty="0">
                    <a:ea typeface="Cambria Math" panose="02040503050406030204" pitchFamily="18" charset="0"/>
                  </a:rPr>
                  <a:t>                                                                                      </a:t>
                </a:r>
                <a:r>
                  <a:rPr lang="en-IN" dirty="0" err="1">
                    <a:ea typeface="Cambria Math" panose="02040503050406030204" pitchFamily="18" charset="0"/>
                  </a:rPr>
                  <a:t>toppershome.online</a:t>
                </a:r>
                <a:endParaRPr lang="en-IN" b="0" dirty="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CAFF7C09-8A27-ED4A-56A1-08F0BF8FA510}"/>
                  </a:ext>
                </a:extLst>
              </p:cNvPr>
              <p:cNvSpPr>
                <a:spLocks noGrp="1" noRot="1" noChangeAspect="1" noMove="1" noResize="1" noEditPoints="1" noAdjustHandles="1" noChangeArrowheads="1" noChangeShapeType="1" noTextEdit="1"/>
              </p:cNvSpPr>
              <p:nvPr>
                <p:ph idx="1"/>
              </p:nvPr>
            </p:nvSpPr>
            <p:spPr>
              <a:xfrm>
                <a:off x="838200" y="324465"/>
                <a:ext cx="10515600" cy="5852498"/>
              </a:xfrm>
              <a:blipFill>
                <a:blip r:embed="rId2"/>
                <a:stretch>
                  <a:fillRect l="-1217" t="-1667" r="-1913"/>
                </a:stretch>
              </a:blipFill>
            </p:spPr>
            <p:txBody>
              <a:bodyPr/>
              <a:lstStyle/>
              <a:p>
                <a:r>
                  <a:rPr lang="en-IN">
                    <a:noFill/>
                  </a:rPr>
                  <a:t> </a:t>
                </a:r>
              </a:p>
            </p:txBody>
          </p:sp>
        </mc:Fallback>
      </mc:AlternateContent>
    </p:spTree>
    <p:extLst>
      <p:ext uri="{BB962C8B-B14F-4D97-AF65-F5344CB8AC3E}">
        <p14:creationId xmlns:p14="http://schemas.microsoft.com/office/powerpoint/2010/main" val="1047003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F604D16-BE64-F3B4-206B-064A662F8812}"/>
                  </a:ext>
                </a:extLst>
              </p:cNvPr>
              <p:cNvSpPr>
                <a:spLocks noGrp="1"/>
              </p:cNvSpPr>
              <p:nvPr>
                <p:ph idx="1"/>
              </p:nvPr>
            </p:nvSpPr>
            <p:spPr>
              <a:xfrm>
                <a:off x="344129" y="324465"/>
                <a:ext cx="11009671" cy="5852498"/>
              </a:xfrm>
            </p:spPr>
            <p:txBody>
              <a:bodyPr>
                <a:normAutofit lnSpcReduction="10000"/>
              </a:bodyPr>
              <a:lstStyle/>
              <a:p>
                <a:pPr marL="0" indent="0">
                  <a:buNone/>
                </a:pPr>
                <a:r>
                  <a:rPr lang="en-US" dirty="0"/>
                  <a:t>14.The point on x-axis which is equidistant from the points (5, – 3) and</a:t>
                </a:r>
              </a:p>
              <a:p>
                <a:pPr marL="0" indent="0">
                  <a:buNone/>
                </a:pPr>
                <a:r>
                  <a:rPr lang="en-US" dirty="0"/>
                  <a:t>(4, 2) is : (A) (4.5, 0) (B) (7, 0) (C) (0.5, 0) (D) (– 7, 0) </a:t>
                </a:r>
              </a:p>
              <a:p>
                <a:pPr marL="0" indent="0">
                  <a:buNone/>
                </a:pPr>
                <a:r>
                  <a:rPr lang="en-US" dirty="0"/>
                  <a:t>Solution: let the point on x ais be (x,0)  </a:t>
                </a:r>
              </a:p>
              <a:p>
                <a:pPr marL="0" indent="0">
                  <a:buNone/>
                </a:pPr>
                <a:r>
                  <a:rPr lang="en-US" dirty="0"/>
                  <a:t>distance formula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m:t>
                    </m:r>
                    <m:sSup>
                      <m:sSupPr>
                        <m:ctrlPr>
                          <a:rPr lang="en-IN" b="0" i="1" smtClean="0">
                            <a:latin typeface="Cambria Math" panose="02040503050406030204" pitchFamily="18" charset="0"/>
                            <a:ea typeface="Cambria Math" panose="02040503050406030204" pitchFamily="18" charset="0"/>
                          </a:rPr>
                        </m:ctrlPr>
                      </m:sSupPr>
                      <m:e>
                        <m:sSub>
                          <m:sSubPr>
                            <m:ctrlPr>
                              <a:rPr lang="en-IN" b="0" i="1" smtClean="0">
                                <a:latin typeface="Cambria Math" panose="02040503050406030204" pitchFamily="18" charset="0"/>
                                <a:ea typeface="Cambria Math" panose="02040503050406030204" pitchFamily="18" charset="0"/>
                              </a:rPr>
                            </m:ctrlPr>
                          </m:sSubPr>
                          <m:e>
                            <m:r>
                              <a:rPr lang="en-IN" b="0" i="1" smtClean="0">
                                <a:latin typeface="Cambria Math" panose="02040503050406030204" pitchFamily="18" charset="0"/>
                                <a:ea typeface="Cambria Math" panose="02040503050406030204" pitchFamily="18" charset="0"/>
                              </a:rPr>
                              <m:t>𝑥</m:t>
                            </m:r>
                          </m:e>
                          <m:sub>
                            <m:r>
                              <a:rPr lang="en-IN" b="0" i="1" smtClean="0">
                                <a:latin typeface="Cambria Math" panose="02040503050406030204" pitchFamily="18" charset="0"/>
                                <a:ea typeface="Cambria Math" panose="02040503050406030204" pitchFamily="18" charset="0"/>
                              </a:rPr>
                              <m:t>2</m:t>
                            </m:r>
                          </m:sub>
                        </m:sSub>
                        <m:r>
                          <a:rPr lang="en-IN" b="0" i="1" smtClean="0">
                            <a:latin typeface="Cambria Math" panose="02040503050406030204" pitchFamily="18" charset="0"/>
                            <a:ea typeface="Cambria Math" panose="02040503050406030204" pitchFamily="18" charset="0"/>
                          </a:rPr>
                          <m:t>−</m:t>
                        </m:r>
                        <m:sSub>
                          <m:sSubPr>
                            <m:ctrlPr>
                              <a:rPr lang="en-IN" b="0" i="1" smtClean="0">
                                <a:latin typeface="Cambria Math" panose="02040503050406030204" pitchFamily="18" charset="0"/>
                                <a:ea typeface="Cambria Math" panose="02040503050406030204" pitchFamily="18" charset="0"/>
                              </a:rPr>
                            </m:ctrlPr>
                          </m:sSubPr>
                          <m:e>
                            <m:r>
                              <a:rPr lang="en-IN" b="0" i="1" smtClean="0">
                                <a:latin typeface="Cambria Math" panose="02040503050406030204" pitchFamily="18" charset="0"/>
                                <a:ea typeface="Cambria Math" panose="02040503050406030204" pitchFamily="18" charset="0"/>
                              </a:rPr>
                              <m:t>𝑥</m:t>
                            </m:r>
                          </m:e>
                          <m:sub>
                            <m:r>
                              <a:rPr lang="en-IN" b="0" i="1" smtClean="0">
                                <a:latin typeface="Cambria Math" panose="02040503050406030204" pitchFamily="18" charset="0"/>
                                <a:ea typeface="Cambria Math" panose="02040503050406030204" pitchFamily="18" charset="0"/>
                              </a:rPr>
                              <m:t>1</m:t>
                            </m:r>
                          </m:sub>
                        </m:sSub>
                        <m:r>
                          <a:rPr lang="en-IN" b="0" i="1" smtClean="0">
                            <a:latin typeface="Cambria Math" panose="02040503050406030204" pitchFamily="18" charset="0"/>
                            <a:ea typeface="Cambria Math" panose="02040503050406030204" pitchFamily="18" charset="0"/>
                          </a:rPr>
                          <m:t>)</m:t>
                        </m:r>
                      </m:e>
                      <m:sup>
                        <m:r>
                          <a:rPr lang="en-IN" b="0" i="1" smtClean="0">
                            <a:latin typeface="Cambria Math" panose="02040503050406030204" pitchFamily="18" charset="0"/>
                            <a:ea typeface="Cambria Math" panose="02040503050406030204" pitchFamily="18" charset="0"/>
                          </a:rPr>
                          <m:t>2</m:t>
                        </m:r>
                      </m:sup>
                    </m:sSup>
                  </m:oMath>
                </a14:m>
                <a:r>
                  <a:rPr lang="en-US" dirty="0"/>
                  <a:t> + (</a:t>
                </a:r>
                <a14:m>
                  <m:oMath xmlns:m="http://schemas.openxmlformats.org/officeDocument/2006/math">
                    <m:sSup>
                      <m:sSupPr>
                        <m:ctrlPr>
                          <a:rPr lang="en-US" i="1" smtClean="0">
                            <a:latin typeface="Cambria Math" panose="02040503050406030204" pitchFamily="18" charset="0"/>
                          </a:rPr>
                        </m:ctrlPr>
                      </m:sSupPr>
                      <m:e>
                        <m:sSub>
                          <m:sSubPr>
                            <m:ctrlPr>
                              <a:rPr lang="en-US"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2</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1</m:t>
                            </m:r>
                          </m:sub>
                        </m:sSub>
                        <m:r>
                          <a:rPr lang="en-IN" b="0" i="1" smtClean="0">
                            <a:latin typeface="Cambria Math" panose="02040503050406030204" pitchFamily="18" charset="0"/>
                          </a:rPr>
                          <m:t>)</m:t>
                        </m:r>
                      </m:e>
                      <m:sup>
                        <m:r>
                          <a:rPr lang="en-IN" b="0" i="1" smtClean="0">
                            <a:latin typeface="Cambria Math" panose="02040503050406030204" pitchFamily="18" charset="0"/>
                          </a:rPr>
                          <m:t>2</m:t>
                        </m:r>
                      </m:sup>
                    </m:sSup>
                  </m:oMath>
                </a14:m>
                <a:endParaRPr lang="en-US" dirty="0"/>
              </a:p>
              <a:p>
                <a:pPr marL="0" indent="0">
                  <a:buNone/>
                </a:pPr>
                <a:r>
                  <a:rPr lang="en-US" dirty="0"/>
                  <a:t>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5−</m:t>
                        </m:r>
                        <m:r>
                          <a:rPr lang="en-IN" b="0" i="1" smtClean="0">
                            <a:latin typeface="Cambria Math" panose="02040503050406030204" pitchFamily="18" charset="0"/>
                            <a:ea typeface="Cambria Math" panose="02040503050406030204" pitchFamily="18" charset="0"/>
                          </a:rPr>
                          <m:t>𝑥</m:t>
                        </m:r>
                        <m:r>
                          <a:rPr lang="en-IN" b="0" i="1" smtClean="0">
                            <a:latin typeface="Cambria Math" panose="02040503050406030204" pitchFamily="18" charset="0"/>
                            <a:ea typeface="Cambria Math" panose="02040503050406030204" pitchFamily="18" charset="0"/>
                          </a:rPr>
                          <m:t>)</m:t>
                        </m:r>
                      </m:e>
                      <m:sup>
                        <m:r>
                          <a:rPr lang="en-IN" b="0" i="1" smtClean="0">
                            <a:latin typeface="Cambria Math" panose="02040503050406030204" pitchFamily="18" charset="0"/>
                            <a:ea typeface="Cambria Math" panose="02040503050406030204" pitchFamily="18" charset="0"/>
                          </a:rPr>
                          <m:t>2 </m:t>
                        </m:r>
                      </m:sup>
                    </m:sSup>
                  </m:oMath>
                </a14:m>
                <a:r>
                  <a:rPr lang="en-US" dirty="0"/>
                  <a:t> +</a:t>
                </a:r>
                <a:r>
                  <a:rPr lang="en-IN" dirty="0"/>
                  <a:t>(</a:t>
                </a:r>
                <a14:m>
                  <m:oMath xmlns:m="http://schemas.openxmlformats.org/officeDocument/2006/math">
                    <m:sSup>
                      <m:sSupPr>
                        <m:ctrlPr>
                          <a:rPr lang="en-IN" i="1" smtClean="0">
                            <a:latin typeface="Cambria Math" panose="02040503050406030204" pitchFamily="18" charset="0"/>
                          </a:rPr>
                        </m:ctrlPr>
                      </m:sSupPr>
                      <m:e>
                        <m:r>
                          <a:rPr lang="en-IN" b="0" i="1" smtClean="0">
                            <a:latin typeface="Cambria Math" panose="02040503050406030204" pitchFamily="18" charset="0"/>
                          </a:rPr>
                          <m:t>−3−0)</m:t>
                        </m:r>
                      </m:e>
                      <m:sup>
                        <m:r>
                          <a:rPr lang="en-IN" b="0" i="1" smtClean="0">
                            <a:latin typeface="Cambria Math" panose="02040503050406030204" pitchFamily="18" charset="0"/>
                          </a:rPr>
                          <m:t>2</m:t>
                        </m:r>
                      </m:sup>
                    </m:sSup>
                  </m:oMath>
                </a14:m>
                <a:r>
                  <a:rPr lang="en-US" dirty="0"/>
                  <a:t> = </a:t>
                </a:r>
                <a14:m>
                  <m:oMath xmlns:m="http://schemas.openxmlformats.org/officeDocument/2006/math">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( 4−</m:t>
                        </m:r>
                        <m:r>
                          <a:rPr lang="en-IN" b="0" i="1" smtClean="0">
                            <a:latin typeface="Cambria Math" panose="02040503050406030204" pitchFamily="18" charset="0"/>
                            <a:ea typeface="Cambria Math" panose="02040503050406030204" pitchFamily="18" charset="0"/>
                          </a:rPr>
                          <m:t>𝑥</m:t>
                        </m:r>
                        <m:r>
                          <a:rPr lang="en-IN" b="0" i="1" smtClean="0">
                            <a:latin typeface="Cambria Math" panose="02040503050406030204" pitchFamily="18" charset="0"/>
                            <a:ea typeface="Cambria Math" panose="02040503050406030204" pitchFamily="18" charset="0"/>
                          </a:rPr>
                          <m:t>)</m:t>
                        </m:r>
                      </m:e>
                      <m:sup>
                        <m:r>
                          <a:rPr lang="en-IN" b="0" i="1" smtClean="0">
                            <a:latin typeface="Cambria Math" panose="02040503050406030204" pitchFamily="18" charset="0"/>
                            <a:ea typeface="Cambria Math" panose="02040503050406030204" pitchFamily="18" charset="0"/>
                          </a:rPr>
                          <m:t>2</m:t>
                        </m:r>
                      </m:sup>
                    </m:sSup>
                  </m:oMath>
                </a14:m>
                <a:r>
                  <a:rPr lang="en-US" dirty="0"/>
                  <a:t> +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(2−0)</m:t>
                        </m:r>
                      </m:e>
                      <m:sup>
                        <m:r>
                          <a:rPr lang="en-IN" b="0" i="1" smtClean="0">
                            <a:latin typeface="Cambria Math" panose="02040503050406030204" pitchFamily="18" charset="0"/>
                          </a:rPr>
                          <m:t>2</m:t>
                        </m:r>
                      </m:sup>
                    </m:sSup>
                  </m:oMath>
                </a14:m>
                <a:endParaRPr lang="en-US" dirty="0"/>
              </a:p>
              <a:p>
                <a:pPr marL="0" indent="0">
                  <a:buNone/>
                </a:pPr>
                <a:r>
                  <a:rPr lang="en-US" dirty="0"/>
                  <a:t>            </a:t>
                </a:r>
                <a14:m>
                  <m:oMath xmlns:m="http://schemas.openxmlformats.org/officeDocument/2006/math">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(5−</m:t>
                        </m:r>
                        <m:r>
                          <a:rPr lang="en-IN" b="0" i="1" smtClean="0">
                            <a:latin typeface="Cambria Math" panose="02040503050406030204" pitchFamily="18" charset="0"/>
                            <a:ea typeface="Cambria Math" panose="02040503050406030204" pitchFamily="18" charset="0"/>
                          </a:rPr>
                          <m:t>𝑥</m:t>
                        </m:r>
                        <m:r>
                          <a:rPr lang="en-IN" b="0" i="1" smtClean="0">
                            <a:latin typeface="Cambria Math" panose="02040503050406030204" pitchFamily="18" charset="0"/>
                            <a:ea typeface="Cambria Math" panose="02040503050406030204" pitchFamily="18" charset="0"/>
                          </a:rPr>
                          <m:t>)</m:t>
                        </m:r>
                      </m:e>
                      <m:sup>
                        <m:r>
                          <a:rPr lang="en-IN" b="0" i="1" smtClean="0">
                            <a:latin typeface="Cambria Math" panose="02040503050406030204" pitchFamily="18" charset="0"/>
                            <a:ea typeface="Cambria Math" panose="02040503050406030204" pitchFamily="18" charset="0"/>
                          </a:rPr>
                          <m:t>2</m:t>
                        </m:r>
                      </m:sup>
                    </m:sSup>
                  </m:oMath>
                </a14:m>
                <a:r>
                  <a:rPr lang="en-US" dirty="0"/>
                  <a:t> + 9 =</a:t>
                </a:r>
                <a14:m>
                  <m:oMath xmlns:m="http://schemas.openxmlformats.org/officeDocument/2006/math">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(4−</m:t>
                        </m:r>
                        <m:r>
                          <a:rPr lang="en-IN" b="0" i="1" smtClean="0">
                            <a:latin typeface="Cambria Math" panose="02040503050406030204" pitchFamily="18" charset="0"/>
                            <a:ea typeface="Cambria Math" panose="02040503050406030204" pitchFamily="18" charset="0"/>
                          </a:rPr>
                          <m:t>𝑥</m:t>
                        </m:r>
                        <m:r>
                          <a:rPr lang="en-IN" b="0" i="1" smtClean="0">
                            <a:latin typeface="Cambria Math" panose="02040503050406030204" pitchFamily="18" charset="0"/>
                            <a:ea typeface="Cambria Math" panose="02040503050406030204" pitchFamily="18" charset="0"/>
                          </a:rPr>
                          <m:t>)</m:t>
                        </m:r>
                      </m:e>
                      <m:sup>
                        <m:r>
                          <a:rPr lang="en-IN" b="0" i="1" smtClean="0">
                            <a:latin typeface="Cambria Math" panose="02040503050406030204" pitchFamily="18" charset="0"/>
                            <a:ea typeface="Cambria Math" panose="02040503050406030204" pitchFamily="18" charset="0"/>
                          </a:rPr>
                          <m:t>2</m:t>
                        </m:r>
                      </m:sup>
                    </m:sSup>
                  </m:oMath>
                </a14:m>
                <a:r>
                  <a:rPr lang="en-US" dirty="0"/>
                  <a:t>+ 4</a:t>
                </a:r>
              </a:p>
              <a:p>
                <a:pPr marL="0" indent="0">
                  <a:buNone/>
                </a:pPr>
                <a:r>
                  <a:rPr lang="en-US" dirty="0"/>
                  <a:t>   by squaring </a:t>
                </a:r>
                <a:r>
                  <a:rPr lang="en-US" dirty="0">
                    <a:sym typeface="Wingdings" panose="05000000000000000000" pitchFamily="2" charset="2"/>
                  </a:rPr>
                  <a:t> 25+ </a:t>
                </a:r>
                <a14:m>
                  <m:oMath xmlns:m="http://schemas.openxmlformats.org/officeDocument/2006/math">
                    <m:sSup>
                      <m:sSupPr>
                        <m:ctrlPr>
                          <a:rPr lang="en-US" i="1" smtClean="0">
                            <a:latin typeface="Cambria Math" panose="02040503050406030204" pitchFamily="18" charset="0"/>
                            <a:sym typeface="Wingdings" panose="05000000000000000000" pitchFamily="2" charset="2"/>
                          </a:rPr>
                        </m:ctrlPr>
                      </m:sSupPr>
                      <m:e>
                        <m:r>
                          <a:rPr lang="en-IN" b="0" i="1" smtClean="0">
                            <a:latin typeface="Cambria Math" panose="02040503050406030204" pitchFamily="18" charset="0"/>
                            <a:sym typeface="Wingdings" panose="05000000000000000000" pitchFamily="2" charset="2"/>
                          </a:rPr>
                          <m:t>𝑥</m:t>
                        </m:r>
                      </m:e>
                      <m:sup>
                        <m:r>
                          <a:rPr lang="en-IN" b="0" i="1" smtClean="0">
                            <a:latin typeface="Cambria Math" panose="02040503050406030204" pitchFamily="18" charset="0"/>
                            <a:sym typeface="Wingdings" panose="05000000000000000000" pitchFamily="2" charset="2"/>
                          </a:rPr>
                          <m:t>2</m:t>
                        </m:r>
                      </m:sup>
                    </m:sSup>
                  </m:oMath>
                </a14:m>
                <a:r>
                  <a:rPr lang="en-US" dirty="0"/>
                  <a:t>-10x+9 =16+</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𝑥</m:t>
                        </m:r>
                      </m:e>
                      <m:sup>
                        <m:r>
                          <a:rPr lang="en-IN" b="0" i="1" smtClean="0">
                            <a:latin typeface="Cambria Math" panose="02040503050406030204" pitchFamily="18" charset="0"/>
                          </a:rPr>
                          <m:t>2</m:t>
                        </m:r>
                      </m:sup>
                    </m:sSup>
                  </m:oMath>
                </a14:m>
                <a:r>
                  <a:rPr lang="en-US" dirty="0"/>
                  <a:t>-8x +4</a:t>
                </a:r>
                <a:r>
                  <a:rPr lang="en-US" dirty="0">
                    <a:sym typeface="Wingdings" panose="05000000000000000000" pitchFamily="2" charset="2"/>
                  </a:rPr>
                  <a:t> 34-20 = 10x-8x 2x= 14</a:t>
                </a:r>
              </a:p>
              <a:p>
                <a:pPr marL="0" indent="0">
                  <a:buNone/>
                </a:pPr>
                <a:r>
                  <a:rPr lang="en-US" dirty="0">
                    <a:sym typeface="Wingdings" panose="05000000000000000000" pitchFamily="2" charset="2"/>
                  </a:rPr>
                  <a:t>                                           x= 7  points (7,0)  Ans (B)</a:t>
                </a:r>
              </a:p>
              <a:p>
                <a:pPr marL="0" indent="0">
                  <a:buNone/>
                </a:pPr>
                <a:r>
                  <a:rPr lang="en-US" dirty="0"/>
                  <a:t>15.If the length of an arc of a circle subtending an angle 60° at its </a:t>
                </a:r>
                <a:r>
                  <a:rPr lang="en-US" dirty="0" err="1"/>
                  <a:t>centre</a:t>
                </a:r>
                <a:r>
                  <a:rPr lang="en-US" dirty="0"/>
                  <a:t> is 22 cm, then the radius of the circle is : (A)</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21cm (B) 21 cm (C)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42cm (D) 42 cm </a:t>
                </a:r>
              </a:p>
              <a:p>
                <a:pPr marL="0" indent="0">
                  <a:buNone/>
                </a:pPr>
                <a:r>
                  <a:rPr lang="en-US" dirty="0"/>
                  <a:t>                                                                                               </a:t>
                </a:r>
                <a:r>
                  <a:rPr lang="en-US" dirty="0" err="1"/>
                  <a:t>toppershome.online</a:t>
                </a:r>
                <a:endParaRPr lang="en-US" dirty="0"/>
              </a:p>
            </p:txBody>
          </p:sp>
        </mc:Choice>
        <mc:Fallback xmlns="">
          <p:sp>
            <p:nvSpPr>
              <p:cNvPr id="3" name="Content Placeholder 2">
                <a:extLst>
                  <a:ext uri="{FF2B5EF4-FFF2-40B4-BE49-F238E27FC236}">
                    <a16:creationId xmlns:a16="http://schemas.microsoft.com/office/drawing/2014/main" id="{6F604D16-BE64-F3B4-206B-064A662F8812}"/>
                  </a:ext>
                </a:extLst>
              </p:cNvPr>
              <p:cNvSpPr>
                <a:spLocks noGrp="1" noRot="1" noChangeAspect="1" noMove="1" noResize="1" noEditPoints="1" noAdjustHandles="1" noChangeArrowheads="1" noChangeShapeType="1" noTextEdit="1"/>
              </p:cNvSpPr>
              <p:nvPr>
                <p:ph idx="1"/>
              </p:nvPr>
            </p:nvSpPr>
            <p:spPr>
              <a:xfrm>
                <a:off x="344129" y="324465"/>
                <a:ext cx="11009671" cy="5852498"/>
              </a:xfrm>
              <a:blipFill>
                <a:blip r:embed="rId2"/>
                <a:stretch>
                  <a:fillRect l="-1107" t="-2292" r="-443"/>
                </a:stretch>
              </a:blipFill>
            </p:spPr>
            <p:txBody>
              <a:bodyPr/>
              <a:lstStyle/>
              <a:p>
                <a:r>
                  <a:rPr lang="en-IN">
                    <a:noFill/>
                  </a:rPr>
                  <a:t> </a:t>
                </a:r>
              </a:p>
            </p:txBody>
          </p:sp>
        </mc:Fallback>
      </mc:AlternateContent>
    </p:spTree>
    <p:extLst>
      <p:ext uri="{BB962C8B-B14F-4D97-AF65-F5344CB8AC3E}">
        <p14:creationId xmlns:p14="http://schemas.microsoft.com/office/powerpoint/2010/main" val="322617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C6609CE-4789-59E7-6234-3DD014EE4805}"/>
                  </a:ext>
                </a:extLst>
              </p:cNvPr>
              <p:cNvSpPr>
                <a:spLocks noGrp="1"/>
              </p:cNvSpPr>
              <p:nvPr>
                <p:ph idx="1"/>
              </p:nvPr>
            </p:nvSpPr>
            <p:spPr>
              <a:xfrm>
                <a:off x="285135" y="353961"/>
                <a:ext cx="11068665" cy="6154994"/>
              </a:xfrm>
            </p:spPr>
            <p:txBody>
              <a:bodyPr/>
              <a:lstStyle/>
              <a:p>
                <a:pPr marL="0" indent="0">
                  <a:buNone/>
                </a:pPr>
                <a:r>
                  <a:rPr lang="en-IN" dirty="0"/>
                  <a:t>Solution : length of arc= </a:t>
                </a:r>
                <a14:m>
                  <m:oMath xmlns:m="http://schemas.openxmlformats.org/officeDocument/2006/math">
                    <m:f>
                      <m:fPr>
                        <m:ctrlPr>
                          <a:rPr lang="en-IN" i="1" smtClean="0">
                            <a:latin typeface="Cambria Math" panose="02040503050406030204" pitchFamily="18" charset="0"/>
                          </a:rPr>
                        </m:ctrlPr>
                      </m:fPr>
                      <m:num>
                        <m:r>
                          <a:rPr lang="en-IN" i="1">
                            <a:latin typeface="Cambria Math" panose="02040503050406030204" pitchFamily="18" charset="0"/>
                            <a:ea typeface="Cambria Math" panose="02040503050406030204" pitchFamily="18" charset="0"/>
                          </a:rPr>
                          <m:t>𝜃</m:t>
                        </m:r>
                      </m:num>
                      <m:den>
                        <m:r>
                          <a:rPr lang="en-IN" b="0" i="1" smtClean="0">
                            <a:latin typeface="Cambria Math" panose="02040503050406030204" pitchFamily="18" charset="0"/>
                          </a:rPr>
                          <m:t>360</m:t>
                        </m:r>
                      </m:den>
                    </m:f>
                  </m:oMath>
                </a14:m>
                <a:r>
                  <a:rPr lang="en-IN" dirty="0"/>
                  <a:t>x</a:t>
                </a:r>
                <a14:m>
                  <m:oMath xmlns:m="http://schemas.openxmlformats.org/officeDocument/2006/math">
                    <m:r>
                      <a:rPr lang="en-IN" b="0" i="1" dirty="0" smtClean="0">
                        <a:latin typeface="Cambria Math" panose="02040503050406030204" pitchFamily="18" charset="0"/>
                      </a:rPr>
                      <m:t>2</m:t>
                    </m:r>
                    <m:r>
                      <a:rPr lang="en-IN" b="0" i="1" dirty="0" smtClean="0">
                        <a:latin typeface="Cambria Math" panose="02040503050406030204" pitchFamily="18" charset="0"/>
                        <a:ea typeface="Cambria Math" panose="02040503050406030204" pitchFamily="18" charset="0"/>
                      </a:rPr>
                      <m:t>𝜋</m:t>
                    </m:r>
                    <m:r>
                      <a:rPr lang="en-IN" b="0" i="1" dirty="0" smtClean="0">
                        <a:latin typeface="Cambria Math" panose="02040503050406030204" pitchFamily="18" charset="0"/>
                        <a:ea typeface="Cambria Math" panose="02040503050406030204" pitchFamily="18" charset="0"/>
                      </a:rPr>
                      <m:t>𝑟</m:t>
                    </m:r>
                  </m:oMath>
                </a14:m>
                <a:r>
                  <a:rPr lang="en-IN" dirty="0">
                    <a:sym typeface="Wingdings" panose="05000000000000000000" pitchFamily="2" charset="2"/>
                  </a:rPr>
                  <a:t> 22=</a:t>
                </a:r>
                <a14:m>
                  <m:oMath xmlns:m="http://schemas.openxmlformats.org/officeDocument/2006/math">
                    <m:f>
                      <m:fPr>
                        <m:ctrlPr>
                          <a:rPr lang="en-IN"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60</m:t>
                        </m:r>
                      </m:num>
                      <m:den>
                        <m:r>
                          <a:rPr lang="en-IN" b="0" i="1" smtClean="0">
                            <a:latin typeface="Cambria Math" panose="02040503050406030204" pitchFamily="18" charset="0"/>
                            <a:sym typeface="Wingdings" panose="05000000000000000000" pitchFamily="2" charset="2"/>
                          </a:rPr>
                          <m:t>360</m:t>
                        </m:r>
                      </m:den>
                    </m:f>
                  </m:oMath>
                </a14:m>
                <a:r>
                  <a:rPr lang="en-IN" dirty="0">
                    <a:sym typeface="Wingdings" panose="05000000000000000000" pitchFamily="2" charset="2"/>
                  </a:rPr>
                  <a:t>x2</a:t>
                </a:r>
                <a14:m>
                  <m:oMath xmlns:m="http://schemas.openxmlformats.org/officeDocument/2006/math">
                    <m:r>
                      <a:rPr lang="en-IN" i="1" dirty="0" smtClean="0">
                        <a:latin typeface="Cambria Math" panose="02040503050406030204" pitchFamily="18" charset="0"/>
                        <a:ea typeface="Cambria Math" panose="02040503050406030204" pitchFamily="18" charset="0"/>
                        <a:sym typeface="Wingdings" panose="05000000000000000000" pitchFamily="2" charset="2"/>
                      </a:rPr>
                      <m:t>𝜋</m:t>
                    </m:r>
                    <m:r>
                      <a:rPr lang="en-IN" b="0" i="1" dirty="0" smtClean="0">
                        <a:latin typeface="Cambria Math" panose="02040503050406030204" pitchFamily="18" charset="0"/>
                        <a:ea typeface="Cambria Math" panose="02040503050406030204" pitchFamily="18" charset="0"/>
                        <a:sym typeface="Wingdings" panose="05000000000000000000" pitchFamily="2" charset="2"/>
                      </a:rPr>
                      <m:t>𝑟</m:t>
                    </m:r>
                  </m:oMath>
                </a14:m>
                <a:r>
                  <a:rPr lang="en-IN" dirty="0">
                    <a:sym typeface="Wingdings" panose="05000000000000000000" pitchFamily="2" charset="2"/>
                  </a:rPr>
                  <a:t> r=22.x</a:t>
                </a:r>
                <a14:m>
                  <m:oMath xmlns:m="http://schemas.openxmlformats.org/officeDocument/2006/math">
                    <m:f>
                      <m:fPr>
                        <m:ctrlPr>
                          <a:rPr lang="en-IN"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6</m:t>
                        </m:r>
                      </m:num>
                      <m:den>
                        <m:r>
                          <a:rPr lang="en-IN" b="0" i="1" smtClean="0">
                            <a:latin typeface="Cambria Math" panose="02040503050406030204" pitchFamily="18" charset="0"/>
                            <a:sym typeface="Wingdings" panose="05000000000000000000" pitchFamily="2" charset="2"/>
                          </a:rPr>
                          <m:t>2</m:t>
                        </m:r>
                      </m:den>
                    </m:f>
                    <m:r>
                      <a:rPr lang="en-IN" b="0" i="1" smtClean="0">
                        <a:latin typeface="Cambria Math" panose="02040503050406030204" pitchFamily="18" charset="0"/>
                        <a:sym typeface="Wingdings" panose="05000000000000000000" pitchFamily="2" charset="2"/>
                      </a:rPr>
                      <m:t>𝑥</m:t>
                    </m:r>
                    <m:f>
                      <m:fPr>
                        <m:ctrlPr>
                          <a:rPr lang="en-IN"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7</m:t>
                        </m:r>
                      </m:num>
                      <m:den>
                        <m:r>
                          <a:rPr lang="en-IN" b="0" i="1" smtClean="0">
                            <a:latin typeface="Cambria Math" panose="02040503050406030204" pitchFamily="18" charset="0"/>
                            <a:sym typeface="Wingdings" panose="05000000000000000000" pitchFamily="2" charset="2"/>
                          </a:rPr>
                          <m:t>22</m:t>
                        </m:r>
                      </m:den>
                    </m:f>
                  </m:oMath>
                </a14:m>
                <a:r>
                  <a:rPr lang="en-IN" dirty="0">
                    <a:sym typeface="Wingdings" panose="05000000000000000000" pitchFamily="2" charset="2"/>
                  </a:rPr>
                  <a:t> r=21</a:t>
                </a:r>
                <a:r>
                  <a:rPr lang="en-IN" dirty="0"/>
                  <a:t> Ans(B)</a:t>
                </a:r>
              </a:p>
              <a:p>
                <a:pPr marL="0" indent="0">
                  <a:buNone/>
                </a:pPr>
                <a:r>
                  <a:rPr lang="en-US" dirty="0"/>
                  <a:t>16.The probability of getting a chocolate </a:t>
                </a:r>
                <a:r>
                  <a:rPr lang="en-US" dirty="0" err="1"/>
                  <a:t>flavoured</a:t>
                </a:r>
                <a:r>
                  <a:rPr lang="en-US" dirty="0"/>
                  <a:t> ice cream at random, in a lot of 600 ice creams is 0.055. The number of chocolate </a:t>
                </a:r>
                <a:r>
                  <a:rPr lang="en-US" dirty="0" err="1"/>
                  <a:t>flavoured</a:t>
                </a:r>
                <a:r>
                  <a:rPr lang="en-US" dirty="0"/>
                  <a:t> ice creams in the lot is : (A) 33 (B) 55 (C) 11 (D) 44 </a:t>
                </a:r>
              </a:p>
              <a:p>
                <a:pPr marL="0" indent="0">
                  <a:buNone/>
                </a:pPr>
                <a:r>
                  <a:rPr lang="en-US" dirty="0"/>
                  <a:t> Solution: 600x.055=33  Ans (A)</a:t>
                </a:r>
              </a:p>
              <a:p>
                <a:pPr marL="0" indent="0">
                  <a:buNone/>
                </a:pPr>
                <a:r>
                  <a:rPr lang="en-US" dirty="0"/>
                  <a:t> 17. If the length of the shadow on the ground of a pole is</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3 times the height of the pole, then the angle of elevation of the Sun is : (A) 30° (B) 45° (C) 60° (D) 90° </a:t>
                </a:r>
              </a:p>
              <a:p>
                <a:pPr marL="0" indent="0">
                  <a:buNone/>
                </a:pPr>
                <a:r>
                  <a:rPr lang="en-US" dirty="0"/>
                  <a:t>               tan</a:t>
                </a:r>
                <a14:m>
                  <m:oMath xmlns:m="http://schemas.openxmlformats.org/officeDocument/2006/math">
                    <m:r>
                      <a:rPr lang="en-US" i="1" smtClean="0">
                        <a:latin typeface="Cambria Math" panose="02040503050406030204" pitchFamily="18" charset="0"/>
                        <a:ea typeface="Cambria Math" panose="02040503050406030204" pitchFamily="18" charset="0"/>
                      </a:rPr>
                      <m:t>𝜃</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𝐻𝑒𝑖𝑔h𝑡</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𝑏𝑎𝑠𝑒</m:t>
                    </m:r>
                  </m:oMath>
                </a14:m>
                <a:r>
                  <a:rPr lang="en-IN" dirty="0"/>
                  <a:t> =</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h</m:t>
                        </m:r>
                      </m:num>
                      <m:den>
                        <m:r>
                          <a:rPr lang="en-IN" i="1" dirty="0" smtClean="0">
                            <a:latin typeface="Cambria Math" panose="02040503050406030204" pitchFamily="18" charset="0"/>
                            <a:ea typeface="Cambria Math" panose="02040503050406030204" pitchFamily="18" charset="0"/>
                          </a:rPr>
                          <m:t>√</m:t>
                        </m:r>
                        <m:r>
                          <a:rPr lang="en-IN" b="0" i="1" dirty="0" smtClean="0">
                            <a:latin typeface="Cambria Math" panose="02040503050406030204" pitchFamily="18" charset="0"/>
                            <a:ea typeface="Cambria Math" panose="02040503050406030204" pitchFamily="18" charset="0"/>
                          </a:rPr>
                          <m:t>3</m:t>
                        </m:r>
                        <m:r>
                          <a:rPr lang="en-IN" b="0" i="1" dirty="0" smtClean="0">
                            <a:latin typeface="Cambria Math" panose="02040503050406030204" pitchFamily="18" charset="0"/>
                            <a:ea typeface="Cambria Math" panose="02040503050406030204" pitchFamily="18" charset="0"/>
                          </a:rPr>
                          <m:t>h</m:t>
                        </m:r>
                      </m:den>
                    </m:f>
                  </m:oMath>
                </a14:m>
                <a:r>
                  <a:rPr lang="en-IN" dirty="0"/>
                  <a:t> =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1</m:t>
                        </m:r>
                      </m:num>
                      <m:den>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3</m:t>
                        </m:r>
                      </m:den>
                    </m:f>
                  </m:oMath>
                </a14:m>
                <a:r>
                  <a:rPr lang="en-IN" dirty="0"/>
                  <a:t>  </a:t>
                </a:r>
                <a:r>
                  <a:rPr lang="en-IN" dirty="0">
                    <a:sym typeface="Wingdings" panose="05000000000000000000" pitchFamily="2" charset="2"/>
                  </a:rPr>
                  <a:t> </a:t>
                </a:r>
                <a14:m>
                  <m:oMath xmlns:m="http://schemas.openxmlformats.org/officeDocument/2006/math">
                    <m:r>
                      <a:rPr lang="en-IN" i="1" smtClean="0">
                        <a:latin typeface="Cambria Math" panose="02040503050406030204" pitchFamily="18" charset="0"/>
                        <a:ea typeface="Cambria Math" panose="02040503050406030204" pitchFamily="18" charset="0"/>
                        <a:sym typeface="Wingdings" panose="05000000000000000000" pitchFamily="2" charset="2"/>
                      </a:rPr>
                      <m:t>𝜃</m:t>
                    </m:r>
                    <m:r>
                      <a:rPr lang="en-IN" b="0" i="1" smtClean="0">
                        <a:latin typeface="Cambria Math" panose="02040503050406030204" pitchFamily="18" charset="0"/>
                        <a:ea typeface="Cambria Math" panose="02040503050406030204" pitchFamily="18" charset="0"/>
                        <a:sym typeface="Wingdings" panose="05000000000000000000" pitchFamily="2" charset="2"/>
                      </a:rPr>
                      <m:t>=30°</m:t>
                    </m:r>
                  </m:oMath>
                </a14:m>
                <a:endParaRPr lang="en-IN" dirty="0"/>
              </a:p>
            </p:txBody>
          </p:sp>
        </mc:Choice>
        <mc:Fallback xmlns="">
          <p:sp>
            <p:nvSpPr>
              <p:cNvPr id="3" name="Content Placeholder 2">
                <a:extLst>
                  <a:ext uri="{FF2B5EF4-FFF2-40B4-BE49-F238E27FC236}">
                    <a16:creationId xmlns:a16="http://schemas.microsoft.com/office/drawing/2014/main" id="{0C6609CE-4789-59E7-6234-3DD014EE4805}"/>
                  </a:ext>
                </a:extLst>
              </p:cNvPr>
              <p:cNvSpPr>
                <a:spLocks noGrp="1" noRot="1" noChangeAspect="1" noMove="1" noResize="1" noEditPoints="1" noAdjustHandles="1" noChangeArrowheads="1" noChangeShapeType="1" noTextEdit="1"/>
              </p:cNvSpPr>
              <p:nvPr>
                <p:ph idx="1"/>
              </p:nvPr>
            </p:nvSpPr>
            <p:spPr>
              <a:xfrm>
                <a:off x="285135" y="353961"/>
                <a:ext cx="11068665" cy="6154994"/>
              </a:xfrm>
              <a:blipFill>
                <a:blip r:embed="rId2"/>
                <a:stretch>
                  <a:fillRect l="-1156" t="-198" r="-441"/>
                </a:stretch>
              </a:blipFill>
            </p:spPr>
            <p:txBody>
              <a:bodyPr/>
              <a:lstStyle/>
              <a:p>
                <a:r>
                  <a:rPr lang="en-IN">
                    <a:noFill/>
                  </a:rPr>
                  <a:t> </a:t>
                </a:r>
              </a:p>
            </p:txBody>
          </p:sp>
        </mc:Fallback>
      </mc:AlternateContent>
    </p:spTree>
    <p:extLst>
      <p:ext uri="{BB962C8B-B14F-4D97-AF65-F5344CB8AC3E}">
        <p14:creationId xmlns:p14="http://schemas.microsoft.com/office/powerpoint/2010/main" val="3757508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A94685-D17A-06ED-C430-919B6AE0C531}"/>
                  </a:ext>
                </a:extLst>
              </p:cNvPr>
              <p:cNvSpPr>
                <a:spLocks noGrp="1"/>
              </p:cNvSpPr>
              <p:nvPr>
                <p:ph idx="1"/>
              </p:nvPr>
            </p:nvSpPr>
            <p:spPr>
              <a:xfrm>
                <a:off x="513736" y="213135"/>
                <a:ext cx="10515600" cy="6285988"/>
              </a:xfrm>
            </p:spPr>
            <p:txBody>
              <a:bodyPr>
                <a:normAutofit fontScale="85000" lnSpcReduction="10000"/>
              </a:bodyPr>
              <a:lstStyle/>
              <a:p>
                <a:pPr marL="0" indent="0">
                  <a:buNone/>
                </a:pPr>
                <a:endParaRPr lang="en-US" sz="2400" dirty="0"/>
              </a:p>
              <a:p>
                <a:pPr marL="0" indent="0">
                  <a:buNone/>
                </a:pPr>
                <a:endParaRPr lang="en-US" sz="2400" dirty="0"/>
              </a:p>
              <a:p>
                <a:pPr marL="0" indent="0">
                  <a:buNone/>
                </a:pPr>
                <a:r>
                  <a:rPr lang="en-US" sz="2400" dirty="0"/>
                  <a:t>18.Two dice are thrown at the same time and the product of the numbers appearing on them is noted. The probability that the product of the numbers lies between 8 and 13 is : (A)7/36 (B) 5 /36 (B) 2/9 (D) ¼</a:t>
                </a:r>
              </a:p>
              <a:p>
                <a:pPr marL="0" indent="0">
                  <a:buNone/>
                </a:pPr>
                <a:r>
                  <a:rPr lang="en-US" sz="2400" dirty="0"/>
                  <a:t>Solution : Product  is 9= (3,3) , product of 10 =(2,5) (5,2)  Product 11= 0</a:t>
                </a:r>
              </a:p>
              <a:p>
                <a:pPr marL="0" indent="0">
                  <a:buNone/>
                </a:pPr>
                <a:r>
                  <a:rPr lang="en-US" sz="2400" dirty="0"/>
                  <a:t> product of 12 = (2,6) , (3,4), (4,3), (6,2) </a:t>
                </a:r>
              </a:p>
              <a:p>
                <a:pPr marL="0" indent="0">
                  <a:buNone/>
                </a:pPr>
                <a:r>
                  <a:rPr lang="en-US" sz="2400" dirty="0"/>
                  <a:t>Number of </a:t>
                </a:r>
                <a:r>
                  <a:rPr lang="en-US" sz="2400" dirty="0" err="1"/>
                  <a:t>favourable</a:t>
                </a:r>
                <a:r>
                  <a:rPr lang="en-US" sz="2400" dirty="0"/>
                  <a:t> samples= 7 </a:t>
                </a:r>
              </a:p>
              <a:p>
                <a:pPr marL="0" indent="0">
                  <a:buNone/>
                </a:pPr>
                <a:r>
                  <a:rPr lang="en-US" sz="2400" dirty="0"/>
                  <a:t>              probability =  7/36</a:t>
                </a:r>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dirty="0"/>
                  <a:t>19.PQRS is a trapezium with PQ || SR. If M and N are two points on the non-parallel sides PS and QR respectively, such that MN is parallel to PQ, then show that </a:t>
                </a:r>
                <a14:m>
                  <m:oMath xmlns:m="http://schemas.openxmlformats.org/officeDocument/2006/math">
                    <m:f>
                      <m:fPr>
                        <m:ctrlPr>
                          <a:rPr lang="en-US" sz="2400" i="1" smtClean="0">
                            <a:latin typeface="Cambria Math" panose="02040503050406030204" pitchFamily="18" charset="0"/>
                          </a:rPr>
                        </m:ctrlPr>
                      </m:fPr>
                      <m:num>
                        <m:r>
                          <a:rPr lang="en-IN" sz="2400" b="0" i="1" smtClean="0">
                            <a:latin typeface="Cambria Math" panose="02040503050406030204" pitchFamily="18" charset="0"/>
                          </a:rPr>
                          <m:t>𝑃𝑀</m:t>
                        </m:r>
                      </m:num>
                      <m:den>
                        <m:r>
                          <a:rPr lang="en-IN" sz="2400" b="0" i="1" smtClean="0">
                            <a:latin typeface="Cambria Math" panose="02040503050406030204" pitchFamily="18" charset="0"/>
                          </a:rPr>
                          <m:t>𝑀𝑆</m:t>
                        </m:r>
                      </m:den>
                    </m:f>
                    <m:r>
                      <a:rPr lang="en-IN" sz="2400" b="0" i="1" smtClean="0">
                        <a:latin typeface="Cambria Math" panose="02040503050406030204" pitchFamily="18" charset="0"/>
                      </a:rPr>
                      <m:t>=</m:t>
                    </m:r>
                    <m:f>
                      <m:fPr>
                        <m:ctrlPr>
                          <a:rPr lang="en-IN" sz="2400" b="0" i="1" smtClean="0">
                            <a:latin typeface="Cambria Math" panose="02040503050406030204" pitchFamily="18" charset="0"/>
                          </a:rPr>
                        </m:ctrlPr>
                      </m:fPr>
                      <m:num>
                        <m:r>
                          <a:rPr lang="en-IN" sz="2400" b="0" i="1" smtClean="0">
                            <a:latin typeface="Cambria Math" panose="02040503050406030204" pitchFamily="18" charset="0"/>
                          </a:rPr>
                          <m:t>𝑄𝑁</m:t>
                        </m:r>
                      </m:num>
                      <m:den>
                        <m:r>
                          <a:rPr lang="en-IN" sz="2400" b="0" i="1" smtClean="0">
                            <a:latin typeface="Cambria Math" panose="02040503050406030204" pitchFamily="18" charset="0"/>
                          </a:rPr>
                          <m:t>𝑁𝑅</m:t>
                        </m:r>
                      </m:den>
                    </m:f>
                    <m:r>
                      <a:rPr lang="en-IN" sz="2400" b="0" i="0" smtClean="0">
                        <a:latin typeface="Cambria Math" panose="02040503050406030204" pitchFamily="18" charset="0"/>
                      </a:rPr>
                      <m:t>        </m:t>
                    </m:r>
                  </m:oMath>
                </a14:m>
                <a:r>
                  <a:rPr lang="en-US" sz="2400" dirty="0"/>
                  <a:t>                            </a:t>
                </a:r>
              </a:p>
              <a:p>
                <a:pPr marL="0" indent="0">
                  <a:buNone/>
                </a:pPr>
                <a:r>
                  <a:rPr lang="en-US" sz="2400" dirty="0"/>
                  <a:t> </a:t>
                </a:r>
                <a:r>
                  <a:rPr lang="en-IN" sz="2400" dirty="0"/>
                  <a:t>                                             </a:t>
                </a:r>
              </a:p>
            </p:txBody>
          </p:sp>
        </mc:Choice>
        <mc:Fallback xmlns="">
          <p:sp>
            <p:nvSpPr>
              <p:cNvPr id="3" name="Content Placeholder 2">
                <a:extLst>
                  <a:ext uri="{FF2B5EF4-FFF2-40B4-BE49-F238E27FC236}">
                    <a16:creationId xmlns:a16="http://schemas.microsoft.com/office/drawing/2014/main" id="{04A94685-D17A-06ED-C430-919B6AE0C531}"/>
                  </a:ext>
                </a:extLst>
              </p:cNvPr>
              <p:cNvSpPr>
                <a:spLocks noGrp="1" noRot="1" noChangeAspect="1" noMove="1" noResize="1" noEditPoints="1" noAdjustHandles="1" noChangeArrowheads="1" noChangeShapeType="1" noTextEdit="1"/>
              </p:cNvSpPr>
              <p:nvPr>
                <p:ph idx="1"/>
              </p:nvPr>
            </p:nvSpPr>
            <p:spPr>
              <a:xfrm>
                <a:off x="513736" y="213135"/>
                <a:ext cx="10515600" cy="6285988"/>
              </a:xfrm>
              <a:blipFill>
                <a:blip r:embed="rId2"/>
                <a:stretch>
                  <a:fillRect l="-580" r="-1159"/>
                </a:stretch>
              </a:blipFill>
            </p:spPr>
            <p:txBody>
              <a:bodyPr/>
              <a:lstStyle/>
              <a:p>
                <a:r>
                  <a:rPr lang="en-IN">
                    <a:noFill/>
                  </a:rPr>
                  <a:t> </a:t>
                </a:r>
              </a:p>
            </p:txBody>
          </p:sp>
        </mc:Fallback>
      </mc:AlternateContent>
      <p:pic>
        <p:nvPicPr>
          <p:cNvPr id="11" name="Picture 10">
            <a:extLst>
              <a:ext uri="{FF2B5EF4-FFF2-40B4-BE49-F238E27FC236}">
                <a16:creationId xmlns:a16="http://schemas.microsoft.com/office/drawing/2014/main" id="{A19B5C42-F639-3CC3-1606-27C13EDB02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8267" y="4919381"/>
            <a:ext cx="2991776" cy="1560165"/>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24A75B33-C7DA-676A-CCE9-EFCB7AECE26D}"/>
                  </a:ext>
                </a:extLst>
              </p14:cNvPr>
              <p14:cNvContentPartPr/>
              <p14:nvPr/>
            </p14:nvContentPartPr>
            <p14:xfrm>
              <a:off x="8770297" y="5200788"/>
              <a:ext cx="2135880" cy="1146240"/>
            </p14:xfrm>
          </p:contentPart>
        </mc:Choice>
        <mc:Fallback xmlns="">
          <p:pic>
            <p:nvPicPr>
              <p:cNvPr id="2" name="Ink 1">
                <a:extLst>
                  <a:ext uri="{FF2B5EF4-FFF2-40B4-BE49-F238E27FC236}">
                    <a16:creationId xmlns:a16="http://schemas.microsoft.com/office/drawing/2014/main" id="{24A75B33-C7DA-676A-CCE9-EFCB7AECE26D}"/>
                  </a:ext>
                </a:extLst>
              </p:cNvPr>
              <p:cNvPicPr/>
              <p:nvPr/>
            </p:nvPicPr>
            <p:blipFill>
              <a:blip r:embed="rId5"/>
              <a:stretch>
                <a:fillRect/>
              </a:stretch>
            </p:blipFill>
            <p:spPr>
              <a:xfrm>
                <a:off x="8761297" y="5192148"/>
                <a:ext cx="2153520" cy="1163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F48BC039-8F1E-E23A-0BD1-7007AD144346}"/>
                  </a:ext>
                </a:extLst>
              </p14:cNvPr>
              <p14:cNvContentPartPr/>
              <p14:nvPr/>
            </p14:nvContentPartPr>
            <p14:xfrm>
              <a:off x="9478057" y="5339028"/>
              <a:ext cx="204120" cy="237960"/>
            </p14:xfrm>
          </p:contentPart>
        </mc:Choice>
        <mc:Fallback xmlns="">
          <p:pic>
            <p:nvPicPr>
              <p:cNvPr id="4" name="Ink 3">
                <a:extLst>
                  <a:ext uri="{FF2B5EF4-FFF2-40B4-BE49-F238E27FC236}">
                    <a16:creationId xmlns:a16="http://schemas.microsoft.com/office/drawing/2014/main" id="{F48BC039-8F1E-E23A-0BD1-7007AD144346}"/>
                  </a:ext>
                </a:extLst>
              </p:cNvPr>
              <p:cNvPicPr/>
              <p:nvPr/>
            </p:nvPicPr>
            <p:blipFill>
              <a:blip r:embed="rId7"/>
              <a:stretch>
                <a:fillRect/>
              </a:stretch>
            </p:blipFill>
            <p:spPr>
              <a:xfrm>
                <a:off x="9469417" y="5330028"/>
                <a:ext cx="221760" cy="255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6" name="Ink 5">
                <a:extLst>
                  <a:ext uri="{FF2B5EF4-FFF2-40B4-BE49-F238E27FC236}">
                    <a16:creationId xmlns:a16="http://schemas.microsoft.com/office/drawing/2014/main" id="{A145DE0C-D545-3D8B-3275-713C1D7EFE96}"/>
                  </a:ext>
                </a:extLst>
              </p14:cNvPr>
              <p14:cNvContentPartPr/>
              <p14:nvPr/>
            </p14:nvContentPartPr>
            <p14:xfrm>
              <a:off x="-334463" y="983028"/>
              <a:ext cx="360" cy="360"/>
            </p14:xfrm>
          </p:contentPart>
        </mc:Choice>
        <mc:Fallback xmlns="">
          <p:pic>
            <p:nvPicPr>
              <p:cNvPr id="6" name="Ink 5">
                <a:extLst>
                  <a:ext uri="{FF2B5EF4-FFF2-40B4-BE49-F238E27FC236}">
                    <a16:creationId xmlns:a16="http://schemas.microsoft.com/office/drawing/2014/main" id="{A145DE0C-D545-3D8B-3275-713C1D7EFE96}"/>
                  </a:ext>
                </a:extLst>
              </p:cNvPr>
              <p:cNvPicPr/>
              <p:nvPr/>
            </p:nvPicPr>
            <p:blipFill>
              <a:blip r:embed="rId9"/>
              <a:stretch>
                <a:fillRect/>
              </a:stretch>
            </p:blipFill>
            <p:spPr>
              <a:xfrm>
                <a:off x="-343103" y="929388"/>
                <a:ext cx="18000" cy="108000"/>
              </a:xfrm>
              <a:prstGeom prst="rect">
                <a:avLst/>
              </a:prstGeom>
            </p:spPr>
          </p:pic>
        </mc:Fallback>
      </mc:AlternateContent>
      <p:grpSp>
        <p:nvGrpSpPr>
          <p:cNvPr id="9" name="Group 8">
            <a:extLst>
              <a:ext uri="{FF2B5EF4-FFF2-40B4-BE49-F238E27FC236}">
                <a16:creationId xmlns:a16="http://schemas.microsoft.com/office/drawing/2014/main" id="{D0428E11-221A-C55D-3EB3-A717D5AA91CD}"/>
              </a:ext>
            </a:extLst>
          </p:cNvPr>
          <p:cNvGrpSpPr/>
          <p:nvPr/>
        </p:nvGrpSpPr>
        <p:grpSpPr>
          <a:xfrm>
            <a:off x="-334463" y="-2173812"/>
            <a:ext cx="8136720" cy="3157200"/>
            <a:chOff x="-334463" y="-2173812"/>
            <a:chExt cx="8136720" cy="3157200"/>
          </a:xfrm>
        </p:grpSpPr>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5" name="Ink 4">
                  <a:extLst>
                    <a:ext uri="{FF2B5EF4-FFF2-40B4-BE49-F238E27FC236}">
                      <a16:creationId xmlns:a16="http://schemas.microsoft.com/office/drawing/2014/main" id="{4B01C47A-9114-B9B2-D318-5527A532A9A5}"/>
                    </a:ext>
                  </a:extLst>
                </p14:cNvPr>
                <p14:cNvContentPartPr/>
                <p14:nvPr/>
              </p14:nvContentPartPr>
              <p14:xfrm>
                <a:off x="-334463" y="983028"/>
                <a:ext cx="360" cy="360"/>
              </p14:xfrm>
            </p:contentPart>
          </mc:Choice>
          <mc:Fallback xmlns="">
            <p:pic>
              <p:nvPicPr>
                <p:cNvPr id="5" name="Ink 4">
                  <a:extLst>
                    <a:ext uri="{FF2B5EF4-FFF2-40B4-BE49-F238E27FC236}">
                      <a16:creationId xmlns:a16="http://schemas.microsoft.com/office/drawing/2014/main" id="{4B01C47A-9114-B9B2-D318-5527A532A9A5}"/>
                    </a:ext>
                  </a:extLst>
                </p:cNvPr>
                <p:cNvPicPr/>
                <p:nvPr/>
              </p:nvPicPr>
              <p:blipFill>
                <a:blip r:embed="rId9"/>
                <a:stretch>
                  <a:fillRect/>
                </a:stretch>
              </p:blipFill>
              <p:spPr>
                <a:xfrm>
                  <a:off x="-343103" y="929388"/>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7" name="Ink 6">
                  <a:extLst>
                    <a:ext uri="{FF2B5EF4-FFF2-40B4-BE49-F238E27FC236}">
                      <a16:creationId xmlns:a16="http://schemas.microsoft.com/office/drawing/2014/main" id="{3004F103-5054-E824-3292-02FE1C7DE512}"/>
                    </a:ext>
                  </a:extLst>
                </p14:cNvPr>
                <p14:cNvContentPartPr/>
                <p14:nvPr/>
              </p14:nvContentPartPr>
              <p14:xfrm>
                <a:off x="-334463" y="-2173812"/>
                <a:ext cx="8136720" cy="3157200"/>
              </p14:xfrm>
            </p:contentPart>
          </mc:Choice>
          <mc:Fallback xmlns="">
            <p:pic>
              <p:nvPicPr>
                <p:cNvPr id="7" name="Ink 6">
                  <a:extLst>
                    <a:ext uri="{FF2B5EF4-FFF2-40B4-BE49-F238E27FC236}">
                      <a16:creationId xmlns:a16="http://schemas.microsoft.com/office/drawing/2014/main" id="{3004F103-5054-E824-3292-02FE1C7DE512}"/>
                    </a:ext>
                  </a:extLst>
                </p:cNvPr>
                <p:cNvPicPr/>
                <p:nvPr/>
              </p:nvPicPr>
              <p:blipFill>
                <a:blip r:embed="rId12"/>
                <a:stretch>
                  <a:fillRect/>
                </a:stretch>
              </p:blipFill>
              <p:spPr>
                <a:xfrm>
                  <a:off x="-343103" y="-2227812"/>
                  <a:ext cx="8154360" cy="3264840"/>
                </a:xfrm>
                <a:prstGeom prst="rect">
                  <a:avLst/>
                </a:prstGeom>
              </p:spPr>
            </p:pic>
          </mc:Fallback>
        </mc:AlternateContent>
      </p:grpSp>
    </p:spTree>
    <p:extLst>
      <p:ext uri="{BB962C8B-B14F-4D97-AF65-F5344CB8AC3E}">
        <p14:creationId xmlns:p14="http://schemas.microsoft.com/office/powerpoint/2010/main" val="3145234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 name="Content Placeholder 12">
                <a:extLst>
                  <a:ext uri="{FF2B5EF4-FFF2-40B4-BE49-F238E27FC236}">
                    <a16:creationId xmlns:a16="http://schemas.microsoft.com/office/drawing/2014/main" id="{54F8D305-BEAA-0EF1-B648-39DB8F1E0E1B}"/>
                  </a:ext>
                </a:extLst>
              </p:cNvPr>
              <p:cNvSpPr>
                <a:spLocks noGrp="1"/>
              </p:cNvSpPr>
              <p:nvPr>
                <p:ph idx="1"/>
              </p:nvPr>
            </p:nvSpPr>
            <p:spPr>
              <a:xfrm>
                <a:off x="248575" y="621437"/>
                <a:ext cx="11105225" cy="5555526"/>
              </a:xfrm>
            </p:spPr>
            <p:txBody>
              <a:bodyPr>
                <a:normAutofit fontScale="62500" lnSpcReduction="20000"/>
              </a:bodyPr>
              <a:lstStyle/>
              <a:p>
                <a:pPr marL="0" indent="0">
                  <a:buNone/>
                </a:pPr>
                <a:r>
                  <a:rPr lang="en-IN" sz="3800" dirty="0"/>
                  <a:t>Solution ‘: By joining the line PR  cutting line MN at L</a:t>
                </a:r>
              </a:p>
              <a:p>
                <a:pPr marL="0" indent="0">
                  <a:buNone/>
                </a:pPr>
                <a:r>
                  <a:rPr lang="en-IN" sz="3800" dirty="0"/>
                  <a:t> PQ|| MN and MN|| SR as  PQ||SR</a:t>
                </a:r>
              </a:p>
              <a:p>
                <a:pPr marL="0" indent="0">
                  <a:buNone/>
                </a:pPr>
                <a:r>
                  <a:rPr lang="en-IN" sz="3800" dirty="0"/>
                  <a:t>By BPT</a:t>
                </a:r>
              </a:p>
              <a:p>
                <a:pPr marL="0" indent="0">
                  <a:buNone/>
                </a:pPr>
                <a14:m>
                  <m:oMath xmlns:m="http://schemas.openxmlformats.org/officeDocument/2006/math">
                    <m:r>
                      <a:rPr lang="en-IN" sz="3800" i="1" smtClean="0">
                        <a:latin typeface="Cambria Math" panose="02040503050406030204" pitchFamily="18" charset="0"/>
                        <a:ea typeface="Cambria Math" panose="02040503050406030204" pitchFamily="18" charset="0"/>
                      </a:rPr>
                      <m:t>∆</m:t>
                    </m:r>
                    <m:r>
                      <a:rPr lang="en-IN" sz="3800" b="0" i="1" smtClean="0">
                        <a:latin typeface="Cambria Math" panose="02040503050406030204" pitchFamily="18" charset="0"/>
                        <a:ea typeface="Cambria Math" panose="02040503050406030204" pitchFamily="18" charset="0"/>
                      </a:rPr>
                      <m:t>𝑃𝑀𝐿</m:t>
                    </m:r>
                    <m:r>
                      <a:rPr lang="en-IN" sz="3800" b="0" i="1" smtClean="0">
                        <a:latin typeface="Cambria Math" panose="02040503050406030204" pitchFamily="18" charset="0"/>
                        <a:ea typeface="Cambria Math" panose="02040503050406030204" pitchFamily="18" charset="0"/>
                      </a:rPr>
                      <m:t>~ ∆</m:t>
                    </m:r>
                    <m:r>
                      <a:rPr lang="en-IN" sz="3800" b="0" i="1" smtClean="0">
                        <a:latin typeface="Cambria Math" panose="02040503050406030204" pitchFamily="18" charset="0"/>
                        <a:ea typeface="Cambria Math" panose="02040503050406030204" pitchFamily="18" charset="0"/>
                      </a:rPr>
                      <m:t>𝑃𝑆𝑅</m:t>
                    </m:r>
                    <m:r>
                      <a:rPr lang="en-IN" sz="3800" b="0" i="1" smtClean="0">
                        <a:latin typeface="Cambria Math" panose="02040503050406030204" pitchFamily="18" charset="0"/>
                        <a:ea typeface="Cambria Math" panose="02040503050406030204" pitchFamily="18" charset="0"/>
                      </a:rPr>
                      <m:t> </m:t>
                    </m:r>
                    <m:r>
                      <a:rPr lang="en-IN" sz="3800" b="0" i="1" smtClean="0">
                        <a:latin typeface="Cambria Math" panose="02040503050406030204" pitchFamily="18" charset="0"/>
                        <a:ea typeface="Cambria Math" panose="02040503050406030204" pitchFamily="18" charset="0"/>
                      </a:rPr>
                      <m:t>𝑎𝑛𝑑</m:t>
                    </m:r>
                    <m:r>
                      <a:rPr lang="en-IN" sz="3800" b="0" i="1" smtClean="0">
                        <a:latin typeface="Cambria Math" panose="02040503050406030204" pitchFamily="18" charset="0"/>
                        <a:ea typeface="Cambria Math" panose="02040503050406030204" pitchFamily="18" charset="0"/>
                      </a:rPr>
                      <m:t> ∆</m:t>
                    </m:r>
                  </m:oMath>
                </a14:m>
                <a:r>
                  <a:rPr lang="en-IN" sz="3800" dirty="0"/>
                  <a:t>RLN</a:t>
                </a:r>
                <a14:m>
                  <m:oMath xmlns:m="http://schemas.openxmlformats.org/officeDocument/2006/math">
                    <m:r>
                      <a:rPr lang="en-IN" sz="3800" i="1" dirty="0" smtClean="0">
                        <a:latin typeface="Cambria Math" panose="02040503050406030204" pitchFamily="18" charset="0"/>
                        <a:ea typeface="Cambria Math" panose="02040503050406030204" pitchFamily="18" charset="0"/>
                      </a:rPr>
                      <m:t>~∆</m:t>
                    </m:r>
                    <m:r>
                      <a:rPr lang="en-IN" sz="3800" b="0" i="1" dirty="0" smtClean="0">
                        <a:latin typeface="Cambria Math" panose="02040503050406030204" pitchFamily="18" charset="0"/>
                        <a:ea typeface="Cambria Math" panose="02040503050406030204" pitchFamily="18" charset="0"/>
                      </a:rPr>
                      <m:t>𝑃𝑅𝑄</m:t>
                    </m:r>
                  </m:oMath>
                </a14:m>
                <a:endParaRPr lang="en-IN" sz="3800" b="0" dirty="0">
                  <a:ea typeface="Cambria Math" panose="02040503050406030204" pitchFamily="18" charset="0"/>
                </a:endParaRPr>
              </a:p>
              <a:p>
                <a:pPr marL="0" indent="0">
                  <a:buNone/>
                </a:pPr>
                <a14:m>
                  <m:oMath xmlns:m="http://schemas.openxmlformats.org/officeDocument/2006/math">
                    <m:r>
                      <a:rPr lang="en-IN" sz="3800" i="1" smtClean="0">
                        <a:latin typeface="Cambria Math" panose="02040503050406030204" pitchFamily="18" charset="0"/>
                        <a:ea typeface="Cambria Math" panose="02040503050406030204" pitchFamily="18" charset="0"/>
                      </a:rPr>
                      <m:t>∴</m:t>
                    </m:r>
                    <m:f>
                      <m:fPr>
                        <m:ctrlPr>
                          <a:rPr lang="en-IN" sz="3800" i="1" smtClean="0">
                            <a:latin typeface="Cambria Math" panose="02040503050406030204" pitchFamily="18" charset="0"/>
                            <a:ea typeface="Cambria Math" panose="02040503050406030204" pitchFamily="18" charset="0"/>
                          </a:rPr>
                        </m:ctrlPr>
                      </m:fPr>
                      <m:num>
                        <m:r>
                          <a:rPr lang="en-IN" sz="3800" b="0" i="1" smtClean="0">
                            <a:latin typeface="Cambria Math" panose="02040503050406030204" pitchFamily="18" charset="0"/>
                            <a:ea typeface="Cambria Math" panose="02040503050406030204" pitchFamily="18" charset="0"/>
                          </a:rPr>
                          <m:t>𝑃𝑀</m:t>
                        </m:r>
                      </m:num>
                      <m:den>
                        <m:r>
                          <a:rPr lang="en-IN" sz="3800" b="0" i="1" smtClean="0">
                            <a:latin typeface="Cambria Math" panose="02040503050406030204" pitchFamily="18" charset="0"/>
                            <a:ea typeface="Cambria Math" panose="02040503050406030204" pitchFamily="18" charset="0"/>
                          </a:rPr>
                          <m:t>𝑆𝑀</m:t>
                        </m:r>
                      </m:den>
                    </m:f>
                    <m:r>
                      <a:rPr lang="en-IN" sz="3800" b="0" i="1" smtClean="0">
                        <a:latin typeface="Cambria Math" panose="02040503050406030204" pitchFamily="18" charset="0"/>
                        <a:ea typeface="Cambria Math" panose="02040503050406030204" pitchFamily="18" charset="0"/>
                      </a:rPr>
                      <m:t>=</m:t>
                    </m:r>
                    <m:f>
                      <m:fPr>
                        <m:ctrlPr>
                          <a:rPr lang="en-IN" sz="3800" b="0" i="1" smtClean="0">
                            <a:latin typeface="Cambria Math" panose="02040503050406030204" pitchFamily="18" charset="0"/>
                            <a:ea typeface="Cambria Math" panose="02040503050406030204" pitchFamily="18" charset="0"/>
                          </a:rPr>
                        </m:ctrlPr>
                      </m:fPr>
                      <m:num>
                        <m:r>
                          <a:rPr lang="en-IN" sz="3800" b="0" i="1" smtClean="0">
                            <a:latin typeface="Cambria Math" panose="02040503050406030204" pitchFamily="18" charset="0"/>
                            <a:ea typeface="Cambria Math" panose="02040503050406030204" pitchFamily="18" charset="0"/>
                          </a:rPr>
                          <m:t>𝑃𝐿</m:t>
                        </m:r>
                      </m:num>
                      <m:den>
                        <m:r>
                          <a:rPr lang="en-IN" sz="3800" b="0" i="1" smtClean="0">
                            <a:latin typeface="Cambria Math" panose="02040503050406030204" pitchFamily="18" charset="0"/>
                            <a:ea typeface="Cambria Math" panose="02040503050406030204" pitchFamily="18" charset="0"/>
                          </a:rPr>
                          <m:t>𝐿𝑅</m:t>
                        </m:r>
                      </m:den>
                    </m:f>
                  </m:oMath>
                </a14:m>
                <a:r>
                  <a:rPr lang="en-IN" sz="3800" dirty="0"/>
                  <a:t> &amp;                 </a:t>
                </a:r>
                <a14:m>
                  <m:oMath xmlns:m="http://schemas.openxmlformats.org/officeDocument/2006/math">
                    <m:f>
                      <m:fPr>
                        <m:ctrlPr>
                          <a:rPr lang="en-IN" sz="3800" i="1">
                            <a:latin typeface="Cambria Math" panose="02040503050406030204" pitchFamily="18" charset="0"/>
                            <a:ea typeface="Cambria Math" panose="02040503050406030204" pitchFamily="18" charset="0"/>
                          </a:rPr>
                        </m:ctrlPr>
                      </m:fPr>
                      <m:num>
                        <m:r>
                          <a:rPr lang="en-IN" sz="3800" i="1">
                            <a:latin typeface="Cambria Math" panose="02040503050406030204" pitchFamily="18" charset="0"/>
                            <a:ea typeface="Cambria Math" panose="02040503050406030204" pitchFamily="18" charset="0"/>
                          </a:rPr>
                          <m:t>𝑃𝐿</m:t>
                        </m:r>
                      </m:num>
                      <m:den>
                        <m:r>
                          <a:rPr lang="en-IN" sz="3800" i="1">
                            <a:latin typeface="Cambria Math" panose="02040503050406030204" pitchFamily="18" charset="0"/>
                            <a:ea typeface="Cambria Math" panose="02040503050406030204" pitchFamily="18" charset="0"/>
                          </a:rPr>
                          <m:t>𝐿𝑅</m:t>
                        </m:r>
                      </m:den>
                    </m:f>
                  </m:oMath>
                </a14:m>
                <a:r>
                  <a:rPr lang="en-IN" sz="3800" dirty="0"/>
                  <a:t>  =</a:t>
                </a:r>
                <a14:m>
                  <m:oMath xmlns:m="http://schemas.openxmlformats.org/officeDocument/2006/math">
                    <m:f>
                      <m:fPr>
                        <m:ctrlPr>
                          <a:rPr lang="en-IN" sz="3800" i="1" dirty="0" smtClean="0">
                            <a:latin typeface="Cambria Math" panose="02040503050406030204" pitchFamily="18" charset="0"/>
                          </a:rPr>
                        </m:ctrlPr>
                      </m:fPr>
                      <m:num>
                        <m:r>
                          <a:rPr lang="en-IN" sz="3800" b="0" i="1" dirty="0" smtClean="0">
                            <a:latin typeface="Cambria Math" panose="02040503050406030204" pitchFamily="18" charset="0"/>
                          </a:rPr>
                          <m:t>𝑄𝑅</m:t>
                        </m:r>
                      </m:num>
                      <m:den>
                        <m:r>
                          <a:rPr lang="en-IN" sz="3800" b="0" i="1" dirty="0" smtClean="0">
                            <a:latin typeface="Cambria Math" panose="02040503050406030204" pitchFamily="18" charset="0"/>
                          </a:rPr>
                          <m:t>𝑁𝑅</m:t>
                        </m:r>
                      </m:den>
                    </m:f>
                  </m:oMath>
                </a14:m>
                <a:r>
                  <a:rPr lang="en-IN" sz="3800" dirty="0"/>
                  <a:t>           </a:t>
                </a:r>
                <a:r>
                  <a:rPr lang="en-IN" sz="3800" dirty="0">
                    <a:sym typeface="Wingdings" panose="05000000000000000000" pitchFamily="2" charset="2"/>
                  </a:rPr>
                  <a:t> so    </a:t>
                </a:r>
                <a14:m>
                  <m:oMath xmlns:m="http://schemas.openxmlformats.org/officeDocument/2006/math">
                    <m:f>
                      <m:fPr>
                        <m:ctrlPr>
                          <a:rPr lang="en-IN" sz="3800" i="1" smtClean="0">
                            <a:latin typeface="Cambria Math" panose="02040503050406030204" pitchFamily="18" charset="0"/>
                            <a:sym typeface="Wingdings" panose="05000000000000000000" pitchFamily="2" charset="2"/>
                          </a:rPr>
                        </m:ctrlPr>
                      </m:fPr>
                      <m:num>
                        <m:r>
                          <a:rPr lang="en-IN" sz="3800" b="0" i="1" smtClean="0">
                            <a:latin typeface="Cambria Math" panose="02040503050406030204" pitchFamily="18" charset="0"/>
                            <a:sym typeface="Wingdings" panose="05000000000000000000" pitchFamily="2" charset="2"/>
                          </a:rPr>
                          <m:t>𝑃𝑀</m:t>
                        </m:r>
                      </m:num>
                      <m:den>
                        <m:r>
                          <a:rPr lang="en-IN" sz="3800" b="0" i="1" smtClean="0">
                            <a:latin typeface="Cambria Math" panose="02040503050406030204" pitchFamily="18" charset="0"/>
                            <a:sym typeface="Wingdings" panose="05000000000000000000" pitchFamily="2" charset="2"/>
                          </a:rPr>
                          <m:t>𝑆𝑀</m:t>
                        </m:r>
                      </m:den>
                    </m:f>
                    <m:r>
                      <a:rPr lang="en-IN" sz="3800" b="0" i="1" smtClean="0">
                        <a:latin typeface="Cambria Math" panose="02040503050406030204" pitchFamily="18" charset="0"/>
                        <a:sym typeface="Wingdings" panose="05000000000000000000" pitchFamily="2" charset="2"/>
                      </a:rPr>
                      <m:t>=</m:t>
                    </m:r>
                    <m:f>
                      <m:fPr>
                        <m:ctrlPr>
                          <a:rPr lang="en-IN" sz="3800" b="0" i="1" smtClean="0">
                            <a:latin typeface="Cambria Math" panose="02040503050406030204" pitchFamily="18" charset="0"/>
                            <a:sym typeface="Wingdings" panose="05000000000000000000" pitchFamily="2" charset="2"/>
                          </a:rPr>
                        </m:ctrlPr>
                      </m:fPr>
                      <m:num>
                        <m:r>
                          <a:rPr lang="en-IN" sz="3800" b="0" i="1" smtClean="0">
                            <a:latin typeface="Cambria Math" panose="02040503050406030204" pitchFamily="18" charset="0"/>
                            <a:sym typeface="Wingdings" panose="05000000000000000000" pitchFamily="2" charset="2"/>
                          </a:rPr>
                          <m:t>𝑄𝑅</m:t>
                        </m:r>
                      </m:num>
                      <m:den>
                        <m:r>
                          <a:rPr lang="en-IN" sz="3800" b="0" i="1" smtClean="0">
                            <a:latin typeface="Cambria Math" panose="02040503050406030204" pitchFamily="18" charset="0"/>
                            <a:sym typeface="Wingdings" panose="05000000000000000000" pitchFamily="2" charset="2"/>
                          </a:rPr>
                          <m:t>𝑁𝑅</m:t>
                        </m:r>
                      </m:den>
                    </m:f>
                  </m:oMath>
                </a14:m>
                <a:endParaRPr lang="en-IN" sz="3800" dirty="0"/>
              </a:p>
              <a:p>
                <a:pPr marL="0" indent="0">
                  <a:buNone/>
                </a:pPr>
                <a:r>
                  <a:rPr lang="en-IN" dirty="0"/>
                  <a:t> </a:t>
                </a:r>
              </a:p>
              <a:p>
                <a:pPr marL="0" indent="0">
                  <a:buNone/>
                </a:pPr>
                <a:r>
                  <a:rPr lang="en-IN" sz="3400" dirty="0"/>
                  <a:t>20.</a:t>
                </a:r>
                <a:r>
                  <a:rPr lang="en-US" sz="3400" dirty="0"/>
                  <a:t> A chord is subtending an angle of 90° at the </a:t>
                </a:r>
                <a:r>
                  <a:rPr lang="en-US" sz="3400" dirty="0" err="1"/>
                  <a:t>centre</a:t>
                </a:r>
                <a:r>
                  <a:rPr lang="en-US" sz="3400" dirty="0"/>
                  <a:t> of a circle of radius 14 cm. Find the area of the corresponding minor segment of the circle. </a:t>
                </a:r>
                <a:endParaRPr lang="en-IN" sz="3400" dirty="0"/>
              </a:p>
              <a:p>
                <a:pPr marL="0" indent="0">
                  <a:buNone/>
                </a:pPr>
                <a:r>
                  <a:rPr lang="en-IN" sz="3400" dirty="0"/>
                  <a:t>Solution : Area of sector – area of triangle formed by chord=</a:t>
                </a:r>
              </a:p>
              <a:p>
                <a:pPr marL="0" indent="0">
                  <a:buNone/>
                </a:pPr>
                <a:r>
                  <a:rPr lang="en-IN" sz="3400" dirty="0"/>
                  <a:t>area of segment</a:t>
                </a:r>
                <a:r>
                  <a:rPr lang="en-IN" sz="3400" dirty="0">
                    <a:sym typeface="Wingdings" panose="05000000000000000000" pitchFamily="2" charset="2"/>
                  </a:rPr>
                  <a:t> </a:t>
                </a:r>
                <a14:m>
                  <m:oMath xmlns:m="http://schemas.openxmlformats.org/officeDocument/2006/math">
                    <m:f>
                      <m:fPr>
                        <m:ctrlPr>
                          <a:rPr lang="en-IN" sz="3400" i="1" smtClean="0">
                            <a:latin typeface="Cambria Math" panose="02040503050406030204" pitchFamily="18" charset="0"/>
                            <a:sym typeface="Wingdings" panose="05000000000000000000" pitchFamily="2" charset="2"/>
                          </a:rPr>
                        </m:ctrlPr>
                      </m:fPr>
                      <m:num>
                        <m:r>
                          <a:rPr lang="en-IN" sz="3400" b="0" i="1" smtClean="0">
                            <a:latin typeface="Cambria Math" panose="02040503050406030204" pitchFamily="18" charset="0"/>
                            <a:sym typeface="Wingdings" panose="05000000000000000000" pitchFamily="2" charset="2"/>
                          </a:rPr>
                          <m:t>90</m:t>
                        </m:r>
                      </m:num>
                      <m:den>
                        <m:r>
                          <a:rPr lang="en-IN" sz="3400" b="0" i="1" smtClean="0">
                            <a:latin typeface="Cambria Math" panose="02040503050406030204" pitchFamily="18" charset="0"/>
                            <a:sym typeface="Wingdings" panose="05000000000000000000" pitchFamily="2" charset="2"/>
                          </a:rPr>
                          <m:t>360</m:t>
                        </m:r>
                      </m:den>
                    </m:f>
                    <m:r>
                      <a:rPr lang="en-IN" sz="3400" i="1">
                        <a:latin typeface="Cambria Math" panose="02040503050406030204" pitchFamily="18" charset="0"/>
                        <a:ea typeface="Cambria Math" panose="02040503050406030204" pitchFamily="18" charset="0"/>
                        <a:sym typeface="Wingdings" panose="05000000000000000000" pitchFamily="2" charset="2"/>
                      </a:rPr>
                      <m:t>𝜋</m:t>
                    </m:r>
                    <m:sSup>
                      <m:sSupPr>
                        <m:ctrlPr>
                          <a:rPr lang="en-IN" sz="3400" i="1" smtClean="0">
                            <a:latin typeface="Cambria Math" panose="02040503050406030204" pitchFamily="18" charset="0"/>
                            <a:ea typeface="Cambria Math" panose="02040503050406030204" pitchFamily="18" charset="0"/>
                            <a:sym typeface="Wingdings" panose="05000000000000000000" pitchFamily="2" charset="2"/>
                          </a:rPr>
                        </m:ctrlPr>
                      </m:sSupPr>
                      <m:e>
                        <m:r>
                          <a:rPr lang="en-IN" sz="3400" b="0" i="1" smtClean="0">
                            <a:latin typeface="Cambria Math" panose="02040503050406030204" pitchFamily="18" charset="0"/>
                            <a:ea typeface="Cambria Math" panose="02040503050406030204" pitchFamily="18" charset="0"/>
                            <a:sym typeface="Wingdings" panose="05000000000000000000" pitchFamily="2" charset="2"/>
                          </a:rPr>
                          <m:t>𝑟</m:t>
                        </m:r>
                      </m:e>
                      <m:sup>
                        <m:r>
                          <a:rPr lang="en-IN" sz="3400" i="1" smtClean="0">
                            <a:latin typeface="Cambria Math" panose="02040503050406030204" pitchFamily="18" charset="0"/>
                            <a:ea typeface="Cambria Math" panose="02040503050406030204" pitchFamily="18" charset="0"/>
                            <a:sym typeface="Wingdings" panose="05000000000000000000" pitchFamily="2" charset="2"/>
                          </a:rPr>
                          <m:t>2</m:t>
                        </m:r>
                      </m:sup>
                    </m:sSup>
                    <m:r>
                      <a:rPr lang="en-IN" sz="3400" b="0" i="1" smtClean="0">
                        <a:latin typeface="Cambria Math" panose="02040503050406030204" pitchFamily="18" charset="0"/>
                        <a:ea typeface="Cambria Math" panose="02040503050406030204" pitchFamily="18" charset="0"/>
                        <a:sym typeface="Wingdings" panose="05000000000000000000" pitchFamily="2" charset="2"/>
                      </a:rPr>
                      <m:t>−</m:t>
                    </m:r>
                    <m:f>
                      <m:fPr>
                        <m:ctrlPr>
                          <a:rPr lang="en-IN" sz="3400" b="0" i="1" smtClean="0">
                            <a:latin typeface="Cambria Math" panose="02040503050406030204" pitchFamily="18" charset="0"/>
                            <a:ea typeface="Cambria Math" panose="02040503050406030204" pitchFamily="18" charset="0"/>
                            <a:sym typeface="Wingdings" panose="05000000000000000000" pitchFamily="2" charset="2"/>
                          </a:rPr>
                        </m:ctrlPr>
                      </m:fPr>
                      <m:num>
                        <m:r>
                          <a:rPr lang="en-IN" sz="3400" b="0" i="1" smtClean="0">
                            <a:latin typeface="Cambria Math" panose="02040503050406030204" pitchFamily="18" charset="0"/>
                            <a:ea typeface="Cambria Math" panose="02040503050406030204" pitchFamily="18" charset="0"/>
                            <a:sym typeface="Wingdings" panose="05000000000000000000" pitchFamily="2" charset="2"/>
                          </a:rPr>
                          <m:t>1</m:t>
                        </m:r>
                      </m:num>
                      <m:den>
                        <m:r>
                          <a:rPr lang="en-IN" sz="3400" b="0" i="1" smtClean="0">
                            <a:latin typeface="Cambria Math" panose="02040503050406030204" pitchFamily="18" charset="0"/>
                            <a:ea typeface="Cambria Math" panose="02040503050406030204" pitchFamily="18" charset="0"/>
                            <a:sym typeface="Wingdings" panose="05000000000000000000" pitchFamily="2" charset="2"/>
                          </a:rPr>
                          <m:t>2</m:t>
                        </m:r>
                      </m:den>
                    </m:f>
                    <m:sSup>
                      <m:sSupPr>
                        <m:ctrlPr>
                          <a:rPr lang="en-IN" sz="3400" b="0" i="1" smtClean="0">
                            <a:latin typeface="Cambria Math" panose="02040503050406030204" pitchFamily="18" charset="0"/>
                            <a:ea typeface="Cambria Math" panose="02040503050406030204" pitchFamily="18" charset="0"/>
                            <a:sym typeface="Wingdings" panose="05000000000000000000" pitchFamily="2" charset="2"/>
                          </a:rPr>
                        </m:ctrlPr>
                      </m:sSupPr>
                      <m:e>
                        <m:r>
                          <a:rPr lang="en-IN" sz="3400" b="0" i="1" smtClean="0">
                            <a:latin typeface="Cambria Math" panose="02040503050406030204" pitchFamily="18" charset="0"/>
                            <a:ea typeface="Cambria Math" panose="02040503050406030204" pitchFamily="18" charset="0"/>
                            <a:sym typeface="Wingdings" panose="05000000000000000000" pitchFamily="2" charset="2"/>
                          </a:rPr>
                          <m:t>𝑟</m:t>
                        </m:r>
                      </m:e>
                      <m:sup>
                        <m:r>
                          <a:rPr lang="en-IN" sz="3400" b="0" i="1" smtClean="0">
                            <a:latin typeface="Cambria Math" panose="02040503050406030204" pitchFamily="18" charset="0"/>
                            <a:ea typeface="Cambria Math" panose="02040503050406030204" pitchFamily="18" charset="0"/>
                            <a:sym typeface="Wingdings" panose="05000000000000000000" pitchFamily="2" charset="2"/>
                          </a:rPr>
                          <m:t>2</m:t>
                        </m:r>
                      </m:sup>
                    </m:sSup>
                  </m:oMath>
                </a14:m>
                <a:r>
                  <a:rPr lang="en-IN" sz="3400" dirty="0"/>
                  <a:t> </a:t>
                </a:r>
                <a:r>
                  <a:rPr lang="en-IN" sz="3400" dirty="0">
                    <a:sym typeface="Wingdings" panose="05000000000000000000" pitchFamily="2" charset="2"/>
                  </a:rPr>
                  <a:t></a:t>
                </a:r>
              </a:p>
              <a:p>
                <a:pPr marL="0" indent="0">
                  <a:buNone/>
                </a:pPr>
                <a:r>
                  <a:rPr lang="en-IN" sz="3400" dirty="0">
                    <a:sym typeface="Wingdings" panose="05000000000000000000" pitchFamily="2" charset="2"/>
                  </a:rPr>
                  <a:t> </a:t>
                </a:r>
                <a14:m>
                  <m:oMath xmlns:m="http://schemas.openxmlformats.org/officeDocument/2006/math">
                    <m:f>
                      <m:fPr>
                        <m:ctrlPr>
                          <a:rPr lang="en-IN" sz="3400" i="1" smtClean="0">
                            <a:latin typeface="Cambria Math" panose="02040503050406030204" pitchFamily="18" charset="0"/>
                            <a:sym typeface="Wingdings" panose="05000000000000000000" pitchFamily="2" charset="2"/>
                          </a:rPr>
                        </m:ctrlPr>
                      </m:fPr>
                      <m:num>
                        <m:r>
                          <a:rPr lang="en-IN" sz="3400" b="0" i="1" smtClean="0">
                            <a:latin typeface="Cambria Math" panose="02040503050406030204" pitchFamily="18" charset="0"/>
                            <a:sym typeface="Wingdings" panose="05000000000000000000" pitchFamily="2" charset="2"/>
                          </a:rPr>
                          <m:t>1</m:t>
                        </m:r>
                      </m:num>
                      <m:den>
                        <m:r>
                          <a:rPr lang="en-IN" sz="3400" b="0" i="1" smtClean="0">
                            <a:latin typeface="Cambria Math" panose="02040503050406030204" pitchFamily="18" charset="0"/>
                            <a:sym typeface="Wingdings" panose="05000000000000000000" pitchFamily="2" charset="2"/>
                          </a:rPr>
                          <m:t>4</m:t>
                        </m:r>
                      </m:den>
                    </m:f>
                    <m:r>
                      <a:rPr lang="en-IN" sz="3400" i="1" smtClean="0">
                        <a:latin typeface="Cambria Math" panose="02040503050406030204" pitchFamily="18" charset="0"/>
                        <a:ea typeface="Cambria Math" panose="02040503050406030204" pitchFamily="18" charset="0"/>
                        <a:sym typeface="Wingdings" panose="05000000000000000000" pitchFamily="2" charset="2"/>
                      </a:rPr>
                      <m:t>𝜋</m:t>
                    </m:r>
                    <m:sSup>
                      <m:sSupPr>
                        <m:ctrlPr>
                          <a:rPr lang="en-IN" sz="3400" i="1" smtClean="0">
                            <a:latin typeface="Cambria Math" panose="02040503050406030204" pitchFamily="18" charset="0"/>
                            <a:ea typeface="Cambria Math" panose="02040503050406030204" pitchFamily="18" charset="0"/>
                            <a:sym typeface="Wingdings" panose="05000000000000000000" pitchFamily="2" charset="2"/>
                          </a:rPr>
                        </m:ctrlPr>
                      </m:sSupPr>
                      <m:e>
                        <m:r>
                          <a:rPr lang="en-IN" sz="3400" b="0" i="1" smtClean="0">
                            <a:latin typeface="Cambria Math" panose="02040503050406030204" pitchFamily="18" charset="0"/>
                            <a:ea typeface="Cambria Math" panose="02040503050406030204" pitchFamily="18" charset="0"/>
                            <a:sym typeface="Wingdings" panose="05000000000000000000" pitchFamily="2" charset="2"/>
                          </a:rPr>
                          <m:t>𝑟</m:t>
                        </m:r>
                      </m:e>
                      <m:sup>
                        <m:r>
                          <a:rPr lang="en-IN" sz="3400" i="1" smtClean="0">
                            <a:latin typeface="Cambria Math" panose="02040503050406030204" pitchFamily="18" charset="0"/>
                            <a:ea typeface="Cambria Math" panose="02040503050406030204" pitchFamily="18" charset="0"/>
                            <a:sym typeface="Wingdings" panose="05000000000000000000" pitchFamily="2" charset="2"/>
                          </a:rPr>
                          <m:t>2</m:t>
                        </m:r>
                      </m:sup>
                    </m:sSup>
                    <m:r>
                      <a:rPr lang="en-IN" sz="3400" b="0" i="1" smtClean="0">
                        <a:latin typeface="Cambria Math" panose="02040503050406030204" pitchFamily="18" charset="0"/>
                        <a:ea typeface="Cambria Math" panose="02040503050406030204" pitchFamily="18" charset="0"/>
                        <a:sym typeface="Wingdings" panose="05000000000000000000" pitchFamily="2" charset="2"/>
                      </a:rPr>
                      <m:t>−</m:t>
                    </m:r>
                    <m:f>
                      <m:fPr>
                        <m:ctrlPr>
                          <a:rPr lang="en-IN" sz="3400" b="0" i="1" smtClean="0">
                            <a:latin typeface="Cambria Math" panose="02040503050406030204" pitchFamily="18" charset="0"/>
                            <a:ea typeface="Cambria Math" panose="02040503050406030204" pitchFamily="18" charset="0"/>
                            <a:sym typeface="Wingdings" panose="05000000000000000000" pitchFamily="2" charset="2"/>
                          </a:rPr>
                        </m:ctrlPr>
                      </m:fPr>
                      <m:num>
                        <m:r>
                          <a:rPr lang="en-IN" sz="3400" b="0" i="1" smtClean="0">
                            <a:latin typeface="Cambria Math" panose="02040503050406030204" pitchFamily="18" charset="0"/>
                            <a:ea typeface="Cambria Math" panose="02040503050406030204" pitchFamily="18" charset="0"/>
                            <a:sym typeface="Wingdings" panose="05000000000000000000" pitchFamily="2" charset="2"/>
                          </a:rPr>
                          <m:t>1</m:t>
                        </m:r>
                      </m:num>
                      <m:den>
                        <m:r>
                          <a:rPr lang="en-IN" sz="3400" b="0" i="1" smtClean="0">
                            <a:latin typeface="Cambria Math" panose="02040503050406030204" pitchFamily="18" charset="0"/>
                            <a:ea typeface="Cambria Math" panose="02040503050406030204" pitchFamily="18" charset="0"/>
                            <a:sym typeface="Wingdings" panose="05000000000000000000" pitchFamily="2" charset="2"/>
                          </a:rPr>
                          <m:t>2</m:t>
                        </m:r>
                      </m:den>
                    </m:f>
                    <m:sSup>
                      <m:sSupPr>
                        <m:ctrlPr>
                          <a:rPr lang="en-IN" sz="3400" b="0" i="1" smtClean="0">
                            <a:latin typeface="Cambria Math" panose="02040503050406030204" pitchFamily="18" charset="0"/>
                            <a:ea typeface="Cambria Math" panose="02040503050406030204" pitchFamily="18" charset="0"/>
                            <a:sym typeface="Wingdings" panose="05000000000000000000" pitchFamily="2" charset="2"/>
                          </a:rPr>
                        </m:ctrlPr>
                      </m:sSupPr>
                      <m:e>
                        <m:r>
                          <a:rPr lang="en-IN" sz="3400" b="0" i="1" smtClean="0">
                            <a:latin typeface="Cambria Math" panose="02040503050406030204" pitchFamily="18" charset="0"/>
                            <a:ea typeface="Cambria Math" panose="02040503050406030204" pitchFamily="18" charset="0"/>
                            <a:sym typeface="Wingdings" panose="05000000000000000000" pitchFamily="2" charset="2"/>
                          </a:rPr>
                          <m:t>𝑟</m:t>
                        </m:r>
                      </m:e>
                      <m:sup>
                        <m:r>
                          <a:rPr lang="en-IN" sz="3400" b="0" i="1" smtClean="0">
                            <a:latin typeface="Cambria Math" panose="02040503050406030204" pitchFamily="18" charset="0"/>
                            <a:ea typeface="Cambria Math" panose="02040503050406030204" pitchFamily="18" charset="0"/>
                            <a:sym typeface="Wingdings" panose="05000000000000000000" pitchFamily="2" charset="2"/>
                          </a:rPr>
                          <m:t>2</m:t>
                        </m:r>
                      </m:sup>
                    </m:sSup>
                  </m:oMath>
                </a14:m>
                <a:r>
                  <a:rPr lang="en-IN" sz="3400" b="0" dirty="0">
                    <a:ea typeface="Cambria Math" panose="02040503050406030204" pitchFamily="18" charset="0"/>
                  </a:rPr>
                  <a:t>=</a:t>
                </a:r>
                <a14:m>
                  <m:oMath xmlns:m="http://schemas.openxmlformats.org/officeDocument/2006/math">
                    <m:f>
                      <m:fPr>
                        <m:ctrlPr>
                          <a:rPr lang="en-IN" sz="3400" b="0" i="1" smtClean="0">
                            <a:latin typeface="Cambria Math" panose="02040503050406030204" pitchFamily="18" charset="0"/>
                            <a:ea typeface="Cambria Math" panose="02040503050406030204" pitchFamily="18" charset="0"/>
                          </a:rPr>
                        </m:ctrlPr>
                      </m:fPr>
                      <m:num>
                        <m:r>
                          <a:rPr lang="en-IN" sz="3400" b="0" i="1" smtClean="0">
                            <a:latin typeface="Cambria Math" panose="02040503050406030204" pitchFamily="18" charset="0"/>
                            <a:ea typeface="Cambria Math" panose="02040503050406030204" pitchFamily="18" charset="0"/>
                          </a:rPr>
                          <m:t>1</m:t>
                        </m:r>
                      </m:num>
                      <m:den>
                        <m:r>
                          <a:rPr lang="en-IN" sz="3400" b="0" i="1" smtClean="0">
                            <a:latin typeface="Cambria Math" panose="02040503050406030204" pitchFamily="18" charset="0"/>
                            <a:ea typeface="Cambria Math" panose="02040503050406030204" pitchFamily="18" charset="0"/>
                          </a:rPr>
                          <m:t>4</m:t>
                        </m:r>
                      </m:den>
                    </m:f>
                    <m:r>
                      <a:rPr lang="en-IN" sz="3400" b="0" i="1" smtClean="0">
                        <a:latin typeface="Cambria Math" panose="02040503050406030204" pitchFamily="18" charset="0"/>
                        <a:ea typeface="Cambria Math" panose="02040503050406030204" pitchFamily="18" charset="0"/>
                      </a:rPr>
                      <m:t>𝑥</m:t>
                    </m:r>
                    <m:f>
                      <m:fPr>
                        <m:ctrlPr>
                          <a:rPr lang="en-IN" sz="3400" b="0" i="1" smtClean="0">
                            <a:latin typeface="Cambria Math" panose="02040503050406030204" pitchFamily="18" charset="0"/>
                            <a:ea typeface="Cambria Math" panose="02040503050406030204" pitchFamily="18" charset="0"/>
                          </a:rPr>
                        </m:ctrlPr>
                      </m:fPr>
                      <m:num>
                        <m:r>
                          <a:rPr lang="en-IN" sz="3400" b="0" i="1" smtClean="0">
                            <a:latin typeface="Cambria Math" panose="02040503050406030204" pitchFamily="18" charset="0"/>
                            <a:ea typeface="Cambria Math" panose="02040503050406030204" pitchFamily="18" charset="0"/>
                          </a:rPr>
                          <m:t>22</m:t>
                        </m:r>
                      </m:num>
                      <m:den>
                        <m:r>
                          <a:rPr lang="en-IN" sz="3400" b="0" i="1" smtClean="0">
                            <a:latin typeface="Cambria Math" panose="02040503050406030204" pitchFamily="18" charset="0"/>
                            <a:ea typeface="Cambria Math" panose="02040503050406030204" pitchFamily="18" charset="0"/>
                          </a:rPr>
                          <m:t>7</m:t>
                        </m:r>
                      </m:den>
                    </m:f>
                  </m:oMath>
                </a14:m>
                <a:r>
                  <a:rPr lang="en-IN" sz="3400" b="0" dirty="0">
                    <a:ea typeface="Cambria Math" panose="02040503050406030204" pitchFamily="18" charset="0"/>
                  </a:rPr>
                  <a:t>x14x14 --    </a:t>
                </a:r>
                <a14:m>
                  <m:oMath xmlns:m="http://schemas.openxmlformats.org/officeDocument/2006/math">
                    <m:f>
                      <m:fPr>
                        <m:ctrlPr>
                          <a:rPr lang="en-IN" sz="3400" b="0" i="1" smtClean="0">
                            <a:latin typeface="Cambria Math" panose="02040503050406030204" pitchFamily="18" charset="0"/>
                            <a:ea typeface="Cambria Math" panose="02040503050406030204" pitchFamily="18" charset="0"/>
                          </a:rPr>
                        </m:ctrlPr>
                      </m:fPr>
                      <m:num>
                        <m:r>
                          <a:rPr lang="en-IN" sz="3400" b="0" i="1" smtClean="0">
                            <a:latin typeface="Cambria Math" panose="02040503050406030204" pitchFamily="18" charset="0"/>
                            <a:ea typeface="Cambria Math" panose="02040503050406030204" pitchFamily="18" charset="0"/>
                          </a:rPr>
                          <m:t>1</m:t>
                        </m:r>
                      </m:num>
                      <m:den>
                        <m:r>
                          <a:rPr lang="en-IN" sz="3400" b="0" i="1" smtClean="0">
                            <a:latin typeface="Cambria Math" panose="02040503050406030204" pitchFamily="18" charset="0"/>
                            <a:ea typeface="Cambria Math" panose="02040503050406030204" pitchFamily="18" charset="0"/>
                          </a:rPr>
                          <m:t>2</m:t>
                        </m:r>
                      </m:den>
                    </m:f>
                  </m:oMath>
                </a14:m>
                <a:r>
                  <a:rPr lang="en-IN" sz="3400" b="0" dirty="0">
                    <a:ea typeface="Cambria Math" panose="02040503050406030204" pitchFamily="18" charset="0"/>
                  </a:rPr>
                  <a:t>x14x14=</a:t>
                </a:r>
              </a:p>
              <a:p>
                <a:pPr marL="0" indent="0">
                  <a:buNone/>
                </a:pPr>
                <a:r>
                  <a:rPr lang="en-IN" sz="3400" b="0" dirty="0">
                    <a:ea typeface="Cambria Math" panose="02040503050406030204" pitchFamily="18" charset="0"/>
                  </a:rPr>
                  <a:t> aera of segment= 154-98=56 </a:t>
                </a:r>
                <a:r>
                  <a:rPr lang="en-IN" sz="3400" b="0" dirty="0" err="1">
                    <a:ea typeface="Cambria Math" panose="02040503050406030204" pitchFamily="18" charset="0"/>
                  </a:rPr>
                  <a:t>sq</a:t>
                </a:r>
                <a:r>
                  <a:rPr lang="en-IN" sz="3400" b="0" dirty="0">
                    <a:ea typeface="Cambria Math" panose="02040503050406030204" pitchFamily="18" charset="0"/>
                  </a:rPr>
                  <a:t> cm</a:t>
                </a:r>
              </a:p>
              <a:p>
                <a:pPr marL="0" indent="0">
                  <a:buNone/>
                </a:pPr>
                <a:endParaRPr lang="en-IN" dirty="0">
                  <a:ea typeface="Cambria Math" panose="02040503050406030204" pitchFamily="18" charset="0"/>
                </a:endParaRPr>
              </a:p>
              <a:p>
                <a:pPr marL="0" indent="0">
                  <a:buNone/>
                </a:pPr>
                <a:r>
                  <a:rPr lang="en-IN" dirty="0">
                    <a:ea typeface="Cambria Math" panose="02040503050406030204" pitchFamily="18" charset="0"/>
                  </a:rPr>
                  <a:t>                                                                                          </a:t>
                </a:r>
                <a:r>
                  <a:rPr lang="en-IN" dirty="0" err="1">
                    <a:ea typeface="Cambria Math" panose="02040503050406030204" pitchFamily="18" charset="0"/>
                  </a:rPr>
                  <a:t>t</a:t>
                </a:r>
                <a:r>
                  <a:rPr lang="en-IN" b="0" dirty="0" err="1">
                    <a:ea typeface="Cambria Math" panose="02040503050406030204" pitchFamily="18" charset="0"/>
                  </a:rPr>
                  <a:t>oppershome.online</a:t>
                </a:r>
                <a:endParaRPr lang="en-IN" b="0" dirty="0">
                  <a:ea typeface="Cambria Math" panose="02040503050406030204" pitchFamily="18" charset="0"/>
                </a:endParaRPr>
              </a:p>
              <a:p>
                <a:pPr marL="0" indent="0">
                  <a:buNone/>
                </a:pPr>
                <a:r>
                  <a:rPr lang="en-IN" dirty="0"/>
                  <a:t> </a:t>
                </a:r>
              </a:p>
            </p:txBody>
          </p:sp>
        </mc:Choice>
        <mc:Fallback xmlns="">
          <p:sp>
            <p:nvSpPr>
              <p:cNvPr id="13" name="Content Placeholder 12">
                <a:extLst>
                  <a:ext uri="{FF2B5EF4-FFF2-40B4-BE49-F238E27FC236}">
                    <a16:creationId xmlns:a16="http://schemas.microsoft.com/office/drawing/2014/main" id="{54F8D305-BEAA-0EF1-B648-39DB8F1E0E1B}"/>
                  </a:ext>
                </a:extLst>
              </p:cNvPr>
              <p:cNvSpPr>
                <a:spLocks noGrp="1" noRot="1" noChangeAspect="1" noMove="1" noResize="1" noEditPoints="1" noAdjustHandles="1" noChangeArrowheads="1" noChangeShapeType="1" noTextEdit="1"/>
              </p:cNvSpPr>
              <p:nvPr>
                <p:ph idx="1"/>
              </p:nvPr>
            </p:nvSpPr>
            <p:spPr>
              <a:xfrm>
                <a:off x="248575" y="621437"/>
                <a:ext cx="11105225" cy="5555526"/>
              </a:xfrm>
              <a:blipFill>
                <a:blip r:embed="rId2"/>
                <a:stretch>
                  <a:fillRect l="-878" t="-2525"/>
                </a:stretch>
              </a:blipFill>
            </p:spPr>
            <p:txBody>
              <a:bodyPr/>
              <a:lstStyle/>
              <a:p>
                <a:r>
                  <a:rPr lang="en-IN">
                    <a:noFill/>
                  </a:rPr>
                  <a:t> </a:t>
                </a:r>
              </a:p>
            </p:txBody>
          </p:sp>
        </mc:Fallback>
      </mc:AlternateContent>
    </p:spTree>
    <p:extLst>
      <p:ext uri="{BB962C8B-B14F-4D97-AF65-F5344CB8AC3E}">
        <p14:creationId xmlns:p14="http://schemas.microsoft.com/office/powerpoint/2010/main" val="4119510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260F256-E8FF-5BD7-2F34-0E58950F1A3D}"/>
                  </a:ext>
                </a:extLst>
              </p:cNvPr>
              <p:cNvSpPr>
                <a:spLocks noGrp="1"/>
              </p:cNvSpPr>
              <p:nvPr>
                <p:ph idx="1"/>
              </p:nvPr>
            </p:nvSpPr>
            <p:spPr>
              <a:xfrm>
                <a:off x="255639" y="363794"/>
                <a:ext cx="11098161" cy="5950820"/>
              </a:xfrm>
            </p:spPr>
            <p:txBody>
              <a:bodyPr/>
              <a:lstStyle/>
              <a:p>
                <a:pPr marL="0" indent="0">
                  <a:buNone/>
                </a:pPr>
                <a:r>
                  <a:rPr lang="en-US" dirty="0"/>
                  <a:t>21.Find the area of the shaded region if length of radius of each circle is 7 cm. Each circle touches the other two externally.</a:t>
                </a:r>
              </a:p>
              <a:p>
                <a:pPr marL="0" indent="0">
                  <a:buNone/>
                </a:pPr>
                <a:r>
                  <a:rPr lang="en-US" dirty="0"/>
                  <a:t>Solution: side of square =7+7=14</a:t>
                </a:r>
              </a:p>
              <a:p>
                <a:pPr marL="0" indent="0">
                  <a:buNone/>
                </a:pPr>
                <a:r>
                  <a:rPr lang="en-US" dirty="0"/>
                  <a:t>                  radius of circle =7  </a:t>
                </a:r>
              </a:p>
              <a:p>
                <a:pPr marL="0" indent="0">
                  <a:buNone/>
                </a:pPr>
                <a:r>
                  <a:rPr lang="en-US" dirty="0"/>
                  <a:t>       Area of Shaded portion = Area of sq- Area of circle</a:t>
                </a:r>
              </a:p>
              <a:p>
                <a:pPr marL="0" indent="0">
                  <a:buNone/>
                </a:pPr>
                <a:r>
                  <a:rPr lang="en-US" dirty="0"/>
                  <a:t>              14x14 - </a:t>
                </a:r>
                <a14:m>
                  <m:oMath xmlns:m="http://schemas.openxmlformats.org/officeDocument/2006/math">
                    <m:f>
                      <m:fPr>
                        <m:ctrlPr>
                          <a:rPr lang="en-US" i="1" smtClean="0">
                            <a:latin typeface="Cambria Math" panose="02040503050406030204" pitchFamily="18" charset="0"/>
                          </a:rPr>
                        </m:ctrlPr>
                      </m:fPr>
                      <m:num>
                        <m:r>
                          <a:rPr lang="en-IN" b="0" i="1" smtClean="0">
                            <a:latin typeface="Cambria Math" panose="02040503050406030204" pitchFamily="18" charset="0"/>
                          </a:rPr>
                          <m:t>22</m:t>
                        </m:r>
                      </m:num>
                      <m:den>
                        <m:r>
                          <a:rPr lang="en-IN" b="0" i="1" smtClean="0">
                            <a:latin typeface="Cambria Math" panose="02040503050406030204" pitchFamily="18" charset="0"/>
                          </a:rPr>
                          <m:t>7</m:t>
                        </m:r>
                      </m:den>
                    </m:f>
                  </m:oMath>
                </a14:m>
                <a:r>
                  <a:rPr lang="en-US" dirty="0"/>
                  <a:t> x7x7 = 196- 154 = 42 sq cm</a:t>
                </a:r>
              </a:p>
              <a:p>
                <a:pPr marL="0" indent="0">
                  <a:buNone/>
                </a:pPr>
                <a:r>
                  <a:rPr lang="en-US" dirty="0"/>
                  <a:t>22. In the given figure, PAQ and PBR are tangents to the circle with </a:t>
                </a:r>
                <a:r>
                  <a:rPr lang="en-US" dirty="0" err="1"/>
                  <a:t>centre</a:t>
                </a:r>
                <a:r>
                  <a:rPr lang="en-US" dirty="0"/>
                  <a:t> ‘O’ at the points A and B respectively. If T is a point on the circle such that QAT = 45° and  TBR = 65°, then find  ATB.</a:t>
                </a:r>
              </a:p>
              <a:p>
                <a:pPr marL="0" indent="0">
                  <a:buNone/>
                </a:pPr>
                <a:r>
                  <a:rPr lang="en-US" dirty="0"/>
                  <a:t>In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𝐴𝑇𝐵</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𝑎𝑛𝑔𝑙𝑒</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𝐴𝑇𝐵</m:t>
                    </m:r>
                    <m:r>
                      <a:rPr lang="en-IN" b="0" i="1" smtClean="0">
                        <a:latin typeface="Cambria Math" panose="02040503050406030204" pitchFamily="18" charset="0"/>
                        <a:ea typeface="Cambria Math" panose="02040503050406030204" pitchFamily="18" charset="0"/>
                      </a:rPr>
                      <m:t>=180 −</m:t>
                    </m:r>
                    <m:r>
                      <a:rPr lang="en-IN" b="0" i="1" smtClean="0">
                        <a:latin typeface="Cambria Math" panose="02040503050406030204" pitchFamily="18" charset="0"/>
                        <a:ea typeface="Cambria Math" panose="02040503050406030204" pitchFamily="18" charset="0"/>
                      </a:rPr>
                      <m:t>𝑎𝑛𝑔𝑙𝑒</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𝑄𝐴𝑇</m:t>
                    </m:r>
                  </m:oMath>
                </a14:m>
                <a:r>
                  <a:rPr lang="en-IN" dirty="0"/>
                  <a:t>+TBR)</a:t>
                </a:r>
              </a:p>
              <a:p>
                <a:pPr marL="0" indent="0">
                  <a:buNone/>
                </a:pPr>
                <a:r>
                  <a:rPr lang="en-IN" dirty="0"/>
                  <a:t>      180- 110=70</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𝐴𝑁𝑆</m:t>
                    </m:r>
                  </m:oMath>
                </a14:m>
                <a:endParaRPr lang="en-IN" dirty="0"/>
              </a:p>
              <a:p>
                <a:pPr marL="0" indent="0">
                  <a:buNone/>
                </a:pPr>
                <a:r>
                  <a:rPr lang="en-IN" dirty="0"/>
                  <a:t>                                                        </a:t>
                </a:r>
                <a:r>
                  <a:rPr lang="en-IN" dirty="0" err="1"/>
                  <a:t>toppershome.online</a:t>
                </a:r>
                <a:endParaRPr lang="en-IN" dirty="0"/>
              </a:p>
            </p:txBody>
          </p:sp>
        </mc:Choice>
        <mc:Fallback xmlns="">
          <p:sp>
            <p:nvSpPr>
              <p:cNvPr id="3" name="Content Placeholder 2">
                <a:extLst>
                  <a:ext uri="{FF2B5EF4-FFF2-40B4-BE49-F238E27FC236}">
                    <a16:creationId xmlns:a16="http://schemas.microsoft.com/office/drawing/2014/main" id="{E260F256-E8FF-5BD7-2F34-0E58950F1A3D}"/>
                  </a:ext>
                </a:extLst>
              </p:cNvPr>
              <p:cNvSpPr>
                <a:spLocks noGrp="1" noRot="1" noChangeAspect="1" noMove="1" noResize="1" noEditPoints="1" noAdjustHandles="1" noChangeArrowheads="1" noChangeShapeType="1" noTextEdit="1"/>
              </p:cNvSpPr>
              <p:nvPr>
                <p:ph idx="1"/>
              </p:nvPr>
            </p:nvSpPr>
            <p:spPr>
              <a:xfrm>
                <a:off x="255639" y="363794"/>
                <a:ext cx="11098161" cy="5950820"/>
              </a:xfrm>
              <a:blipFill>
                <a:blip r:embed="rId2"/>
                <a:stretch>
                  <a:fillRect l="-1153" t="-1742" b="-1639"/>
                </a:stretch>
              </a:blipFill>
            </p:spPr>
            <p:txBody>
              <a:bodyPr/>
              <a:lstStyle/>
              <a:p>
                <a:r>
                  <a:rPr lang="en-IN">
                    <a:noFill/>
                  </a:rPr>
                  <a:t> </a:t>
                </a:r>
              </a:p>
            </p:txBody>
          </p:sp>
        </mc:Fallback>
      </mc:AlternateContent>
      <p:pic>
        <p:nvPicPr>
          <p:cNvPr id="5" name="Picture 4">
            <a:extLst>
              <a:ext uri="{FF2B5EF4-FFF2-40B4-BE49-F238E27FC236}">
                <a16:creationId xmlns:a16="http://schemas.microsoft.com/office/drawing/2014/main" id="{7BA30E69-CEDC-1485-6F3E-5560CAFDD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7522" y="796414"/>
            <a:ext cx="2123767" cy="2446556"/>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83FDEA9A-1231-3A70-E340-FDC69678CEE2}"/>
                  </a:ext>
                </a:extLst>
              </p14:cNvPr>
              <p14:cNvContentPartPr/>
              <p14:nvPr/>
            </p14:nvContentPartPr>
            <p14:xfrm>
              <a:off x="303817" y="4286748"/>
              <a:ext cx="395280" cy="371880"/>
            </p14:xfrm>
          </p:contentPart>
        </mc:Choice>
        <mc:Fallback xmlns="">
          <p:pic>
            <p:nvPicPr>
              <p:cNvPr id="8" name="Ink 7">
                <a:extLst>
                  <a:ext uri="{FF2B5EF4-FFF2-40B4-BE49-F238E27FC236}">
                    <a16:creationId xmlns:a16="http://schemas.microsoft.com/office/drawing/2014/main" id="{83FDEA9A-1231-3A70-E340-FDC69678CEE2}"/>
                  </a:ext>
                </a:extLst>
              </p:cNvPr>
              <p:cNvPicPr/>
              <p:nvPr/>
            </p:nvPicPr>
            <p:blipFill>
              <a:blip r:embed="rId5"/>
              <a:stretch>
                <a:fillRect/>
              </a:stretch>
            </p:blipFill>
            <p:spPr>
              <a:xfrm>
                <a:off x="295177" y="4278108"/>
                <a:ext cx="41292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AA8A4720-69F6-088D-B0C3-67DCAB58396C}"/>
                  </a:ext>
                </a:extLst>
              </p14:cNvPr>
              <p14:cNvContentPartPr/>
              <p14:nvPr/>
            </p14:nvContentPartPr>
            <p14:xfrm>
              <a:off x="2251777" y="4768428"/>
              <a:ext cx="360" cy="360"/>
            </p14:xfrm>
          </p:contentPart>
        </mc:Choice>
        <mc:Fallback xmlns="">
          <p:pic>
            <p:nvPicPr>
              <p:cNvPr id="9" name="Ink 8">
                <a:extLst>
                  <a:ext uri="{FF2B5EF4-FFF2-40B4-BE49-F238E27FC236}">
                    <a16:creationId xmlns:a16="http://schemas.microsoft.com/office/drawing/2014/main" id="{AA8A4720-69F6-088D-B0C3-67DCAB58396C}"/>
                  </a:ext>
                </a:extLst>
              </p:cNvPr>
              <p:cNvPicPr/>
              <p:nvPr/>
            </p:nvPicPr>
            <p:blipFill>
              <a:blip r:embed="rId7"/>
              <a:stretch>
                <a:fillRect/>
              </a:stretch>
            </p:blipFill>
            <p:spPr>
              <a:xfrm>
                <a:off x="2242777" y="475978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E4C4855A-E909-B6AB-4612-4B188FAE8D98}"/>
                  </a:ext>
                </a:extLst>
              </p14:cNvPr>
              <p14:cNvContentPartPr/>
              <p14:nvPr/>
            </p14:nvContentPartPr>
            <p14:xfrm>
              <a:off x="-1288103" y="1956108"/>
              <a:ext cx="360" cy="360"/>
            </p14:xfrm>
          </p:contentPart>
        </mc:Choice>
        <mc:Fallback xmlns="">
          <p:pic>
            <p:nvPicPr>
              <p:cNvPr id="13" name="Ink 12">
                <a:extLst>
                  <a:ext uri="{FF2B5EF4-FFF2-40B4-BE49-F238E27FC236}">
                    <a16:creationId xmlns:a16="http://schemas.microsoft.com/office/drawing/2014/main" id="{E4C4855A-E909-B6AB-4612-4B188FAE8D98}"/>
                  </a:ext>
                </a:extLst>
              </p:cNvPr>
              <p:cNvPicPr/>
              <p:nvPr/>
            </p:nvPicPr>
            <p:blipFill>
              <a:blip r:embed="rId7"/>
              <a:stretch>
                <a:fillRect/>
              </a:stretch>
            </p:blipFill>
            <p:spPr>
              <a:xfrm>
                <a:off x="-1296743" y="194746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099D901D-1EFE-2245-E5F6-999D389C4716}"/>
                  </a:ext>
                </a:extLst>
              </p14:cNvPr>
              <p14:cNvContentPartPr/>
              <p14:nvPr/>
            </p14:nvContentPartPr>
            <p14:xfrm>
              <a:off x="2447257" y="4277028"/>
              <a:ext cx="590040" cy="424080"/>
            </p14:xfrm>
          </p:contentPart>
        </mc:Choice>
        <mc:Fallback xmlns="">
          <p:pic>
            <p:nvPicPr>
              <p:cNvPr id="14" name="Ink 13">
                <a:extLst>
                  <a:ext uri="{FF2B5EF4-FFF2-40B4-BE49-F238E27FC236}">
                    <a16:creationId xmlns:a16="http://schemas.microsoft.com/office/drawing/2014/main" id="{099D901D-1EFE-2245-E5F6-999D389C4716}"/>
                  </a:ext>
                </a:extLst>
              </p:cNvPr>
              <p:cNvPicPr/>
              <p:nvPr/>
            </p:nvPicPr>
            <p:blipFill>
              <a:blip r:embed="rId10"/>
              <a:stretch>
                <a:fillRect/>
              </a:stretch>
            </p:blipFill>
            <p:spPr>
              <a:xfrm>
                <a:off x="2438257" y="4268028"/>
                <a:ext cx="607680" cy="441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k 15">
                <a:extLst>
                  <a:ext uri="{FF2B5EF4-FFF2-40B4-BE49-F238E27FC236}">
                    <a16:creationId xmlns:a16="http://schemas.microsoft.com/office/drawing/2014/main" id="{3DA25C5E-19C4-5DB1-EEF0-9091CDD8CA50}"/>
                  </a:ext>
                </a:extLst>
              </p14:cNvPr>
              <p14:cNvContentPartPr/>
              <p14:nvPr/>
            </p14:nvContentPartPr>
            <p14:xfrm>
              <a:off x="5486017" y="4365228"/>
              <a:ext cx="550080" cy="307800"/>
            </p14:xfrm>
          </p:contentPart>
        </mc:Choice>
        <mc:Fallback xmlns="">
          <p:pic>
            <p:nvPicPr>
              <p:cNvPr id="16" name="Ink 15">
                <a:extLst>
                  <a:ext uri="{FF2B5EF4-FFF2-40B4-BE49-F238E27FC236}">
                    <a16:creationId xmlns:a16="http://schemas.microsoft.com/office/drawing/2014/main" id="{3DA25C5E-19C4-5DB1-EEF0-9091CDD8CA50}"/>
                  </a:ext>
                </a:extLst>
              </p:cNvPr>
              <p:cNvPicPr/>
              <p:nvPr/>
            </p:nvPicPr>
            <p:blipFill>
              <a:blip r:embed="rId12"/>
              <a:stretch>
                <a:fillRect/>
              </a:stretch>
            </p:blipFill>
            <p:spPr>
              <a:xfrm>
                <a:off x="5477377" y="4356588"/>
                <a:ext cx="567720" cy="325440"/>
              </a:xfrm>
              <a:prstGeom prst="rect">
                <a:avLst/>
              </a:prstGeom>
            </p:spPr>
          </p:pic>
        </mc:Fallback>
      </mc:AlternateContent>
      <p:pic>
        <p:nvPicPr>
          <p:cNvPr id="18" name="Picture 17">
            <a:extLst>
              <a:ext uri="{FF2B5EF4-FFF2-40B4-BE49-F238E27FC236}">
                <a16:creationId xmlns:a16="http://schemas.microsoft.com/office/drawing/2014/main" id="{11A19DCE-9E6B-9574-4A41-3E5420CC3B2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92845" y="4472688"/>
            <a:ext cx="3421265" cy="1783340"/>
          </a:xfrm>
          <a:prstGeom prst="rect">
            <a:avLst/>
          </a:prstGeom>
        </p:spPr>
      </p:pic>
    </p:spTree>
    <p:extLst>
      <p:ext uri="{BB962C8B-B14F-4D97-AF65-F5344CB8AC3E}">
        <p14:creationId xmlns:p14="http://schemas.microsoft.com/office/powerpoint/2010/main" val="2104753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0A45CC5-71E3-841A-05C3-9E877E7108B8}"/>
                  </a:ext>
                </a:extLst>
              </p:cNvPr>
              <p:cNvSpPr>
                <a:spLocks noGrp="1"/>
              </p:cNvSpPr>
              <p:nvPr>
                <p:ph idx="1"/>
              </p:nvPr>
            </p:nvSpPr>
            <p:spPr>
              <a:xfrm>
                <a:off x="393290" y="449108"/>
                <a:ext cx="10852355" cy="6000853"/>
              </a:xfrm>
            </p:spPr>
            <p:txBody>
              <a:bodyPr/>
              <a:lstStyle/>
              <a:p>
                <a:pPr marL="0" indent="0">
                  <a:buNone/>
                </a:pPr>
                <a:r>
                  <a:rPr lang="en-US" dirty="0"/>
                  <a:t>23.If cos (A + B) = 1/2 and tan (A – B) = 1/</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IN" b="0" i="0" smtClean="0">
                        <a:latin typeface="Cambria Math" panose="02040503050406030204" pitchFamily="18" charset="0"/>
                        <a:ea typeface="Cambria Math" panose="02040503050406030204" pitchFamily="18" charset="0"/>
                      </a:rPr>
                      <m:t>3</m:t>
                    </m:r>
                  </m:oMath>
                </a14:m>
                <a:r>
                  <a:rPr lang="en-US" dirty="0"/>
                  <a:t> , where 0 </a:t>
                </a:r>
                <a14:m>
                  <m:oMath xmlns:m="http://schemas.openxmlformats.org/officeDocument/2006/math">
                    <m:r>
                      <a:rPr lang="en-US" i="1" smtClean="0">
                        <a:latin typeface="Cambria Math" panose="02040503050406030204" pitchFamily="18" charset="0"/>
                        <a:ea typeface="Cambria Math" panose="02040503050406030204" pitchFamily="18" charset="0"/>
                      </a:rPr>
                      <m:t>&lt;</m:t>
                    </m:r>
                  </m:oMath>
                </a14:m>
                <a:r>
                  <a:rPr lang="en-US" dirty="0"/>
                  <a:t> A + B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90°, then find the value of sec (2A – 3B)</a:t>
                </a:r>
              </a:p>
              <a:p>
                <a:pPr marL="0" indent="0">
                  <a:buNone/>
                </a:pPr>
                <a:r>
                  <a:rPr lang="en-US" dirty="0"/>
                  <a:t>Solution: Cos(A+B) =1/2 </a:t>
                </a:r>
                <a:r>
                  <a:rPr lang="en-US" dirty="0">
                    <a:sym typeface="Wingdings" panose="05000000000000000000" pitchFamily="2" charset="2"/>
                  </a:rPr>
                  <a:t> A+B= 60,   tan(A-B) =1/</a:t>
                </a:r>
                <a14:m>
                  <m:oMath xmlns:m="http://schemas.openxmlformats.org/officeDocument/2006/math">
                    <m:r>
                      <a:rPr lang="en-US" i="1" smtClean="0">
                        <a:latin typeface="Cambria Math" panose="02040503050406030204" pitchFamily="18" charset="0"/>
                        <a:ea typeface="Cambria Math" panose="02040503050406030204" pitchFamily="18" charset="0"/>
                        <a:sym typeface="Wingdings" panose="05000000000000000000" pitchFamily="2" charset="2"/>
                      </a:rPr>
                      <m:t>√</m:t>
                    </m:r>
                    <m:r>
                      <a:rPr lang="en-IN" b="0" i="1" smtClean="0">
                        <a:latin typeface="Cambria Math" panose="02040503050406030204" pitchFamily="18" charset="0"/>
                        <a:ea typeface="Cambria Math" panose="02040503050406030204" pitchFamily="18" charset="0"/>
                        <a:sym typeface="Wingdings" panose="05000000000000000000" pitchFamily="2" charset="2"/>
                      </a:rPr>
                      <m:t>3</m:t>
                    </m:r>
                  </m:oMath>
                </a14:m>
                <a:r>
                  <a:rPr lang="en-IN" dirty="0">
                    <a:sym typeface="Wingdings" panose="05000000000000000000" pitchFamily="2" charset="2"/>
                  </a:rPr>
                  <a:t>  A-B= 30</a:t>
                </a:r>
              </a:p>
              <a:p>
                <a:pPr marL="0" indent="0">
                  <a:buNone/>
                </a:pPr>
                <a:r>
                  <a:rPr lang="en-IN" dirty="0">
                    <a:sym typeface="Wingdings" panose="05000000000000000000" pitchFamily="2" charset="2"/>
                  </a:rPr>
                  <a:t> By solving both the equations A= 45</a:t>
                </a:r>
                <a14:m>
                  <m:oMath xmlns:m="http://schemas.openxmlformats.org/officeDocument/2006/math">
                    <m:r>
                      <a:rPr lang="en-IN" i="1" smtClean="0">
                        <a:latin typeface="Cambria Math" panose="02040503050406030204" pitchFamily="18" charset="0"/>
                        <a:ea typeface="Cambria Math" panose="02040503050406030204" pitchFamily="18" charset="0"/>
                        <a:sym typeface="Wingdings" panose="05000000000000000000" pitchFamily="2" charset="2"/>
                      </a:rPr>
                      <m:t>°</m:t>
                    </m:r>
                  </m:oMath>
                </a14:m>
                <a:r>
                  <a:rPr lang="en-IN" dirty="0">
                    <a:sym typeface="Wingdings" panose="05000000000000000000" pitchFamily="2" charset="2"/>
                  </a:rPr>
                  <a:t>  B=15</a:t>
                </a:r>
                <a14:m>
                  <m:oMath xmlns:m="http://schemas.openxmlformats.org/officeDocument/2006/math">
                    <m:r>
                      <a:rPr lang="en-IN" i="1" smtClean="0">
                        <a:latin typeface="Cambria Math" panose="02040503050406030204" pitchFamily="18" charset="0"/>
                        <a:ea typeface="Cambria Math" panose="02040503050406030204" pitchFamily="18" charset="0"/>
                        <a:sym typeface="Wingdings" panose="05000000000000000000" pitchFamily="2" charset="2"/>
                      </a:rPr>
                      <m:t>°</m:t>
                    </m:r>
                  </m:oMath>
                </a14:m>
                <a:endParaRPr lang="en-IN" dirty="0"/>
              </a:p>
              <a:p>
                <a:pPr marL="0" indent="0">
                  <a:buNone/>
                </a:pPr>
                <a:r>
                  <a:rPr lang="en-IN" dirty="0"/>
                  <a:t> value of sec( 2x45- 3x15) =sec(90-45) = Sec 45</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m:t>
                    </m:r>
                  </m:oMath>
                </a14:m>
                <a:r>
                  <a:rPr lang="en-IN" dirty="0"/>
                  <a:t>2 Ans</a:t>
                </a:r>
              </a:p>
              <a:p>
                <a:pPr marL="0" indent="0">
                  <a:buNone/>
                </a:pPr>
                <a:r>
                  <a:rPr lang="en-IN" dirty="0"/>
                  <a:t>24.</a:t>
                </a:r>
              </a:p>
              <a:p>
                <a:pPr marL="0" indent="0">
                  <a:buNone/>
                </a:pPr>
                <a:endParaRPr lang="en-IN" dirty="0"/>
              </a:p>
              <a:p>
                <a:pPr marL="0" indent="0">
                  <a:buNone/>
                </a:pPr>
                <a:r>
                  <a:rPr lang="en-IN" dirty="0"/>
                  <a:t>By putting the value of </a:t>
                </a:r>
              </a:p>
              <a:p>
                <a:pPr marL="0" indent="0">
                  <a:buNone/>
                </a:pPr>
                <a:r>
                  <a:rPr lang="en-IN" dirty="0"/>
                  <a:t>3 .(</a:t>
                </a:r>
                <a14:m>
                  <m:oMath xmlns:m="http://schemas.openxmlformats.org/officeDocument/2006/math">
                    <m:sSup>
                      <m:sSupPr>
                        <m:ctrlPr>
                          <a:rPr lang="en-IN" i="1" smtClean="0">
                            <a:latin typeface="Cambria Math" panose="02040503050406030204" pitchFamily="18" charset="0"/>
                          </a:rPr>
                        </m:ctrlPr>
                      </m:sSupPr>
                      <m:e>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3)</m:t>
                        </m:r>
                      </m:e>
                      <m:sup>
                        <m:r>
                          <a:rPr lang="en-IN" b="0" i="1" smtClean="0">
                            <a:latin typeface="Cambria Math" panose="02040503050406030204" pitchFamily="18" charset="0"/>
                          </a:rPr>
                          <m:t>2</m:t>
                        </m:r>
                      </m:sup>
                    </m:sSup>
                  </m:oMath>
                </a14:m>
                <a:r>
                  <a:rPr lang="en-IN" dirty="0"/>
                  <a:t>- x (</a:t>
                </a:r>
                <a14:m>
                  <m:oMath xmlns:m="http://schemas.openxmlformats.org/officeDocument/2006/math">
                    <m:sSup>
                      <m:sSupPr>
                        <m:ctrlPr>
                          <a:rPr lang="en-IN" i="1" smtClean="0">
                            <a:latin typeface="Cambria Math" panose="02040503050406030204" pitchFamily="18" charset="0"/>
                          </a:rPr>
                        </m:ctrlPr>
                      </m:sSupPr>
                      <m:e>
                        <m:f>
                          <m:fPr>
                            <m:ctrlPr>
                              <a:rPr lang="en-IN" i="1">
                                <a:latin typeface="Cambria Math" panose="02040503050406030204" pitchFamily="18" charset="0"/>
                              </a:rPr>
                            </m:ctrlPr>
                          </m:fPr>
                          <m:num>
                            <m:r>
                              <a:rPr lang="en-IN" i="1">
                                <a:latin typeface="Cambria Math" panose="02040503050406030204" pitchFamily="18" charset="0"/>
                              </a:rPr>
                              <m:t>1</m:t>
                            </m:r>
                          </m:num>
                          <m:den>
                            <m:r>
                              <a:rPr lang="en-IN" i="1">
                                <a:latin typeface="Cambria Math" panose="02040503050406030204" pitchFamily="18" charset="0"/>
                                <a:ea typeface="Cambria Math" panose="02040503050406030204" pitchFamily="18" charset="0"/>
                              </a:rPr>
                              <m:t>√2</m:t>
                            </m:r>
                          </m:den>
                        </m:f>
                        <m:r>
                          <a:rPr lang="en-IN" b="0" i="1" smtClean="0">
                            <a:latin typeface="Cambria Math" panose="02040503050406030204" pitchFamily="18" charset="0"/>
                            <a:ea typeface="Cambria Math" panose="02040503050406030204" pitchFamily="18" charset="0"/>
                          </a:rPr>
                          <m:t>)</m:t>
                        </m:r>
                      </m:e>
                      <m:sup>
                        <m:r>
                          <a:rPr lang="en-IN" b="0" i="1" smtClean="0">
                            <a:latin typeface="Cambria Math" panose="02040503050406030204" pitchFamily="18" charset="0"/>
                          </a:rPr>
                          <m:t>2</m:t>
                        </m:r>
                      </m:sup>
                    </m:sSup>
                  </m:oMath>
                </a14:m>
                <a:r>
                  <a:rPr lang="en-IN" dirty="0"/>
                  <a: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3</m:t>
                        </m:r>
                      </m:num>
                      <m:den>
                        <m:r>
                          <a:rPr lang="en-IN" b="0" i="1" smtClean="0">
                            <a:latin typeface="Cambria Math" panose="02040503050406030204" pitchFamily="18" charset="0"/>
                          </a:rPr>
                          <m:t>4</m:t>
                        </m:r>
                      </m:den>
                    </m:f>
                    <m:r>
                      <a:rPr lang="en-IN" b="0" i="0"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2</m:t>
                        </m:r>
                      </m:num>
                      <m:den>
                        <m:r>
                          <a:rPr lang="en-IN" b="0" i="1" smtClean="0">
                            <a:latin typeface="Cambria Math" panose="02040503050406030204" pitchFamily="18" charset="0"/>
                            <a:ea typeface="Cambria Math" panose="02040503050406030204" pitchFamily="18" charset="0"/>
                          </a:rPr>
                          <m:t>√3</m:t>
                        </m:r>
                      </m:den>
                    </m:f>
                    <m:sSup>
                      <m:sSupPr>
                        <m:ctrlPr>
                          <a:rPr lang="en-IN" b="0" i="1" smtClean="0">
                            <a:latin typeface="Cambria Math" panose="02040503050406030204" pitchFamily="18" charset="0"/>
                          </a:rPr>
                        </m:ctrlPr>
                      </m:sSupPr>
                      <m:e>
                        <m:r>
                          <a:rPr lang="en-IN" b="0" i="1" smtClean="0">
                            <a:latin typeface="Cambria Math" panose="02040503050406030204" pitchFamily="18" charset="0"/>
                          </a:rPr>
                          <m:t>)</m:t>
                        </m:r>
                      </m:e>
                      <m:sup>
                        <m:r>
                          <a:rPr lang="en-IN" b="0" i="1" smtClean="0">
                            <a:latin typeface="Cambria Math" panose="02040503050406030204" pitchFamily="18" charset="0"/>
                          </a:rPr>
                          <m:t>2</m:t>
                        </m:r>
                      </m:sup>
                    </m:sSup>
                  </m:oMath>
                </a14:m>
                <a:r>
                  <a:rPr lang="en-IN" dirty="0"/>
                  <a:t>= 2.</a:t>
                </a:r>
                <a14:m>
                  <m:oMath xmlns:m="http://schemas.openxmlformats.org/officeDocument/2006/math">
                    <m:sSup>
                      <m:sSupPr>
                        <m:ctrlPr>
                          <a:rPr lang="en-IN" i="1" smtClean="0">
                            <a:latin typeface="Cambria Math" panose="02040503050406030204" pitchFamily="18" charset="0"/>
                          </a:rPr>
                        </m:ctrlPr>
                      </m:sSupPr>
                      <m:e>
                        <m:r>
                          <a:rPr lang="en-IN" b="0" i="1" smtClean="0">
                            <a:latin typeface="Cambria Math" panose="02040503050406030204" pitchFamily="18" charset="0"/>
                          </a:rPr>
                          <m:t>2</m:t>
                        </m:r>
                      </m:e>
                      <m:sup>
                        <m:r>
                          <a:rPr lang="en-IN" b="0" i="1" smtClean="0">
                            <a:latin typeface="Cambria Math" panose="02040503050406030204" pitchFamily="18" charset="0"/>
                          </a:rPr>
                          <m:t>2</m:t>
                        </m:r>
                      </m:sup>
                    </m:sSup>
                  </m:oMath>
                </a14:m>
                <a:r>
                  <a:rPr lang="en-IN" dirty="0"/>
                  <a:t> by solving</a:t>
                </a:r>
                <a:r>
                  <a:rPr lang="en-IN" dirty="0">
                    <a:sym typeface="Wingdings" panose="05000000000000000000" pitchFamily="2" charset="2"/>
                  </a:rPr>
                  <a:t> 9-x.1/2+ 1= 8</a:t>
                </a:r>
              </a:p>
              <a:p>
                <a:pPr marL="0" indent="0">
                  <a:buNone/>
                </a:pPr>
                <a:r>
                  <a:rPr lang="en-IN" dirty="0">
                    <a:sym typeface="Wingdings" panose="05000000000000000000" pitchFamily="2" charset="2"/>
                  </a:rPr>
                  <a:t>                                                          x/2=  10-8=2</a:t>
                </a:r>
              </a:p>
              <a:p>
                <a:pPr marL="0" indent="0">
                  <a:buNone/>
                </a:pPr>
                <a:r>
                  <a:rPr lang="en-IN" dirty="0">
                    <a:sym typeface="Wingdings" panose="05000000000000000000" pitchFamily="2" charset="2"/>
                  </a:rPr>
                  <a:t>                                                          x= 2.2= 4 Ans     </a:t>
                </a:r>
                <a:r>
                  <a:rPr lang="en-IN" dirty="0" err="1">
                    <a:sym typeface="Wingdings" panose="05000000000000000000" pitchFamily="2" charset="2"/>
                  </a:rPr>
                  <a:t>toppershome.online</a:t>
                </a:r>
                <a:endParaRPr lang="en-IN" dirty="0"/>
              </a:p>
            </p:txBody>
          </p:sp>
        </mc:Choice>
        <mc:Fallback xmlns="">
          <p:sp>
            <p:nvSpPr>
              <p:cNvPr id="3" name="Content Placeholder 2">
                <a:extLst>
                  <a:ext uri="{FF2B5EF4-FFF2-40B4-BE49-F238E27FC236}">
                    <a16:creationId xmlns:a16="http://schemas.microsoft.com/office/drawing/2014/main" id="{30A45CC5-71E3-841A-05C3-9E877E7108B8}"/>
                  </a:ext>
                </a:extLst>
              </p:cNvPr>
              <p:cNvSpPr>
                <a:spLocks noGrp="1" noRot="1" noChangeAspect="1" noMove="1" noResize="1" noEditPoints="1" noAdjustHandles="1" noChangeArrowheads="1" noChangeShapeType="1" noTextEdit="1"/>
              </p:cNvSpPr>
              <p:nvPr>
                <p:ph idx="1"/>
              </p:nvPr>
            </p:nvSpPr>
            <p:spPr>
              <a:xfrm>
                <a:off x="393290" y="449108"/>
                <a:ext cx="10852355" cy="6000853"/>
              </a:xfrm>
              <a:blipFill>
                <a:blip r:embed="rId3"/>
                <a:stretch>
                  <a:fillRect l="-1180" t="-1220"/>
                </a:stretch>
              </a:blipFill>
            </p:spPr>
            <p:txBody>
              <a:bodyPr/>
              <a:lstStyle/>
              <a:p>
                <a:r>
                  <a:rPr lang="en-IN">
                    <a:noFill/>
                  </a:rPr>
                  <a:t> </a:t>
                </a:r>
              </a:p>
            </p:txBody>
          </p:sp>
        </mc:Fallback>
      </mc:AlternateContent>
      <p:pic>
        <p:nvPicPr>
          <p:cNvPr id="5" name="Picture 4">
            <a:extLst>
              <a:ext uri="{FF2B5EF4-FFF2-40B4-BE49-F238E27FC236}">
                <a16:creationId xmlns:a16="http://schemas.microsoft.com/office/drawing/2014/main" id="{993CF411-4BF9-649B-A527-910D1BFD34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7019" y="2932471"/>
            <a:ext cx="7757651" cy="993058"/>
          </a:xfrm>
          <a:prstGeom prst="rect">
            <a:avLst/>
          </a:prstGeom>
        </p:spPr>
      </p:pic>
    </p:spTree>
    <p:extLst>
      <p:ext uri="{BB962C8B-B14F-4D97-AF65-F5344CB8AC3E}">
        <p14:creationId xmlns:p14="http://schemas.microsoft.com/office/powerpoint/2010/main" val="1758860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0D7D7F6-89BD-58C3-7DA8-56EF6F144713}"/>
                  </a:ext>
                </a:extLst>
              </p:cNvPr>
              <p:cNvSpPr>
                <a:spLocks noGrp="1"/>
              </p:cNvSpPr>
              <p:nvPr>
                <p:ph idx="1"/>
              </p:nvPr>
            </p:nvSpPr>
            <p:spPr>
              <a:xfrm>
                <a:off x="494071" y="301625"/>
                <a:ext cx="10515600" cy="5971356"/>
              </a:xfrm>
            </p:spPr>
            <p:txBody>
              <a:bodyPr>
                <a:normAutofit lnSpcReduction="10000"/>
              </a:bodyPr>
              <a:lstStyle/>
              <a:p>
                <a:pPr marL="0" indent="0">
                  <a:buNone/>
                </a:pPr>
                <a:r>
                  <a:rPr lang="en-US" dirty="0"/>
                  <a:t>25.Thevalueof k for which the system of equations3x–y+8=0and 6x–ky+16=0hasinfinitelymanysolutions, is------?</a:t>
                </a:r>
              </a:p>
              <a:p>
                <a:pPr marL="0" indent="0">
                  <a:buNone/>
                </a:pPr>
                <a:r>
                  <a:rPr lang="en-US" dirty="0"/>
                  <a:t> Solution : For infinite solution</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IN" b="0" i="1" smtClean="0">
                                <a:latin typeface="Cambria Math" panose="02040503050406030204" pitchFamily="18" charset="0"/>
                              </a:rPr>
                              <m:t>𝑎</m:t>
                            </m:r>
                          </m:e>
                          <m:sub>
                            <m:r>
                              <a:rPr lang="en-IN" b="0" i="1" smtClean="0">
                                <a:latin typeface="Cambria Math" panose="02040503050406030204" pitchFamily="18" charset="0"/>
                              </a:rPr>
                              <m:t>1</m:t>
                            </m:r>
                          </m:sub>
                        </m:sSub>
                      </m:num>
                      <m:den>
                        <m:sSub>
                          <m:sSubPr>
                            <m:ctrlPr>
                              <a:rPr lang="en-US" i="1" smtClean="0">
                                <a:latin typeface="Cambria Math" panose="02040503050406030204" pitchFamily="18" charset="0"/>
                              </a:rPr>
                            </m:ctrlPr>
                          </m:sSubPr>
                          <m:e>
                            <m:r>
                              <a:rPr lang="en-IN" b="0" i="1" smtClean="0">
                                <a:latin typeface="Cambria Math" panose="02040503050406030204" pitchFamily="18" charset="0"/>
                              </a:rPr>
                              <m:t>𝑎</m:t>
                            </m:r>
                          </m:e>
                          <m:sub>
                            <m:r>
                              <a:rPr lang="en-IN" b="0" i="1" smtClean="0">
                                <a:latin typeface="Cambria Math" panose="02040503050406030204" pitchFamily="18" charset="0"/>
                              </a:rPr>
                              <m:t>2</m:t>
                            </m:r>
                          </m:sub>
                        </m:sSub>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𝑏</m:t>
                            </m:r>
                          </m:e>
                          <m:sub>
                            <m:r>
                              <a:rPr lang="en-IN" b="0" i="1" smtClean="0">
                                <a:latin typeface="Cambria Math" panose="02040503050406030204" pitchFamily="18" charset="0"/>
                              </a:rPr>
                              <m:t>1</m:t>
                            </m:r>
                          </m:sub>
                        </m:sSub>
                      </m:num>
                      <m:den>
                        <m:sSub>
                          <m:sSubPr>
                            <m:ctrlPr>
                              <a:rPr lang="en-IN" b="0" i="1" smtClean="0">
                                <a:latin typeface="Cambria Math" panose="02040503050406030204" pitchFamily="18" charset="0"/>
                              </a:rPr>
                            </m:ctrlPr>
                          </m:sSubPr>
                          <m:e>
                            <m:r>
                              <a:rPr lang="en-IN" b="0" i="1" smtClean="0">
                                <a:latin typeface="Cambria Math" panose="02040503050406030204" pitchFamily="18" charset="0"/>
                              </a:rPr>
                              <m:t>𝑏</m:t>
                            </m:r>
                          </m:e>
                          <m:sub>
                            <m:r>
                              <a:rPr lang="en-IN" b="0" i="1" smtClean="0">
                                <a:latin typeface="Cambria Math" panose="02040503050406030204" pitchFamily="18" charset="0"/>
                              </a:rPr>
                              <m:t>2</m:t>
                            </m:r>
                          </m:sub>
                        </m:sSub>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1</m:t>
                            </m:r>
                          </m:sub>
                        </m:sSub>
                      </m:num>
                      <m:den>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2</m:t>
                            </m:r>
                          </m:sub>
                        </m:sSub>
                      </m:den>
                    </m:f>
                  </m:oMath>
                </a14:m>
                <a:r>
                  <a:rPr lang="en-IN" dirty="0">
                    <a:sym typeface="Wingdings" panose="05000000000000000000" pitchFamily="2" charset="2"/>
                  </a:rPr>
                  <a:t></a:t>
                </a:r>
                <a14:m>
                  <m:oMath xmlns:m="http://schemas.openxmlformats.org/officeDocument/2006/math">
                    <m:f>
                      <m:fPr>
                        <m:ctrlPr>
                          <a:rPr lang="en-IN" i="1" dirty="0" smtClean="0">
                            <a:latin typeface="Cambria Math" panose="02040503050406030204" pitchFamily="18" charset="0"/>
                            <a:sym typeface="Wingdings" panose="05000000000000000000" pitchFamily="2" charset="2"/>
                          </a:rPr>
                        </m:ctrlPr>
                      </m:fPr>
                      <m:num>
                        <m:r>
                          <a:rPr lang="en-IN" b="0" i="1" dirty="0" smtClean="0">
                            <a:latin typeface="Cambria Math" panose="02040503050406030204" pitchFamily="18" charset="0"/>
                            <a:sym typeface="Wingdings" panose="05000000000000000000" pitchFamily="2" charset="2"/>
                          </a:rPr>
                          <m:t>3</m:t>
                        </m:r>
                      </m:num>
                      <m:den>
                        <m:r>
                          <a:rPr lang="en-IN" b="0" i="1" dirty="0" smtClean="0">
                            <a:latin typeface="Cambria Math" panose="02040503050406030204" pitchFamily="18" charset="0"/>
                            <a:sym typeface="Wingdings" panose="05000000000000000000" pitchFamily="2" charset="2"/>
                          </a:rPr>
                          <m:t>6</m:t>
                        </m:r>
                      </m:den>
                    </m:f>
                    <m:r>
                      <a:rPr lang="en-IN" b="0" i="1" dirty="0" smtClean="0">
                        <a:latin typeface="Cambria Math" panose="02040503050406030204" pitchFamily="18" charset="0"/>
                        <a:sym typeface="Wingdings" panose="05000000000000000000" pitchFamily="2" charset="2"/>
                      </a:rPr>
                      <m:t>=</m:t>
                    </m:r>
                    <m:f>
                      <m:fPr>
                        <m:ctrlPr>
                          <a:rPr lang="en-IN" b="0" i="1" dirty="0" smtClean="0">
                            <a:latin typeface="Cambria Math" panose="02040503050406030204" pitchFamily="18" charset="0"/>
                            <a:sym typeface="Wingdings" panose="05000000000000000000" pitchFamily="2" charset="2"/>
                          </a:rPr>
                        </m:ctrlPr>
                      </m:fPr>
                      <m:num>
                        <m:r>
                          <a:rPr lang="en-IN" b="0" i="1" dirty="0" smtClean="0">
                            <a:latin typeface="Cambria Math" panose="02040503050406030204" pitchFamily="18" charset="0"/>
                            <a:sym typeface="Wingdings" panose="05000000000000000000" pitchFamily="2" charset="2"/>
                          </a:rPr>
                          <m:t>−1</m:t>
                        </m:r>
                      </m:num>
                      <m:den>
                        <m:r>
                          <a:rPr lang="en-IN" b="0" i="1" dirty="0" smtClean="0">
                            <a:latin typeface="Cambria Math" panose="02040503050406030204" pitchFamily="18" charset="0"/>
                            <a:sym typeface="Wingdings" panose="05000000000000000000" pitchFamily="2" charset="2"/>
                          </a:rPr>
                          <m:t>𝑘</m:t>
                        </m:r>
                      </m:den>
                    </m:f>
                    <m:r>
                      <a:rPr lang="en-IN" b="0" i="1" dirty="0" smtClean="0">
                        <a:latin typeface="Cambria Math" panose="02040503050406030204" pitchFamily="18" charset="0"/>
                        <a:sym typeface="Wingdings" panose="05000000000000000000" pitchFamily="2" charset="2"/>
                      </a:rPr>
                      <m:t>=</m:t>
                    </m:r>
                    <m:f>
                      <m:fPr>
                        <m:ctrlPr>
                          <a:rPr lang="en-IN" b="0" i="1" dirty="0" smtClean="0">
                            <a:latin typeface="Cambria Math" panose="02040503050406030204" pitchFamily="18" charset="0"/>
                            <a:sym typeface="Wingdings" panose="05000000000000000000" pitchFamily="2" charset="2"/>
                          </a:rPr>
                        </m:ctrlPr>
                      </m:fPr>
                      <m:num>
                        <m:r>
                          <a:rPr lang="en-IN" b="0" i="1" dirty="0" smtClean="0">
                            <a:latin typeface="Cambria Math" panose="02040503050406030204" pitchFamily="18" charset="0"/>
                            <a:sym typeface="Wingdings" panose="05000000000000000000" pitchFamily="2" charset="2"/>
                          </a:rPr>
                          <m:t>8</m:t>
                        </m:r>
                      </m:num>
                      <m:den>
                        <m:r>
                          <a:rPr lang="en-IN" b="0" i="1" dirty="0" smtClean="0">
                            <a:latin typeface="Cambria Math" panose="02040503050406030204" pitchFamily="18" charset="0"/>
                            <a:sym typeface="Wingdings" panose="05000000000000000000" pitchFamily="2" charset="2"/>
                          </a:rPr>
                          <m:t>16</m:t>
                        </m:r>
                      </m:den>
                    </m:f>
                  </m:oMath>
                </a14:m>
                <a:endParaRPr lang="en-IN" dirty="0"/>
              </a:p>
              <a:p>
                <a:pPr marL="0" indent="0">
                  <a:buNone/>
                </a:pPr>
                <a:r>
                  <a:rPr lang="en-IN" dirty="0"/>
                  <a: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1</m:t>
                        </m:r>
                      </m:num>
                      <m:den>
                        <m:r>
                          <a:rPr lang="en-IN" b="0" i="1" smtClean="0">
                            <a:latin typeface="Cambria Math" panose="02040503050406030204" pitchFamily="18" charset="0"/>
                          </a:rPr>
                          <m:t>2</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−1</m:t>
                        </m:r>
                      </m:num>
                      <m:den>
                        <m:r>
                          <a:rPr lang="en-IN" b="0" i="1" smtClean="0">
                            <a:latin typeface="Cambria Math" panose="02040503050406030204" pitchFamily="18" charset="0"/>
                          </a:rPr>
                          <m:t>𝑘</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1</m:t>
                        </m:r>
                      </m:num>
                      <m:den>
                        <m:r>
                          <a:rPr lang="en-IN" b="0" i="1" smtClean="0">
                            <a:latin typeface="Cambria Math" panose="02040503050406030204" pitchFamily="18" charset="0"/>
                          </a:rPr>
                          <m:t>2</m:t>
                        </m:r>
                      </m:den>
                    </m:f>
                  </m:oMath>
                </a14:m>
                <a:r>
                  <a:rPr lang="en-IN" dirty="0">
                    <a:sym typeface="Wingdings" panose="05000000000000000000" pitchFamily="2" charset="2"/>
                  </a:rPr>
                  <a:t> K=-2</a:t>
                </a:r>
              </a:p>
              <a:p>
                <a:pPr marL="0" indent="0">
                  <a:buNone/>
                </a:pPr>
                <a:r>
                  <a:rPr lang="en-IN" dirty="0">
                    <a:sym typeface="Wingdings" panose="05000000000000000000" pitchFamily="2" charset="2"/>
                  </a:rPr>
                  <a:t>26.</a:t>
                </a:r>
                <a:r>
                  <a:rPr lang="en-US" dirty="0"/>
                  <a:t> The common difference of an A.P .in which</a:t>
                </a:r>
                <a14:m>
                  <m:oMath xmlns:m="http://schemas.openxmlformats.org/officeDocument/2006/math">
                    <m:sSub>
                      <m:sSubPr>
                        <m:ctrlPr>
                          <a:rPr lang="en-US" i="1" smtClean="0">
                            <a:latin typeface="Cambria Math" panose="02040503050406030204" pitchFamily="18" charset="0"/>
                          </a:rPr>
                        </m:ctrlPr>
                      </m:sSubPr>
                      <m:e>
                        <m:r>
                          <a:rPr lang="en-IN" b="0" i="1" smtClean="0">
                            <a:latin typeface="Cambria Math" panose="02040503050406030204" pitchFamily="18" charset="0"/>
                          </a:rPr>
                          <m:t>𝑎</m:t>
                        </m:r>
                      </m:e>
                      <m:sub>
                        <m:r>
                          <a:rPr lang="en-IN" b="0" i="1" smtClean="0">
                            <a:latin typeface="Cambria Math" panose="02040503050406030204" pitchFamily="18" charset="0"/>
                          </a:rPr>
                          <m:t>15</m:t>
                        </m:r>
                      </m:sub>
                    </m:sSub>
                  </m:oMath>
                </a14:m>
                <a:r>
                  <a:rPr lang="en-US" dirty="0"/>
                  <a:t>–</a:t>
                </a:r>
                <a14:m>
                  <m:oMath xmlns:m="http://schemas.openxmlformats.org/officeDocument/2006/math">
                    <m:sSub>
                      <m:sSubPr>
                        <m:ctrlPr>
                          <a:rPr lang="en-US" i="1" smtClean="0">
                            <a:latin typeface="Cambria Math" panose="02040503050406030204" pitchFamily="18" charset="0"/>
                          </a:rPr>
                        </m:ctrlPr>
                      </m:sSubPr>
                      <m:e>
                        <m:r>
                          <a:rPr lang="en-IN" b="0" i="1" smtClean="0">
                            <a:latin typeface="Cambria Math" panose="02040503050406030204" pitchFamily="18" charset="0"/>
                          </a:rPr>
                          <m:t>𝑎</m:t>
                        </m:r>
                      </m:e>
                      <m:sub>
                        <m:r>
                          <a:rPr lang="en-IN" b="0" i="1" smtClean="0">
                            <a:latin typeface="Cambria Math" panose="02040503050406030204" pitchFamily="18" charset="0"/>
                          </a:rPr>
                          <m:t>11</m:t>
                        </m:r>
                      </m:sub>
                    </m:sSub>
                  </m:oMath>
                </a14:m>
                <a:r>
                  <a:rPr lang="en-US" dirty="0"/>
                  <a:t>=48,is-----?</a:t>
                </a:r>
              </a:p>
              <a:p>
                <a:pPr marL="0" indent="0">
                  <a:buNone/>
                </a:pPr>
                <a:r>
                  <a:rPr lang="en-US" dirty="0"/>
                  <a:t>   Solution : By using the formula a+(n-1)d = nth term</a:t>
                </a:r>
              </a:p>
              <a:p>
                <a:pPr marL="0" indent="0">
                  <a:buNone/>
                </a:pPr>
                <a:r>
                  <a:rPr lang="en-US" dirty="0"/>
                  <a:t>      ( a+14d)- (a+10d)= 48 </a:t>
                </a:r>
                <a:r>
                  <a:rPr lang="en-US" dirty="0">
                    <a:sym typeface="Wingdings" panose="05000000000000000000" pitchFamily="2" charset="2"/>
                  </a:rPr>
                  <a:t> 4d=48  d=12</a:t>
                </a:r>
              </a:p>
              <a:p>
                <a:pPr marL="0" indent="0">
                  <a:buNone/>
                </a:pPr>
                <a:r>
                  <a:rPr lang="en-IN" dirty="0"/>
                  <a:t>27.In the given figure </a:t>
                </a:r>
                <a14:m>
                  <m:oMath xmlns:m="http://schemas.openxmlformats.org/officeDocument/2006/math">
                    <m:r>
                      <a:rPr lang="en-IN" i="1" smtClean="0">
                        <a:latin typeface="Cambria Math" panose="02040503050406030204" pitchFamily="18" charset="0"/>
                        <a:ea typeface="Cambria Math" panose="02040503050406030204" pitchFamily="18" charset="0"/>
                      </a:rPr>
                      <m:t>∆</m:t>
                    </m:r>
                  </m:oMath>
                </a14:m>
                <a:r>
                  <a:rPr lang="en-IN" dirty="0"/>
                  <a:t>ABC is shown. DE is parallel to BC. If AD=5cm, DB=2.5cmandBC=12cm,thenDEisequalto</a:t>
                </a:r>
              </a:p>
              <a:p>
                <a:pPr marL="0" indent="0">
                  <a:buNone/>
                </a:pPr>
                <a:r>
                  <a:rPr lang="en-IN" dirty="0"/>
                  <a:t>                               AD=5 DB= 2.5 AB=7.5  BC=12 by BPT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𝐴𝐷</m:t>
                        </m:r>
                      </m:num>
                      <m:den>
                        <m:r>
                          <a:rPr lang="en-IN" b="0" i="1" smtClean="0">
                            <a:latin typeface="Cambria Math" panose="02040503050406030204" pitchFamily="18" charset="0"/>
                          </a:rPr>
                          <m:t>𝐴𝐵</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𝐷𝐸</m:t>
                        </m:r>
                      </m:num>
                      <m:den>
                        <m:r>
                          <a:rPr lang="en-IN" b="0" i="1" smtClean="0">
                            <a:latin typeface="Cambria Math" panose="02040503050406030204" pitchFamily="18" charset="0"/>
                          </a:rPr>
                          <m:t>𝐵𝐶</m:t>
                        </m:r>
                      </m:den>
                    </m:f>
                  </m:oMath>
                </a14:m>
                <a:endParaRPr lang="en-IN" dirty="0"/>
              </a:p>
              <a:p>
                <a:pPr marL="0" indent="0">
                  <a:buNone/>
                </a:pPr>
                <a:r>
                  <a:rPr lang="en-IN" dirty="0"/>
                  <a: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2.5</m:t>
                        </m:r>
                      </m:num>
                      <m:den>
                        <m:r>
                          <a:rPr lang="en-IN" b="0" i="1" smtClean="0">
                            <a:latin typeface="Cambria Math" panose="02040503050406030204" pitchFamily="18" charset="0"/>
                          </a:rPr>
                          <m:t>7.5</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𝐷𝐸</m:t>
                        </m:r>
                      </m:num>
                      <m:den>
                        <m:r>
                          <a:rPr lang="en-IN" b="0" i="1" smtClean="0">
                            <a:latin typeface="Cambria Math" panose="02040503050406030204" pitchFamily="18" charset="0"/>
                          </a:rPr>
                          <m:t>12</m:t>
                        </m:r>
                      </m:den>
                    </m:f>
                  </m:oMath>
                </a14:m>
                <a:r>
                  <a:rPr lang="en-IN" dirty="0"/>
                  <a:t> </a:t>
                </a:r>
                <a:r>
                  <a:rPr lang="en-IN" dirty="0">
                    <a:sym typeface="Wingdings" panose="05000000000000000000" pitchFamily="2" charset="2"/>
                  </a:rPr>
                  <a:t> DE= 2.5x12</a:t>
                </a:r>
                <a14:m>
                  <m:oMath xmlns:m="http://schemas.openxmlformats.org/officeDocument/2006/math">
                    <m:r>
                      <a:rPr lang="en-IN" i="1" smtClean="0">
                        <a:latin typeface="Cambria Math" panose="02040503050406030204" pitchFamily="18" charset="0"/>
                        <a:ea typeface="Cambria Math" panose="02040503050406030204" pitchFamily="18" charset="0"/>
                        <a:sym typeface="Wingdings" panose="05000000000000000000" pitchFamily="2" charset="2"/>
                      </a:rPr>
                      <m:t>÷</m:t>
                    </m:r>
                  </m:oMath>
                </a14:m>
                <a:r>
                  <a:rPr lang="en-IN" dirty="0"/>
                  <a:t> 7.5= 4 cm</a:t>
                </a:r>
              </a:p>
            </p:txBody>
          </p:sp>
        </mc:Choice>
        <mc:Fallback xmlns="">
          <p:sp>
            <p:nvSpPr>
              <p:cNvPr id="3" name="Content Placeholder 2">
                <a:extLst>
                  <a:ext uri="{FF2B5EF4-FFF2-40B4-BE49-F238E27FC236}">
                    <a16:creationId xmlns:a16="http://schemas.microsoft.com/office/drawing/2014/main" id="{80D7D7F6-89BD-58C3-7DA8-56EF6F144713}"/>
                  </a:ext>
                </a:extLst>
              </p:cNvPr>
              <p:cNvSpPr>
                <a:spLocks noGrp="1" noRot="1" noChangeAspect="1" noMove="1" noResize="1" noEditPoints="1" noAdjustHandles="1" noChangeArrowheads="1" noChangeShapeType="1" noTextEdit="1"/>
              </p:cNvSpPr>
              <p:nvPr>
                <p:ph idx="1"/>
              </p:nvPr>
            </p:nvSpPr>
            <p:spPr>
              <a:xfrm>
                <a:off x="494071" y="301625"/>
                <a:ext cx="10515600" cy="5971356"/>
              </a:xfrm>
              <a:blipFill>
                <a:blip r:embed="rId2"/>
                <a:stretch>
                  <a:fillRect l="-1159" t="-2245"/>
                </a:stretch>
              </a:blipFill>
            </p:spPr>
            <p:txBody>
              <a:bodyPr/>
              <a:lstStyle/>
              <a:p>
                <a:r>
                  <a:rPr lang="en-IN">
                    <a:noFill/>
                  </a:rPr>
                  <a:t> </a:t>
                </a:r>
              </a:p>
            </p:txBody>
          </p:sp>
        </mc:Fallback>
      </mc:AlternateContent>
      <p:sp>
        <p:nvSpPr>
          <p:cNvPr id="4" name="Isosceles Triangle 3">
            <a:extLst>
              <a:ext uri="{FF2B5EF4-FFF2-40B4-BE49-F238E27FC236}">
                <a16:creationId xmlns:a16="http://schemas.microsoft.com/office/drawing/2014/main" id="{6C5378B0-8411-55BE-4173-184E8F480429}"/>
              </a:ext>
            </a:extLst>
          </p:cNvPr>
          <p:cNvSpPr/>
          <p:nvPr/>
        </p:nvSpPr>
        <p:spPr>
          <a:xfrm>
            <a:off x="1325986" y="5230308"/>
            <a:ext cx="1060704" cy="9144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DC3E8941-2DF9-FE70-050B-BAA12E4C7307}"/>
                  </a:ext>
                </a:extLst>
              </p14:cNvPr>
              <p14:cNvContentPartPr/>
              <p14:nvPr/>
            </p14:nvContentPartPr>
            <p14:xfrm>
              <a:off x="756697" y="5024028"/>
              <a:ext cx="360" cy="360"/>
            </p14:xfrm>
          </p:contentPart>
        </mc:Choice>
        <mc:Fallback xmlns="">
          <p:pic>
            <p:nvPicPr>
              <p:cNvPr id="5" name="Ink 4">
                <a:extLst>
                  <a:ext uri="{FF2B5EF4-FFF2-40B4-BE49-F238E27FC236}">
                    <a16:creationId xmlns:a16="http://schemas.microsoft.com/office/drawing/2014/main" id="{DC3E8941-2DF9-FE70-050B-BAA12E4C7307}"/>
                  </a:ext>
                </a:extLst>
              </p:cNvPr>
              <p:cNvPicPr/>
              <p:nvPr/>
            </p:nvPicPr>
            <p:blipFill>
              <a:blip r:embed="rId4"/>
              <a:stretch>
                <a:fillRect/>
              </a:stretch>
            </p:blipFill>
            <p:spPr>
              <a:xfrm>
                <a:off x="748057" y="501502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AA27E1FD-C5BC-1E23-19D1-694C1880254E}"/>
                  </a:ext>
                </a:extLst>
              </p14:cNvPr>
              <p14:cNvContentPartPr/>
              <p14:nvPr/>
            </p14:nvContentPartPr>
            <p14:xfrm>
              <a:off x="1586137" y="5593548"/>
              <a:ext cx="577800" cy="60480"/>
            </p14:xfrm>
          </p:contentPart>
        </mc:Choice>
        <mc:Fallback xmlns="">
          <p:pic>
            <p:nvPicPr>
              <p:cNvPr id="7" name="Ink 6">
                <a:extLst>
                  <a:ext uri="{FF2B5EF4-FFF2-40B4-BE49-F238E27FC236}">
                    <a16:creationId xmlns:a16="http://schemas.microsoft.com/office/drawing/2014/main" id="{AA27E1FD-C5BC-1E23-19D1-694C1880254E}"/>
                  </a:ext>
                </a:extLst>
              </p:cNvPr>
              <p:cNvPicPr/>
              <p:nvPr/>
            </p:nvPicPr>
            <p:blipFill>
              <a:blip r:embed="rId6"/>
              <a:stretch>
                <a:fillRect/>
              </a:stretch>
            </p:blipFill>
            <p:spPr>
              <a:xfrm>
                <a:off x="1577497" y="5584908"/>
                <a:ext cx="59544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5D34C587-7BAB-C9E7-B3BD-2DC6A33D5C3D}"/>
                  </a:ext>
                </a:extLst>
              </p14:cNvPr>
              <p14:cNvContentPartPr/>
              <p14:nvPr/>
            </p14:nvContentPartPr>
            <p14:xfrm>
              <a:off x="1543657" y="5624148"/>
              <a:ext cx="360" cy="360"/>
            </p14:xfrm>
          </p:contentPart>
        </mc:Choice>
        <mc:Fallback xmlns="">
          <p:pic>
            <p:nvPicPr>
              <p:cNvPr id="8" name="Ink 7">
                <a:extLst>
                  <a:ext uri="{FF2B5EF4-FFF2-40B4-BE49-F238E27FC236}">
                    <a16:creationId xmlns:a16="http://schemas.microsoft.com/office/drawing/2014/main" id="{5D34C587-7BAB-C9E7-B3BD-2DC6A33D5C3D}"/>
                  </a:ext>
                </a:extLst>
              </p:cNvPr>
              <p:cNvPicPr/>
              <p:nvPr/>
            </p:nvPicPr>
            <p:blipFill>
              <a:blip r:embed="rId4"/>
              <a:stretch>
                <a:fillRect/>
              </a:stretch>
            </p:blipFill>
            <p:spPr>
              <a:xfrm>
                <a:off x="1535017" y="561514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EBBB7F81-6C93-AB6D-5B38-4CB2592374EE}"/>
                  </a:ext>
                </a:extLst>
              </p14:cNvPr>
              <p14:cNvContentPartPr/>
              <p14:nvPr/>
            </p14:nvContentPartPr>
            <p14:xfrm>
              <a:off x="1690177" y="5020068"/>
              <a:ext cx="90720" cy="169920"/>
            </p14:xfrm>
          </p:contentPart>
        </mc:Choice>
        <mc:Fallback xmlns="">
          <p:pic>
            <p:nvPicPr>
              <p:cNvPr id="9" name="Ink 8">
                <a:extLst>
                  <a:ext uri="{FF2B5EF4-FFF2-40B4-BE49-F238E27FC236}">
                    <a16:creationId xmlns:a16="http://schemas.microsoft.com/office/drawing/2014/main" id="{EBBB7F81-6C93-AB6D-5B38-4CB2592374EE}"/>
                  </a:ext>
                </a:extLst>
              </p:cNvPr>
              <p:cNvPicPr/>
              <p:nvPr/>
            </p:nvPicPr>
            <p:blipFill>
              <a:blip r:embed="rId9"/>
              <a:stretch>
                <a:fillRect/>
              </a:stretch>
            </p:blipFill>
            <p:spPr>
              <a:xfrm>
                <a:off x="1681537" y="5011068"/>
                <a:ext cx="1083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D835F6A5-9843-7369-8B82-5BA10EF83805}"/>
                  </a:ext>
                </a:extLst>
              </p14:cNvPr>
              <p14:cNvContentPartPr/>
              <p14:nvPr/>
            </p14:nvContentPartPr>
            <p14:xfrm>
              <a:off x="1740217" y="5122308"/>
              <a:ext cx="360" cy="360"/>
            </p14:xfrm>
          </p:contentPart>
        </mc:Choice>
        <mc:Fallback xmlns="">
          <p:pic>
            <p:nvPicPr>
              <p:cNvPr id="10" name="Ink 9">
                <a:extLst>
                  <a:ext uri="{FF2B5EF4-FFF2-40B4-BE49-F238E27FC236}">
                    <a16:creationId xmlns:a16="http://schemas.microsoft.com/office/drawing/2014/main" id="{D835F6A5-9843-7369-8B82-5BA10EF83805}"/>
                  </a:ext>
                </a:extLst>
              </p:cNvPr>
              <p:cNvPicPr/>
              <p:nvPr/>
            </p:nvPicPr>
            <p:blipFill>
              <a:blip r:embed="rId4"/>
              <a:stretch>
                <a:fillRect/>
              </a:stretch>
            </p:blipFill>
            <p:spPr>
              <a:xfrm>
                <a:off x="1731217" y="511366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CD57EF3F-A34B-B8F7-6DE5-1D27868287AD}"/>
                  </a:ext>
                </a:extLst>
              </p14:cNvPr>
              <p14:cNvContentPartPr/>
              <p14:nvPr/>
            </p14:nvContentPartPr>
            <p14:xfrm>
              <a:off x="1651657" y="5102508"/>
              <a:ext cx="165960" cy="39960"/>
            </p14:xfrm>
          </p:contentPart>
        </mc:Choice>
        <mc:Fallback xmlns="">
          <p:pic>
            <p:nvPicPr>
              <p:cNvPr id="11" name="Ink 10">
                <a:extLst>
                  <a:ext uri="{FF2B5EF4-FFF2-40B4-BE49-F238E27FC236}">
                    <a16:creationId xmlns:a16="http://schemas.microsoft.com/office/drawing/2014/main" id="{CD57EF3F-A34B-B8F7-6DE5-1D27868287AD}"/>
                  </a:ext>
                </a:extLst>
              </p:cNvPr>
              <p:cNvPicPr/>
              <p:nvPr/>
            </p:nvPicPr>
            <p:blipFill>
              <a:blip r:embed="rId12"/>
              <a:stretch>
                <a:fillRect/>
              </a:stretch>
            </p:blipFill>
            <p:spPr>
              <a:xfrm>
                <a:off x="1642657" y="5093508"/>
                <a:ext cx="18360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3905026B-A9A3-B386-84C0-E250700736B9}"/>
                  </a:ext>
                </a:extLst>
              </p14:cNvPr>
              <p14:cNvContentPartPr/>
              <p14:nvPr/>
            </p14:nvContentPartPr>
            <p14:xfrm>
              <a:off x="1246657" y="6085668"/>
              <a:ext cx="182520" cy="305640"/>
            </p14:xfrm>
          </p:contentPart>
        </mc:Choice>
        <mc:Fallback xmlns="">
          <p:pic>
            <p:nvPicPr>
              <p:cNvPr id="12" name="Ink 11">
                <a:extLst>
                  <a:ext uri="{FF2B5EF4-FFF2-40B4-BE49-F238E27FC236}">
                    <a16:creationId xmlns:a16="http://schemas.microsoft.com/office/drawing/2014/main" id="{3905026B-A9A3-B386-84C0-E250700736B9}"/>
                  </a:ext>
                </a:extLst>
              </p:cNvPr>
              <p:cNvPicPr/>
              <p:nvPr/>
            </p:nvPicPr>
            <p:blipFill>
              <a:blip r:embed="rId14"/>
              <a:stretch>
                <a:fillRect/>
              </a:stretch>
            </p:blipFill>
            <p:spPr>
              <a:xfrm>
                <a:off x="1238017" y="6077028"/>
                <a:ext cx="20016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D92E64B5-ABDF-B222-0711-4FEBFFDAF1D4}"/>
                  </a:ext>
                </a:extLst>
              </p14:cNvPr>
              <p14:cNvContentPartPr/>
              <p14:nvPr/>
            </p14:nvContentPartPr>
            <p14:xfrm>
              <a:off x="2408377" y="6144708"/>
              <a:ext cx="133920" cy="200520"/>
            </p14:xfrm>
          </p:contentPart>
        </mc:Choice>
        <mc:Fallback xmlns="">
          <p:pic>
            <p:nvPicPr>
              <p:cNvPr id="13" name="Ink 12">
                <a:extLst>
                  <a:ext uri="{FF2B5EF4-FFF2-40B4-BE49-F238E27FC236}">
                    <a16:creationId xmlns:a16="http://schemas.microsoft.com/office/drawing/2014/main" id="{D92E64B5-ABDF-B222-0711-4FEBFFDAF1D4}"/>
                  </a:ext>
                </a:extLst>
              </p:cNvPr>
              <p:cNvPicPr/>
              <p:nvPr/>
            </p:nvPicPr>
            <p:blipFill>
              <a:blip r:embed="rId16"/>
              <a:stretch>
                <a:fillRect/>
              </a:stretch>
            </p:blipFill>
            <p:spPr>
              <a:xfrm>
                <a:off x="2399377" y="6136068"/>
                <a:ext cx="15156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EC939633-E882-A13C-CC4E-74CB9F133E42}"/>
                  </a:ext>
                </a:extLst>
              </p14:cNvPr>
              <p14:cNvContentPartPr/>
              <p14:nvPr/>
            </p14:nvContentPartPr>
            <p14:xfrm>
              <a:off x="1326577" y="5525508"/>
              <a:ext cx="159120" cy="159480"/>
            </p14:xfrm>
          </p:contentPart>
        </mc:Choice>
        <mc:Fallback xmlns="">
          <p:pic>
            <p:nvPicPr>
              <p:cNvPr id="14" name="Ink 13">
                <a:extLst>
                  <a:ext uri="{FF2B5EF4-FFF2-40B4-BE49-F238E27FC236}">
                    <a16:creationId xmlns:a16="http://schemas.microsoft.com/office/drawing/2014/main" id="{EC939633-E882-A13C-CC4E-74CB9F133E42}"/>
                  </a:ext>
                </a:extLst>
              </p:cNvPr>
              <p:cNvPicPr/>
              <p:nvPr/>
            </p:nvPicPr>
            <p:blipFill>
              <a:blip r:embed="rId18"/>
              <a:stretch>
                <a:fillRect/>
              </a:stretch>
            </p:blipFill>
            <p:spPr>
              <a:xfrm>
                <a:off x="1317577" y="5516868"/>
                <a:ext cx="17676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Ink 17">
                <a:extLst>
                  <a:ext uri="{FF2B5EF4-FFF2-40B4-BE49-F238E27FC236}">
                    <a16:creationId xmlns:a16="http://schemas.microsoft.com/office/drawing/2014/main" id="{29AAE41D-9B94-46F4-3509-CB673755A320}"/>
                  </a:ext>
                </a:extLst>
              </p14:cNvPr>
              <p14:cNvContentPartPr/>
              <p14:nvPr/>
            </p14:nvContentPartPr>
            <p14:xfrm>
              <a:off x="2290657" y="5485908"/>
              <a:ext cx="255240" cy="10800"/>
            </p14:xfrm>
          </p:contentPart>
        </mc:Choice>
        <mc:Fallback xmlns="">
          <p:pic>
            <p:nvPicPr>
              <p:cNvPr id="18" name="Ink 17">
                <a:extLst>
                  <a:ext uri="{FF2B5EF4-FFF2-40B4-BE49-F238E27FC236}">
                    <a16:creationId xmlns:a16="http://schemas.microsoft.com/office/drawing/2014/main" id="{29AAE41D-9B94-46F4-3509-CB673755A320}"/>
                  </a:ext>
                </a:extLst>
              </p:cNvPr>
              <p:cNvPicPr/>
              <p:nvPr/>
            </p:nvPicPr>
            <p:blipFill>
              <a:blip r:embed="rId20"/>
              <a:stretch>
                <a:fillRect/>
              </a:stretch>
            </p:blipFill>
            <p:spPr>
              <a:xfrm>
                <a:off x="2282017" y="5476908"/>
                <a:ext cx="272880" cy="28440"/>
              </a:xfrm>
              <a:prstGeom prst="rect">
                <a:avLst/>
              </a:prstGeom>
            </p:spPr>
          </p:pic>
        </mc:Fallback>
      </mc:AlternateContent>
      <p:grpSp>
        <p:nvGrpSpPr>
          <p:cNvPr id="21" name="Group 20">
            <a:extLst>
              <a:ext uri="{FF2B5EF4-FFF2-40B4-BE49-F238E27FC236}">
                <a16:creationId xmlns:a16="http://schemas.microsoft.com/office/drawing/2014/main" id="{7232C242-8AB8-3A8A-178A-058DE6050275}"/>
              </a:ext>
            </a:extLst>
          </p:cNvPr>
          <p:cNvGrpSpPr/>
          <p:nvPr/>
        </p:nvGrpSpPr>
        <p:grpSpPr>
          <a:xfrm>
            <a:off x="2319817" y="5515788"/>
            <a:ext cx="252360" cy="136800"/>
            <a:chOff x="2319817" y="5515788"/>
            <a:chExt cx="252360" cy="136800"/>
          </a:xfrm>
        </p:grpSpPr>
        <mc:AlternateContent xmlns:mc="http://schemas.openxmlformats.org/markup-compatibility/2006" xmlns:p14="http://schemas.microsoft.com/office/powerpoint/2010/main">
          <mc:Choice Requires="p14">
            <p:contentPart p14:bwMode="auto" r:id="rId21">
              <p14:nvContentPartPr>
                <p14:cNvPr id="15" name="Ink 14">
                  <a:extLst>
                    <a:ext uri="{FF2B5EF4-FFF2-40B4-BE49-F238E27FC236}">
                      <a16:creationId xmlns:a16="http://schemas.microsoft.com/office/drawing/2014/main" id="{7217B3DE-5A38-8DBD-30B1-2619330A65DE}"/>
                    </a:ext>
                  </a:extLst>
                </p14:cNvPr>
                <p14:cNvContentPartPr/>
                <p14:nvPr/>
              </p14:nvContentPartPr>
              <p14:xfrm>
                <a:off x="2320537" y="5515788"/>
                <a:ext cx="360" cy="2160"/>
              </p14:xfrm>
            </p:contentPart>
          </mc:Choice>
          <mc:Fallback xmlns="">
            <p:pic>
              <p:nvPicPr>
                <p:cNvPr id="15" name="Ink 14">
                  <a:extLst>
                    <a:ext uri="{FF2B5EF4-FFF2-40B4-BE49-F238E27FC236}">
                      <a16:creationId xmlns:a16="http://schemas.microsoft.com/office/drawing/2014/main" id="{7217B3DE-5A38-8DBD-30B1-2619330A65DE}"/>
                    </a:ext>
                  </a:extLst>
                </p:cNvPr>
                <p:cNvPicPr/>
                <p:nvPr/>
              </p:nvPicPr>
              <p:blipFill>
                <a:blip r:embed="rId22"/>
                <a:stretch>
                  <a:fillRect/>
                </a:stretch>
              </p:blipFill>
              <p:spPr>
                <a:xfrm>
                  <a:off x="2311537" y="5507148"/>
                  <a:ext cx="18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Ink 15">
                  <a:extLst>
                    <a:ext uri="{FF2B5EF4-FFF2-40B4-BE49-F238E27FC236}">
                      <a16:creationId xmlns:a16="http://schemas.microsoft.com/office/drawing/2014/main" id="{0219CB9E-B2F8-9A7D-DFD0-8F3D46378D4A}"/>
                    </a:ext>
                  </a:extLst>
                </p14:cNvPr>
                <p14:cNvContentPartPr/>
                <p14:nvPr/>
              </p14:nvContentPartPr>
              <p14:xfrm>
                <a:off x="2319817" y="5525508"/>
                <a:ext cx="252360" cy="127080"/>
              </p14:xfrm>
            </p:contentPart>
          </mc:Choice>
          <mc:Fallback xmlns="">
            <p:pic>
              <p:nvPicPr>
                <p:cNvPr id="16" name="Ink 15">
                  <a:extLst>
                    <a:ext uri="{FF2B5EF4-FFF2-40B4-BE49-F238E27FC236}">
                      <a16:creationId xmlns:a16="http://schemas.microsoft.com/office/drawing/2014/main" id="{0219CB9E-B2F8-9A7D-DFD0-8F3D46378D4A}"/>
                    </a:ext>
                  </a:extLst>
                </p:cNvPr>
                <p:cNvPicPr/>
                <p:nvPr/>
              </p:nvPicPr>
              <p:blipFill>
                <a:blip r:embed="rId24"/>
                <a:stretch>
                  <a:fillRect/>
                </a:stretch>
              </p:blipFill>
              <p:spPr>
                <a:xfrm>
                  <a:off x="2311177" y="5516868"/>
                  <a:ext cx="2700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0" name="Ink 19">
                  <a:extLst>
                    <a:ext uri="{FF2B5EF4-FFF2-40B4-BE49-F238E27FC236}">
                      <a16:creationId xmlns:a16="http://schemas.microsoft.com/office/drawing/2014/main" id="{3AF646CA-3CE3-9038-B562-6FE2EF0FF1FE}"/>
                    </a:ext>
                  </a:extLst>
                </p14:cNvPr>
                <p14:cNvContentPartPr/>
                <p14:nvPr/>
              </p14:nvContentPartPr>
              <p14:xfrm>
                <a:off x="2320537" y="5555028"/>
                <a:ext cx="360" cy="360"/>
              </p14:xfrm>
            </p:contentPart>
          </mc:Choice>
          <mc:Fallback xmlns="">
            <p:pic>
              <p:nvPicPr>
                <p:cNvPr id="20" name="Ink 19">
                  <a:extLst>
                    <a:ext uri="{FF2B5EF4-FFF2-40B4-BE49-F238E27FC236}">
                      <a16:creationId xmlns:a16="http://schemas.microsoft.com/office/drawing/2014/main" id="{3AF646CA-3CE3-9038-B562-6FE2EF0FF1FE}"/>
                    </a:ext>
                  </a:extLst>
                </p:cNvPr>
                <p:cNvPicPr/>
                <p:nvPr/>
              </p:nvPicPr>
              <p:blipFill>
                <a:blip r:embed="rId4"/>
                <a:stretch>
                  <a:fillRect/>
                </a:stretch>
              </p:blipFill>
              <p:spPr>
                <a:xfrm>
                  <a:off x="2311537" y="5546028"/>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
            <p14:nvContentPartPr>
              <p14:cNvPr id="22" name="Ink 21">
                <a:extLst>
                  <a:ext uri="{FF2B5EF4-FFF2-40B4-BE49-F238E27FC236}">
                    <a16:creationId xmlns:a16="http://schemas.microsoft.com/office/drawing/2014/main" id="{DA08BA4F-4511-D1EE-02A9-B6716AB7EDEE}"/>
                  </a:ext>
                </a:extLst>
              </p14:cNvPr>
              <p14:cNvContentPartPr/>
              <p14:nvPr/>
            </p14:nvContentPartPr>
            <p14:xfrm>
              <a:off x="2298937" y="5326788"/>
              <a:ext cx="248400" cy="100800"/>
            </p14:xfrm>
          </p:contentPart>
        </mc:Choice>
        <mc:Fallback xmlns="">
          <p:pic>
            <p:nvPicPr>
              <p:cNvPr id="22" name="Ink 21">
                <a:extLst>
                  <a:ext uri="{FF2B5EF4-FFF2-40B4-BE49-F238E27FC236}">
                    <a16:creationId xmlns:a16="http://schemas.microsoft.com/office/drawing/2014/main" id="{DA08BA4F-4511-D1EE-02A9-B6716AB7EDEE}"/>
                  </a:ext>
                </a:extLst>
              </p:cNvPr>
              <p:cNvPicPr/>
              <p:nvPr/>
            </p:nvPicPr>
            <p:blipFill>
              <a:blip r:embed="rId27"/>
              <a:stretch>
                <a:fillRect/>
              </a:stretch>
            </p:blipFill>
            <p:spPr>
              <a:xfrm>
                <a:off x="2290297" y="5318148"/>
                <a:ext cx="266040" cy="118440"/>
              </a:xfrm>
              <a:prstGeom prst="rect">
                <a:avLst/>
              </a:prstGeom>
            </p:spPr>
          </p:pic>
        </mc:Fallback>
      </mc:AlternateContent>
    </p:spTree>
    <p:extLst>
      <p:ext uri="{BB962C8B-B14F-4D97-AF65-F5344CB8AC3E}">
        <p14:creationId xmlns:p14="http://schemas.microsoft.com/office/powerpoint/2010/main" val="4077079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3D09359E-055D-6DF4-8AC5-6ECA9BDBFE50}"/>
                  </a:ext>
                </a:extLst>
              </p:cNvPr>
              <p:cNvSpPr>
                <a:spLocks noGrp="1"/>
              </p:cNvSpPr>
              <p:nvPr>
                <p:ph idx="1"/>
              </p:nvPr>
            </p:nvSpPr>
            <p:spPr>
              <a:xfrm>
                <a:off x="501446" y="245807"/>
                <a:ext cx="10980174" cy="5852498"/>
              </a:xfrm>
            </p:spPr>
            <p:txBody>
              <a:bodyPr>
                <a:normAutofit/>
              </a:bodyPr>
              <a:lstStyle/>
              <a:p>
                <a:pPr marL="0" indent="0">
                  <a:buNone/>
                </a:pPr>
                <a14:m>
                  <m:oMath xmlns:m="http://schemas.openxmlformats.org/officeDocument/2006/math">
                    <m:r>
                      <a:rPr lang="en-IN" i="1" smtClean="0">
                        <a:latin typeface="Cambria Math" panose="02040503050406030204" pitchFamily="18" charset="0"/>
                        <a:ea typeface="Cambria Math" panose="02040503050406030204" pitchFamily="18" charset="0"/>
                      </a:rPr>
                      <m:t>∆</m:t>
                    </m:r>
                  </m:oMath>
                </a14:m>
                <a:r>
                  <a:rPr lang="en-IN" dirty="0"/>
                  <a:t>27. AB and CD are the chords of the circle intersecting at P Prove the similarity of the triangles formed</a:t>
                </a:r>
              </a:p>
              <a:p>
                <a:pPr marL="0" indent="0">
                  <a:buNone/>
                </a:pPr>
                <a:r>
                  <a:rPr lang="en-IN" dirty="0"/>
                  <a:t>                          sol          solution: ang. B= ang. D</a:t>
                </a:r>
              </a:p>
              <a:p>
                <a:pPr marL="0" indent="0">
                  <a:buNone/>
                </a:pPr>
                <a:r>
                  <a:rPr lang="en-IN" dirty="0"/>
                  <a:t>                                                         </a:t>
                </a:r>
                <a:r>
                  <a:rPr lang="en-IN" dirty="0" err="1"/>
                  <a:t>ang.c</a:t>
                </a:r>
                <a:r>
                  <a:rPr lang="en-IN" dirty="0"/>
                  <a:t>= ang .A   angle on the same segment </a:t>
                </a:r>
              </a:p>
              <a:p>
                <a:pPr marL="0" indent="0">
                  <a:buNone/>
                </a:pPr>
                <a:r>
                  <a:rPr lang="en-IN" dirty="0"/>
                  <a:t>                                                           from same arc are equal</a:t>
                </a:r>
              </a:p>
              <a:p>
                <a:pPr marL="0" indent="0">
                  <a:buNone/>
                </a:pPr>
                <a:r>
                  <a:rPr lang="en-IN" dirty="0"/>
                  <a:t>                                                           ang. APD= ang. BPC  vertical opposite angles so</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𝐴𝑃𝐷</m:t>
                    </m:r>
                    <m:r>
                      <a:rPr lang="en-IN" b="0" i="1" smtClean="0">
                        <a:latin typeface="Cambria Math" panose="02040503050406030204" pitchFamily="18" charset="0"/>
                        <a:ea typeface="Cambria Math" panose="02040503050406030204" pitchFamily="18" charset="0"/>
                      </a:rPr>
                      <m:t>~∆</m:t>
                    </m:r>
                  </m:oMath>
                </a14:m>
                <a:r>
                  <a:rPr lang="en-IN" dirty="0"/>
                  <a:t>CPB</a:t>
                </a:r>
              </a:p>
              <a:p>
                <a:pPr marL="0" indent="0">
                  <a:buNone/>
                </a:pPr>
                <a:r>
                  <a:rPr lang="en-IN" dirty="0"/>
                  <a:t> 28 Tangents PA and PB of a circle of centre at O are perpendicular to each other if PA=5cm than find the value of AB</a:t>
                </a:r>
              </a:p>
              <a:p>
                <a:pPr marL="0" indent="0">
                  <a:buNone/>
                </a:pPr>
                <a:r>
                  <a:rPr lang="en-IN" dirty="0"/>
                  <a:t>                                    since the length of tangents from external points are </a:t>
                </a:r>
              </a:p>
              <a:p>
                <a:pPr marL="0" indent="0">
                  <a:buNone/>
                </a:pPr>
                <a:r>
                  <a:rPr lang="en-IN" dirty="0"/>
                  <a:t>                                     equal so</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𝑃𝐴𝐵</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𝑖𝑠</m:t>
                    </m:r>
                  </m:oMath>
                </a14:m>
                <a:r>
                  <a:rPr lang="en-IN" dirty="0"/>
                  <a:t> isosceles right angle triangle </a:t>
                </a:r>
              </a:p>
              <a:p>
                <a:pPr marL="0" indent="0">
                  <a:buNone/>
                </a:pPr>
                <a:r>
                  <a:rPr lang="en-IN" dirty="0"/>
                  <a:t>                                        AB= </a:t>
                </a:r>
                <a14:m>
                  <m:oMath xmlns:m="http://schemas.openxmlformats.org/officeDocument/2006/math">
                    <m:rad>
                      <m:radPr>
                        <m:degHide m:val="on"/>
                        <m:ctrlPr>
                          <a:rPr lang="en-IN" i="1" smtClean="0">
                            <a:latin typeface="Cambria Math" panose="02040503050406030204" pitchFamily="18" charset="0"/>
                          </a:rPr>
                        </m:ctrlPr>
                      </m:radPr>
                      <m:deg/>
                      <m:e>
                        <m:sSup>
                          <m:sSupPr>
                            <m:ctrlPr>
                              <a:rPr lang="en-IN" i="1" smtClean="0">
                                <a:latin typeface="Cambria Math" panose="02040503050406030204" pitchFamily="18" charset="0"/>
                              </a:rPr>
                            </m:ctrlPr>
                          </m:sSupPr>
                          <m:e>
                            <m:r>
                              <a:rPr lang="en-IN" b="0" i="1" smtClean="0">
                                <a:latin typeface="Cambria Math" panose="02040503050406030204" pitchFamily="18" charset="0"/>
                              </a:rPr>
                              <m:t>5</m:t>
                            </m:r>
                          </m:e>
                          <m:sup>
                            <m:r>
                              <a:rPr lang="en-IN" i="1" smtClean="0">
                                <a:latin typeface="Cambria Math" panose="02040503050406030204" pitchFamily="18" charset="0"/>
                              </a:rPr>
                              <m:t>2</m:t>
                            </m:r>
                          </m:sup>
                        </m:sSup>
                        <m:r>
                          <a:rPr lang="en-IN" i="1" smtClean="0">
                            <a:latin typeface="Cambria Math" panose="02040503050406030204" pitchFamily="18" charset="0"/>
                          </a:rPr>
                          <m:t>+</m:t>
                        </m:r>
                        <m:sSup>
                          <m:sSupPr>
                            <m:ctrlPr>
                              <a:rPr lang="en-IN" i="1" smtClean="0">
                                <a:latin typeface="Cambria Math" panose="02040503050406030204" pitchFamily="18" charset="0"/>
                              </a:rPr>
                            </m:ctrlPr>
                          </m:sSupPr>
                          <m:e>
                            <m:r>
                              <a:rPr lang="en-IN" b="0" i="1" smtClean="0">
                                <a:latin typeface="Cambria Math" panose="02040503050406030204" pitchFamily="18" charset="0"/>
                              </a:rPr>
                              <m:t>5</m:t>
                            </m:r>
                          </m:e>
                          <m:sup>
                            <m:r>
                              <a:rPr lang="en-IN" b="0" i="1" smtClean="0">
                                <a:latin typeface="Cambria Math" panose="02040503050406030204" pitchFamily="18" charset="0"/>
                              </a:rPr>
                              <m:t>2</m:t>
                            </m:r>
                          </m:sup>
                        </m:sSup>
                      </m:e>
                    </m:rad>
                  </m:oMath>
                </a14:m>
                <a:r>
                  <a:rPr lang="en-IN" dirty="0"/>
                  <a:t>=5</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2</m:t>
                    </m:r>
                  </m:oMath>
                </a14:m>
                <a:endParaRPr lang="en-IN" dirty="0"/>
              </a:p>
            </p:txBody>
          </p:sp>
        </mc:Choice>
        <mc:Fallback xmlns="">
          <p:sp>
            <p:nvSpPr>
              <p:cNvPr id="7" name="Content Placeholder 6">
                <a:extLst>
                  <a:ext uri="{FF2B5EF4-FFF2-40B4-BE49-F238E27FC236}">
                    <a16:creationId xmlns:a16="http://schemas.microsoft.com/office/drawing/2014/main" id="{3D09359E-055D-6DF4-8AC5-6ECA9BDBFE50}"/>
                  </a:ext>
                </a:extLst>
              </p:cNvPr>
              <p:cNvSpPr>
                <a:spLocks noGrp="1" noRot="1" noChangeAspect="1" noMove="1" noResize="1" noEditPoints="1" noAdjustHandles="1" noChangeArrowheads="1" noChangeShapeType="1" noTextEdit="1"/>
              </p:cNvSpPr>
              <p:nvPr>
                <p:ph idx="1"/>
              </p:nvPr>
            </p:nvSpPr>
            <p:spPr>
              <a:xfrm>
                <a:off x="501446" y="245807"/>
                <a:ext cx="10980174" cy="5852498"/>
              </a:xfrm>
              <a:blipFill>
                <a:blip r:embed="rId2"/>
                <a:stretch>
                  <a:fillRect l="-1110" t="-1667" r="-1610" b="-1458"/>
                </a:stretch>
              </a:blipFill>
            </p:spPr>
            <p:txBody>
              <a:bodyPr/>
              <a:lstStyle/>
              <a:p>
                <a:r>
                  <a:rPr lang="en-IN">
                    <a:noFill/>
                  </a:rPr>
                  <a:t> </a:t>
                </a:r>
              </a:p>
            </p:txBody>
          </p:sp>
        </mc:Fallback>
      </mc:AlternateContent>
      <p:pic>
        <p:nvPicPr>
          <p:cNvPr id="9" name="Picture 8">
            <a:extLst>
              <a:ext uri="{FF2B5EF4-FFF2-40B4-BE49-F238E27FC236}">
                <a16:creationId xmlns:a16="http://schemas.microsoft.com/office/drawing/2014/main" id="{1B74AF4E-3715-63ED-E283-C7CF29894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714" y="968798"/>
            <a:ext cx="2562583" cy="2010056"/>
          </a:xfrm>
          <a:prstGeom prst="rect">
            <a:avLst/>
          </a:prstGeom>
        </p:spPr>
      </p:pic>
      <p:pic>
        <p:nvPicPr>
          <p:cNvPr id="11" name="Picture 10">
            <a:extLst>
              <a:ext uri="{FF2B5EF4-FFF2-40B4-BE49-F238E27FC236}">
                <a16:creationId xmlns:a16="http://schemas.microsoft.com/office/drawing/2014/main" id="{08F6F185-455E-15FF-CB50-7DF4D3E0D8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529" y="4326194"/>
            <a:ext cx="2514951" cy="1395860"/>
          </a:xfrm>
          <a:prstGeom prst="rect">
            <a:avLst/>
          </a:prstGeom>
        </p:spPr>
      </p:pic>
    </p:spTree>
    <p:extLst>
      <p:ext uri="{BB962C8B-B14F-4D97-AF65-F5344CB8AC3E}">
        <p14:creationId xmlns:p14="http://schemas.microsoft.com/office/powerpoint/2010/main" val="3581389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C5B8C58-CB2F-851E-0B7F-FA0AE0D5B4EF}"/>
                  </a:ext>
                </a:extLst>
              </p:cNvPr>
              <p:cNvSpPr>
                <a:spLocks noGrp="1"/>
              </p:cNvSpPr>
              <p:nvPr>
                <p:ph idx="1"/>
              </p:nvPr>
            </p:nvSpPr>
            <p:spPr>
              <a:xfrm>
                <a:off x="462116" y="353961"/>
                <a:ext cx="10891684" cy="5823002"/>
              </a:xfrm>
            </p:spPr>
            <p:txBody>
              <a:bodyPr>
                <a:normAutofit lnSpcReduction="10000"/>
              </a:bodyPr>
              <a:lstStyle/>
              <a:p>
                <a:pPr marL="0" indent="0">
                  <a:buNone/>
                </a:pPr>
                <a:r>
                  <a:rPr lang="en-IN" dirty="0"/>
                  <a:t>29. AT be the tangent of the circle of centre O if angle CAT =40</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𝑡h𝑎𝑛</m:t>
                    </m:r>
                  </m:oMath>
                </a14:m>
                <a:endParaRPr lang="en-IN" dirty="0"/>
              </a:p>
              <a:p>
                <a:pPr marL="0" indent="0">
                  <a:buNone/>
                </a:pPr>
                <a:r>
                  <a:rPr lang="en-IN" dirty="0"/>
                  <a:t>Find angle CBA</a:t>
                </a:r>
              </a:p>
              <a:p>
                <a:pPr marL="0" indent="0">
                  <a:buNone/>
                </a:pPr>
                <a:r>
                  <a:rPr lang="en-IN" dirty="0"/>
                  <a:t>                           </a:t>
                </a:r>
                <a14:m>
                  <m:oMath xmlns:m="http://schemas.openxmlformats.org/officeDocument/2006/math">
                    <m:r>
                      <a:rPr lang="en-IN" b="0" i="1" smtClean="0">
                        <a:latin typeface="Cambria Math" panose="02040503050406030204" pitchFamily="18" charset="0"/>
                        <a:ea typeface="Cambria Math" panose="02040503050406030204" pitchFamily="18" charset="0"/>
                      </a:rPr>
                      <m:t>  </m:t>
                    </m:r>
                    <m:r>
                      <a:rPr lang="en-IN" i="1" smtClean="0">
                        <a:latin typeface="Cambria Math" panose="02040503050406030204" pitchFamily="18" charset="0"/>
                        <a:ea typeface="Cambria Math" panose="02040503050406030204" pitchFamily="18" charset="0"/>
                      </a:rPr>
                      <m:t>∆</m:t>
                    </m:r>
                  </m:oMath>
                </a14:m>
                <a:r>
                  <a:rPr lang="en-IN" dirty="0"/>
                  <a:t>ACB is right angle triangle at </a:t>
                </a:r>
                <a:r>
                  <a:rPr lang="en-IN" dirty="0" err="1"/>
                  <a:t>ang.C</a:t>
                </a:r>
                <a:endParaRPr lang="en-IN" dirty="0"/>
              </a:p>
              <a:p>
                <a:pPr marL="0" indent="0">
                  <a:buNone/>
                </a:pPr>
                <a:r>
                  <a:rPr lang="en-IN" dirty="0"/>
                  <a:t>                                     triangle on the semicircle is right angle</a:t>
                </a:r>
                <a14:m>
                  <m:oMath xmlns:m="http://schemas.openxmlformats.org/officeDocument/2006/math">
                    <m:r>
                      <a:rPr lang="en-IN" i="1" smtClean="0">
                        <a:latin typeface="Cambria Math" panose="02040503050406030204" pitchFamily="18" charset="0"/>
                        <a:ea typeface="Cambria Math" panose="02040503050406030204" pitchFamily="18" charset="0"/>
                      </a:rPr>
                      <m:t>∆</m:t>
                    </m:r>
                  </m:oMath>
                </a14:m>
                <a:endParaRPr lang="en-IN" dirty="0"/>
              </a:p>
              <a:p>
                <a:pPr marL="0" indent="0">
                  <a:buNone/>
                </a:pPr>
                <a:r>
                  <a:rPr lang="en-IN" dirty="0"/>
                  <a:t>                                      Diameter is perpendicular to Tangent so </a:t>
                </a:r>
              </a:p>
              <a:p>
                <a:pPr marL="0" indent="0">
                  <a:buNone/>
                </a:pPr>
                <a:r>
                  <a:rPr lang="en-IN" dirty="0"/>
                  <a:t>                                       ang CAB= 90-40= 50</a:t>
                </a:r>
                <a14:m>
                  <m:oMath xmlns:m="http://schemas.openxmlformats.org/officeDocument/2006/math">
                    <m:r>
                      <a:rPr lang="en-IN" i="1" smtClean="0">
                        <a:latin typeface="Cambria Math" panose="02040503050406030204" pitchFamily="18" charset="0"/>
                        <a:ea typeface="Cambria Math" panose="02040503050406030204" pitchFamily="18" charset="0"/>
                      </a:rPr>
                      <m:t>°</m:t>
                    </m:r>
                  </m:oMath>
                </a14:m>
                <a:r>
                  <a:rPr lang="en-IN" dirty="0"/>
                  <a:t> ,</a:t>
                </a:r>
                <a14:m>
                  <m:oMath xmlns:m="http://schemas.openxmlformats.org/officeDocument/2006/math">
                    <m:r>
                      <a:rPr lang="en-IN" i="1" dirty="0" smtClean="0">
                        <a:latin typeface="Cambria Math" panose="02040503050406030204" pitchFamily="18" charset="0"/>
                      </a:rPr>
                      <m:t> </m:t>
                    </m:r>
                  </m:oMath>
                </a14:m>
                <a:r>
                  <a:rPr lang="en-IN" dirty="0"/>
                  <a:t>ang C= 90</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oMath>
                </a14:m>
                <a:r>
                  <a:rPr lang="en-IN" dirty="0"/>
                  <a:t> ang.ABC= 40</a:t>
                </a:r>
                <a14:m>
                  <m:oMath xmlns:m="http://schemas.openxmlformats.org/officeDocument/2006/math">
                    <m:r>
                      <a:rPr lang="en-IN" i="1" smtClean="0">
                        <a:latin typeface="Cambria Math" panose="02040503050406030204" pitchFamily="18" charset="0"/>
                        <a:ea typeface="Cambria Math" panose="02040503050406030204" pitchFamily="18" charset="0"/>
                      </a:rPr>
                      <m:t>°</m:t>
                    </m:r>
                  </m:oMath>
                </a14:m>
                <a:endParaRPr lang="en-IN" dirty="0"/>
              </a:p>
              <a:p>
                <a:pPr marL="0" indent="0">
                  <a:buNone/>
                </a:pPr>
                <a:endParaRPr lang="en-IN" dirty="0"/>
              </a:p>
              <a:p>
                <a:pPr marL="0" indent="0">
                  <a:buNone/>
                </a:pPr>
                <a:r>
                  <a:rPr lang="en-IN" sz="2400" dirty="0"/>
                  <a:t>30. AB and CD are the tangent to a circle  with centre O . Is </a:t>
                </a:r>
                <a:r>
                  <a:rPr lang="en-IN" sz="2400" dirty="0" err="1"/>
                  <a:t>ang.BAC</a:t>
                </a:r>
                <a:r>
                  <a:rPr lang="en-IN" sz="2400" dirty="0"/>
                  <a:t>= </a:t>
                </a:r>
                <a:r>
                  <a:rPr lang="en-IN" sz="2400" dirty="0" err="1"/>
                  <a:t>ang.DCA</a:t>
                </a:r>
                <a:endParaRPr lang="en-IN" sz="2400" dirty="0"/>
              </a:p>
              <a:p>
                <a:pPr marL="0" indent="0">
                  <a:buNone/>
                </a:pPr>
                <a:r>
                  <a:rPr lang="en-IN" sz="2400" dirty="0"/>
                  <a:t>                                        a      </a:t>
                </a:r>
                <a:r>
                  <a:rPr lang="en-IN" sz="2400" dirty="0" err="1"/>
                  <a:t>A</a:t>
                </a:r>
                <a:r>
                  <a:rPr lang="en-IN" sz="2400" dirty="0"/>
                  <a:t> line from centre to point of contact to tangent is </a:t>
                </a:r>
              </a:p>
              <a:p>
                <a:pPr marL="0" indent="0">
                  <a:buNone/>
                </a:pPr>
                <a:r>
                  <a:rPr lang="en-IN" sz="2400" dirty="0"/>
                  <a:t>                                                 perpendicular </a:t>
                </a:r>
                <a14:m>
                  <m:oMath xmlns:m="http://schemas.openxmlformats.org/officeDocument/2006/math">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 </m:t>
                    </m:r>
                  </m:oMath>
                </a14:m>
                <a:r>
                  <a:rPr lang="en-IN" sz="2400" dirty="0"/>
                  <a:t>ang OAB= </a:t>
                </a:r>
                <a:r>
                  <a:rPr lang="en-IN" sz="2400" dirty="0" err="1"/>
                  <a:t>ang.OCD</a:t>
                </a:r>
                <a:r>
                  <a:rPr lang="en-IN" sz="2400" dirty="0"/>
                  <a:t> an in</a:t>
                </a:r>
              </a:p>
              <a:p>
                <a:pPr marL="0" indent="0">
                  <a:buNone/>
                </a:pPr>
                <a:r>
                  <a:rPr lang="en-IN" sz="2400" dirty="0"/>
                  <a:t>                                                                   </a:t>
                </a:r>
                <a14:m>
                  <m:oMath xmlns:m="http://schemas.openxmlformats.org/officeDocument/2006/math">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𝐴𝑂𝐶</m:t>
                    </m:r>
                  </m:oMath>
                </a14:m>
                <a:r>
                  <a:rPr lang="en-IN" sz="2400" dirty="0"/>
                  <a:t> is</a:t>
                </a:r>
              </a:p>
              <a:p>
                <a:pPr marL="0" indent="0">
                  <a:buNone/>
                </a:pPr>
                <a:r>
                  <a:rPr lang="en-IN" sz="2400" dirty="0"/>
                  <a:t>                                                  isosceles </a:t>
                </a:r>
                <a:r>
                  <a:rPr lang="en-IN" sz="2400" dirty="0" err="1"/>
                  <a:t>trianle</a:t>
                </a:r>
                <a:r>
                  <a:rPr lang="en-IN" sz="2400" dirty="0"/>
                  <a:t> </a:t>
                </a:r>
                <a14:m>
                  <m:oMath xmlns:m="http://schemas.openxmlformats.org/officeDocument/2006/math">
                    <m:r>
                      <a:rPr lang="en-IN" sz="2400" i="1" smtClean="0">
                        <a:latin typeface="Cambria Math" panose="02040503050406030204" pitchFamily="18" charset="0"/>
                        <a:ea typeface="Cambria Math" panose="02040503050406030204" pitchFamily="18" charset="0"/>
                      </a:rPr>
                      <m:t>∴</m:t>
                    </m:r>
                  </m:oMath>
                </a14:m>
                <a:r>
                  <a:rPr lang="en-IN" sz="2400" dirty="0"/>
                  <a:t> ang. OAC= ang. OCA</a:t>
                </a:r>
              </a:p>
              <a:p>
                <a:pPr marL="0" indent="0">
                  <a:buNone/>
                </a:pPr>
                <a14:m>
                  <m:oMathPara xmlns:m="http://schemas.openxmlformats.org/officeDocument/2006/math">
                    <m:oMathParaPr>
                      <m:jc m:val="centerGroup"/>
                    </m:oMathParaPr>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𝑎𝑛𝑔</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𝐵𝐴𝐶</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𝑎𝑛𝑔</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𝐷𝐶𝐴</m:t>
                      </m:r>
                    </m:oMath>
                  </m:oMathPara>
                </a14:m>
                <a:endParaRPr lang="en-IN" sz="2400" dirty="0"/>
              </a:p>
            </p:txBody>
          </p:sp>
        </mc:Choice>
        <mc:Fallback xmlns="">
          <p:sp>
            <p:nvSpPr>
              <p:cNvPr id="3" name="Content Placeholder 2">
                <a:extLst>
                  <a:ext uri="{FF2B5EF4-FFF2-40B4-BE49-F238E27FC236}">
                    <a16:creationId xmlns:a16="http://schemas.microsoft.com/office/drawing/2014/main" id="{0C5B8C58-CB2F-851E-0B7F-FA0AE0D5B4EF}"/>
                  </a:ext>
                </a:extLst>
              </p:cNvPr>
              <p:cNvSpPr>
                <a:spLocks noGrp="1" noRot="1" noChangeAspect="1" noMove="1" noResize="1" noEditPoints="1" noAdjustHandles="1" noChangeArrowheads="1" noChangeShapeType="1" noTextEdit="1"/>
              </p:cNvSpPr>
              <p:nvPr>
                <p:ph idx="1"/>
              </p:nvPr>
            </p:nvSpPr>
            <p:spPr>
              <a:xfrm>
                <a:off x="462116" y="353961"/>
                <a:ext cx="10891684" cy="5823002"/>
              </a:xfrm>
              <a:blipFill>
                <a:blip r:embed="rId3"/>
                <a:stretch>
                  <a:fillRect l="-1175" t="-2304"/>
                </a:stretch>
              </a:blipFill>
            </p:spPr>
            <p:txBody>
              <a:bodyPr/>
              <a:lstStyle/>
              <a:p>
                <a:r>
                  <a:rPr lang="en-IN">
                    <a:noFill/>
                  </a:rPr>
                  <a:t> </a:t>
                </a:r>
              </a:p>
            </p:txBody>
          </p:sp>
        </mc:Fallback>
      </mc:AlternateContent>
      <p:pic>
        <p:nvPicPr>
          <p:cNvPr id="6" name="Picture 5">
            <a:extLst>
              <a:ext uri="{FF2B5EF4-FFF2-40B4-BE49-F238E27FC236}">
                <a16:creationId xmlns:a16="http://schemas.microsoft.com/office/drawing/2014/main" id="{8594F630-EBCA-8C42-2F07-A33EEB85AF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116" y="1250208"/>
            <a:ext cx="2281084" cy="1867161"/>
          </a:xfrm>
          <a:prstGeom prst="rect">
            <a:avLst/>
          </a:prstGeom>
        </p:spPr>
      </p:pic>
      <p:pic>
        <p:nvPicPr>
          <p:cNvPr id="8" name="Picture 7">
            <a:extLst>
              <a:ext uri="{FF2B5EF4-FFF2-40B4-BE49-F238E27FC236}">
                <a16:creationId xmlns:a16="http://schemas.microsoft.com/office/drawing/2014/main" id="{F2C6452B-9E11-21AD-444B-32C484FA68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520" y="4013616"/>
            <a:ext cx="2593258" cy="1618885"/>
          </a:xfrm>
          <a:prstGeom prst="rect">
            <a:avLst/>
          </a:prstGeom>
        </p:spPr>
      </p:pic>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4793ED77-653C-2787-C34A-C6137A39344C}"/>
                  </a:ext>
                </a:extLst>
              </p14:cNvPr>
              <p14:cNvContentPartPr/>
              <p14:nvPr/>
            </p14:nvContentPartPr>
            <p14:xfrm>
              <a:off x="1799079" y="4608859"/>
              <a:ext cx="734400" cy="428400"/>
            </p14:xfrm>
          </p:contentPart>
        </mc:Choice>
        <mc:Fallback xmlns="">
          <p:pic>
            <p:nvPicPr>
              <p:cNvPr id="9" name="Ink 8">
                <a:extLst>
                  <a:ext uri="{FF2B5EF4-FFF2-40B4-BE49-F238E27FC236}">
                    <a16:creationId xmlns:a16="http://schemas.microsoft.com/office/drawing/2014/main" id="{4793ED77-653C-2787-C34A-C6137A39344C}"/>
                  </a:ext>
                </a:extLst>
              </p:cNvPr>
              <p:cNvPicPr/>
              <p:nvPr/>
            </p:nvPicPr>
            <p:blipFill>
              <a:blip r:embed="rId7"/>
              <a:stretch>
                <a:fillRect/>
              </a:stretch>
            </p:blipFill>
            <p:spPr>
              <a:xfrm>
                <a:off x="1790079" y="4599859"/>
                <a:ext cx="75204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B9C7D5E2-7A34-61C4-6304-305EFB9F7A35}"/>
                  </a:ext>
                </a:extLst>
              </p14:cNvPr>
              <p14:cNvContentPartPr/>
              <p14:nvPr/>
            </p14:nvContentPartPr>
            <p14:xfrm>
              <a:off x="-796343" y="1563348"/>
              <a:ext cx="360" cy="360"/>
            </p14:xfrm>
          </p:contentPart>
        </mc:Choice>
        <mc:Fallback xmlns="">
          <p:pic>
            <p:nvPicPr>
              <p:cNvPr id="10" name="Ink 9">
                <a:extLst>
                  <a:ext uri="{FF2B5EF4-FFF2-40B4-BE49-F238E27FC236}">
                    <a16:creationId xmlns:a16="http://schemas.microsoft.com/office/drawing/2014/main" id="{B9C7D5E2-7A34-61C4-6304-305EFB9F7A35}"/>
                  </a:ext>
                </a:extLst>
              </p:cNvPr>
              <p:cNvPicPr/>
              <p:nvPr/>
            </p:nvPicPr>
            <p:blipFill>
              <a:blip r:embed="rId9"/>
              <a:stretch>
                <a:fillRect/>
              </a:stretch>
            </p:blipFill>
            <p:spPr>
              <a:xfrm>
                <a:off x="-805343" y="155434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493D33D2-33CE-D23E-87FC-B35EBD0E7E85}"/>
                  </a:ext>
                </a:extLst>
              </p14:cNvPr>
              <p14:cNvContentPartPr/>
              <p14:nvPr/>
            </p14:nvContentPartPr>
            <p14:xfrm>
              <a:off x="-1475303" y="39108"/>
              <a:ext cx="360" cy="360"/>
            </p14:xfrm>
          </p:contentPart>
        </mc:Choice>
        <mc:Fallback xmlns="">
          <p:pic>
            <p:nvPicPr>
              <p:cNvPr id="11" name="Ink 10">
                <a:extLst>
                  <a:ext uri="{FF2B5EF4-FFF2-40B4-BE49-F238E27FC236}">
                    <a16:creationId xmlns:a16="http://schemas.microsoft.com/office/drawing/2014/main" id="{493D33D2-33CE-D23E-87FC-B35EBD0E7E85}"/>
                  </a:ext>
                </a:extLst>
              </p:cNvPr>
              <p:cNvPicPr/>
              <p:nvPr/>
            </p:nvPicPr>
            <p:blipFill>
              <a:blip r:embed="rId11"/>
              <a:stretch>
                <a:fillRect/>
              </a:stretch>
            </p:blipFill>
            <p:spPr>
              <a:xfrm>
                <a:off x="-1481423" y="32988"/>
                <a:ext cx="12600" cy="12600"/>
              </a:xfrm>
              <a:prstGeom prst="rect">
                <a:avLst/>
              </a:prstGeom>
            </p:spPr>
          </p:pic>
        </mc:Fallback>
      </mc:AlternateContent>
    </p:spTree>
    <p:extLst>
      <p:ext uri="{BB962C8B-B14F-4D97-AF65-F5344CB8AC3E}">
        <p14:creationId xmlns:p14="http://schemas.microsoft.com/office/powerpoint/2010/main" val="2731722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1924</TotalTime>
  <Words>2429</Words>
  <Application>Microsoft Office PowerPoint</Application>
  <PresentationFormat>Widescreen</PresentationFormat>
  <Paragraphs>146</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Cambria Math</vt:lpstr>
      <vt:lpstr>Wingdings</vt:lpstr>
      <vt:lpstr>Office Theme</vt:lpstr>
      <vt:lpstr>  Important Mathematics Questions   part 2     Class 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5</cp:revision>
  <dcterms:created xsi:type="dcterms:W3CDTF">2024-12-20T09:19:28Z</dcterms:created>
  <dcterms:modified xsi:type="dcterms:W3CDTF">2025-02-05T07:52:18Z</dcterms:modified>
</cp:coreProperties>
</file>