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789EF0-BFED-47A5-9739-8878EC4ACE27}" v="29" dt="2025-01-14T08:14:23.7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94987-200B-0354-2037-C99C4B8685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9F082BC-E519-EC62-3DCF-BB0DB09F5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6EDC490-7AD1-6BF4-F8E0-437A06BEB141}"/>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30881830-60E3-A2BC-7933-E4B3833CC5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7E7EDC-C46A-0EAD-CB31-B8E52DF26400}"/>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1513905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3443-755F-C82E-4451-0DC3BF630B4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4E47F8-73F8-7507-B040-6BC42FDB90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E863F4-29EA-F05B-C5F5-9A4B3C9FBB01}"/>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56D556E5-F311-A6ED-3DDD-328062515F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AEA824-EC1C-30FB-E820-E6EA84DB32ED}"/>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511901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DA08C-A794-4CE3-2E4D-F3E3E2C277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3BB0B08-AAF2-9F93-415F-40A0B97C0B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B23363-9D06-7808-032D-037E9ACA221A}"/>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AE86A970-03C0-C114-3421-2CA118381BC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55DCC1-6419-CDBF-5061-2F5B4E1107BB}"/>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767935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0B1B-9030-8887-682A-9884184275B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FA6DF1-B379-4D73-39CF-F0FBCB1688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CC0C890-E68A-A337-D5D7-D6422D5637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149A35-6B3A-929D-FE60-375079AAEF5C}"/>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6" name="Footer Placeholder 5">
            <a:extLst>
              <a:ext uri="{FF2B5EF4-FFF2-40B4-BE49-F238E27FC236}">
                <a16:creationId xmlns:a16="http://schemas.microsoft.com/office/drawing/2014/main" id="{49C97BE0-8565-BD78-C4F1-83D64BF644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15EE00E-833E-BFAC-E17C-6D947FFAF7AA}"/>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79875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C710-7229-CDF2-01EE-B7977447E26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93A883-3BD0-B459-98A7-AB0A919CB0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4C773-E0F6-86FC-9F6C-8B87B6B581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36ECF2-41E4-0B44-BF6F-8E35A7C9CC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D494F1-D2D6-73FB-FF8E-09EA31DBCA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C3A247E-1CA0-B8A2-4384-260303388A9C}"/>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8" name="Footer Placeholder 7">
            <a:extLst>
              <a:ext uri="{FF2B5EF4-FFF2-40B4-BE49-F238E27FC236}">
                <a16:creationId xmlns:a16="http://schemas.microsoft.com/office/drawing/2014/main" id="{B5010730-8263-D9BB-285E-B9062ED727B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DE1E279-88B3-FA6E-4DB7-BDD9B1F71371}"/>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108121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5D0F-D7D4-8FFF-475D-C13A12A5F54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89CAA63-1853-545C-EF92-8AE46A9EF30E}"/>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4" name="Footer Placeholder 3">
            <a:extLst>
              <a:ext uri="{FF2B5EF4-FFF2-40B4-BE49-F238E27FC236}">
                <a16:creationId xmlns:a16="http://schemas.microsoft.com/office/drawing/2014/main" id="{AEDA4613-4AC5-F6AD-0A98-3BAC045E24E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0A58D4A-1B3A-2305-8BAE-116BB014DE43}"/>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110911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ED34C-7CE1-CC0D-AF0F-FA454C5F940E}"/>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3" name="Footer Placeholder 2">
            <a:extLst>
              <a:ext uri="{FF2B5EF4-FFF2-40B4-BE49-F238E27FC236}">
                <a16:creationId xmlns:a16="http://schemas.microsoft.com/office/drawing/2014/main" id="{D62E1AF2-B622-9981-8AB9-71BE5984C4F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EA12906-9ED5-7C1E-445C-0302CC0F3A2C}"/>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758285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5820-4237-F2E4-FB96-353495395B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FB3A8E8-93A4-5230-8128-67FA3C8A04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764F1AA-21A7-8ACD-A555-C7DA8C80E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DECFAC-E439-4834-9552-2C73E09EB0DE}"/>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6" name="Footer Placeholder 5">
            <a:extLst>
              <a:ext uri="{FF2B5EF4-FFF2-40B4-BE49-F238E27FC236}">
                <a16:creationId xmlns:a16="http://schemas.microsoft.com/office/drawing/2014/main" id="{2D180D1E-DD6B-88B7-B05D-2F525BED2FF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D79E6D-54F1-03C5-045B-30E9D7C5A179}"/>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392139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8D42-D324-7F69-3C5C-720D0E7801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83335E4-F52B-78FD-BA34-1A4F4154F2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5B7B59B-3651-CD28-C08F-5FD1FE092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EE84FF-9F9B-E1C0-FC3E-E5DE3CAD2F75}"/>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6" name="Footer Placeholder 5">
            <a:extLst>
              <a:ext uri="{FF2B5EF4-FFF2-40B4-BE49-F238E27FC236}">
                <a16:creationId xmlns:a16="http://schemas.microsoft.com/office/drawing/2014/main" id="{E0744E72-B4D2-F334-2537-FBF5C4E6854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B9978FB-C176-258C-8341-8FA883412F3E}"/>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267301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CDBE6-1C09-76B7-744A-E5FC1419C36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A8FEF5D-71F0-944E-8EBB-E6CE97A498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A15921-E190-E19A-C4AD-8836935A44D1}"/>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FDFD3935-2D33-1091-3F6B-BE4A1D571B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B04D9B-064F-D779-2214-8ECE7B891B1F}"/>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250777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AF714-0774-E31B-EBB4-7621BAF4B1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CD7EF4A-7D76-0967-9C72-552151CDDD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924256-BEEC-94F6-FB02-551EA67AB5D9}"/>
              </a:ext>
            </a:extLst>
          </p:cNvPr>
          <p:cNvSpPr>
            <a:spLocks noGrp="1"/>
          </p:cNvSpPr>
          <p:nvPr>
            <p:ph type="dt" sz="half" idx="10"/>
          </p:nvPr>
        </p:nvSpPr>
        <p:spPr/>
        <p:txBody>
          <a:body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8A137EEE-DBCC-F84C-CAD8-51AEE0D795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798710-1AD0-B24E-18AD-113D17D555E6}"/>
              </a:ext>
            </a:extLst>
          </p:cNvPr>
          <p:cNvSpPr>
            <a:spLocks noGrp="1"/>
          </p:cNvSpPr>
          <p:nvPr>
            <p:ph type="sldNum" sz="quarter" idx="12"/>
          </p:nvPr>
        </p:nvSpPr>
        <p:spPr/>
        <p:txBody>
          <a:bodyPr/>
          <a:lstStyle/>
          <a:p>
            <a:fld id="{A20AB291-4D5F-4624-865B-87049E2385F2}" type="slidenum">
              <a:rPr lang="en-IN" smtClean="0"/>
              <a:t>‹#›</a:t>
            </a:fld>
            <a:endParaRPr lang="en-IN"/>
          </a:p>
        </p:txBody>
      </p:sp>
    </p:spTree>
    <p:extLst>
      <p:ext uri="{BB962C8B-B14F-4D97-AF65-F5344CB8AC3E}">
        <p14:creationId xmlns:p14="http://schemas.microsoft.com/office/powerpoint/2010/main" val="334393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DA89A-F786-6C9F-C83A-EEE69D7AF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F38DF5C-2CA7-36D4-57C6-A67DB38DD5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87355F0-F58B-A978-9F8F-0CA54F596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1815F-6B9B-4271-93E6-E8A8B9C412A7}" type="datetimeFigureOut">
              <a:rPr lang="en-IN" smtClean="0"/>
              <a:t>05-02-2025</a:t>
            </a:fld>
            <a:endParaRPr lang="en-IN"/>
          </a:p>
        </p:txBody>
      </p:sp>
      <p:sp>
        <p:nvSpPr>
          <p:cNvPr id="5" name="Footer Placeholder 4">
            <a:extLst>
              <a:ext uri="{FF2B5EF4-FFF2-40B4-BE49-F238E27FC236}">
                <a16:creationId xmlns:a16="http://schemas.microsoft.com/office/drawing/2014/main" id="{F2EB3C24-132E-A033-B4FB-66668F940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7762A71-B97F-4D1B-A8FA-3BFC63988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0AB291-4D5F-4624-865B-87049E2385F2}" type="slidenum">
              <a:rPr lang="en-IN" smtClean="0"/>
              <a:t>‹#›</a:t>
            </a:fld>
            <a:endParaRPr lang="en-IN"/>
          </a:p>
        </p:txBody>
      </p:sp>
    </p:spTree>
    <p:extLst>
      <p:ext uri="{BB962C8B-B14F-4D97-AF65-F5344CB8AC3E}">
        <p14:creationId xmlns:p14="http://schemas.microsoft.com/office/powerpoint/2010/main" val="2868070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03A4-9456-BDB2-CE0F-2BCDDB8045EB}"/>
              </a:ext>
            </a:extLst>
          </p:cNvPr>
          <p:cNvSpPr>
            <a:spLocks noGrp="1"/>
          </p:cNvSpPr>
          <p:nvPr>
            <p:ph type="ctrTitle"/>
          </p:nvPr>
        </p:nvSpPr>
        <p:spPr/>
        <p:txBody>
          <a:bodyPr>
            <a:normAutofit fontScale="90000"/>
          </a:bodyPr>
          <a:lstStyle/>
          <a:p>
            <a:br>
              <a:rPr lang="en-IN" dirty="0"/>
            </a:br>
            <a:br>
              <a:rPr lang="en-IN" dirty="0"/>
            </a:br>
            <a:r>
              <a:rPr lang="en-IN" dirty="0"/>
              <a:t>Topper’s Home</a:t>
            </a:r>
            <a:br>
              <a:rPr lang="en-IN" dirty="0"/>
            </a:br>
            <a:r>
              <a:rPr lang="en-IN" dirty="0"/>
              <a:t> Important Question</a:t>
            </a:r>
            <a:br>
              <a:rPr lang="en-IN" dirty="0"/>
            </a:br>
            <a:r>
              <a:rPr lang="en-IN" dirty="0"/>
              <a:t>Science X</a:t>
            </a:r>
          </a:p>
        </p:txBody>
      </p:sp>
      <p:sp>
        <p:nvSpPr>
          <p:cNvPr id="3" name="Subtitle 2">
            <a:extLst>
              <a:ext uri="{FF2B5EF4-FFF2-40B4-BE49-F238E27FC236}">
                <a16:creationId xmlns:a16="http://schemas.microsoft.com/office/drawing/2014/main" id="{9835A48E-698C-D104-3058-1B7A0D4EFF87}"/>
              </a:ext>
            </a:extLst>
          </p:cNvPr>
          <p:cNvSpPr>
            <a:spLocks noGrp="1"/>
          </p:cNvSpPr>
          <p:nvPr>
            <p:ph type="subTitle" idx="1"/>
          </p:nvPr>
        </p:nvSpPr>
        <p:spPr/>
        <p:txBody>
          <a:bodyPr>
            <a:normAutofit/>
          </a:bodyPr>
          <a:lstStyle/>
          <a:p>
            <a:r>
              <a:rPr lang="en-IN" sz="4000" dirty="0" err="1"/>
              <a:t>toppershome.online</a:t>
            </a:r>
            <a:endParaRPr lang="en-IN" sz="4000" dirty="0"/>
          </a:p>
        </p:txBody>
      </p:sp>
    </p:spTree>
    <p:extLst>
      <p:ext uri="{BB962C8B-B14F-4D97-AF65-F5344CB8AC3E}">
        <p14:creationId xmlns:p14="http://schemas.microsoft.com/office/powerpoint/2010/main" val="319744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81963AF-209D-AAC1-E545-388E732EB969}"/>
                  </a:ext>
                </a:extLst>
              </p:cNvPr>
              <p:cNvSpPr>
                <a:spLocks noGrp="1"/>
              </p:cNvSpPr>
              <p:nvPr>
                <p:ph idx="1"/>
              </p:nvPr>
            </p:nvSpPr>
            <p:spPr>
              <a:xfrm>
                <a:off x="838200" y="167148"/>
                <a:ext cx="10515600" cy="6009815"/>
              </a:xfrm>
            </p:spPr>
            <p:txBody>
              <a:bodyPr>
                <a:normAutofit fontScale="70000" lnSpcReduction="20000"/>
              </a:bodyPr>
              <a:lstStyle/>
              <a:p>
                <a:pPr marL="0" indent="0">
                  <a:buNone/>
                </a:pPr>
                <a:r>
                  <a:rPr lang="en-IN" dirty="0"/>
                  <a:t>                                     </a:t>
                </a:r>
                <a:r>
                  <a:rPr lang="en-IN" sz="4400" dirty="0"/>
                  <a:t>Chemical Equations and Reactions</a:t>
                </a:r>
              </a:p>
              <a:p>
                <a:pPr algn="l" fontAlgn="base">
                  <a:buFont typeface="+mj-lt"/>
                  <a:buAutoNum type="arabicPeriod"/>
                </a:pPr>
                <a:r>
                  <a:rPr lang="en-US" b="0" i="0" dirty="0">
                    <a:solidFill>
                      <a:srgbClr val="334155"/>
                    </a:solidFill>
                    <a:effectLst/>
                    <a:latin typeface="-apple-system"/>
                  </a:rPr>
                  <a:t>a)*Iron III oxide reacts with Aluminum and gives iron and aluminum oxide. write the balance equation it is also reduced</a:t>
                </a:r>
              </a:p>
              <a:p>
                <a:pPr marL="0" indent="0" algn="l" fontAlgn="base">
                  <a:buNone/>
                </a:pPr>
                <a:r>
                  <a:rPr lang="en-US" b="0" i="0" dirty="0">
                    <a:solidFill>
                      <a:srgbClr val="334155"/>
                    </a:solidFill>
                    <a:effectLst/>
                    <a:latin typeface="-apple-system"/>
                  </a:rPr>
                  <a:t>b)</a:t>
                </a:r>
                <a:r>
                  <a:rPr lang="en-US" b="0" i="0" dirty="0" err="1">
                    <a:solidFill>
                      <a:srgbClr val="334155"/>
                    </a:solidFill>
                    <a:effectLst/>
                    <a:latin typeface="-apple-system"/>
                  </a:rPr>
                  <a:t>dil</a:t>
                </a:r>
                <a:r>
                  <a:rPr lang="en-US" b="0" i="0" dirty="0">
                    <a:solidFill>
                      <a:srgbClr val="334155"/>
                    </a:solidFill>
                    <a:effectLst/>
                    <a:latin typeface="-apple-system"/>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reacts with  Al powder</a:t>
                </a:r>
              </a:p>
              <a:p>
                <a:pPr marL="0" indent="0" algn="l" fontAlgn="base">
                  <a:buNone/>
                </a:pPr>
                <a:r>
                  <a:rPr lang="en-US" b="0" i="0" dirty="0">
                    <a:solidFill>
                      <a:srgbClr val="334155"/>
                    </a:solidFill>
                    <a:effectLst/>
                    <a:latin typeface="-apple-system"/>
                  </a:rPr>
                  <a:t> c) </a:t>
                </a:r>
                <a:r>
                  <a:rPr lang="en-US" b="0" i="0" dirty="0" err="1">
                    <a:solidFill>
                      <a:srgbClr val="334155"/>
                    </a:solidFill>
                    <a:effectLst/>
                    <a:latin typeface="-apple-system"/>
                  </a:rPr>
                  <a:t>dil</a:t>
                </a:r>
                <a:r>
                  <a:rPr lang="en-US" b="0" i="0" dirty="0">
                    <a:solidFill>
                      <a:srgbClr val="334155"/>
                    </a:solidFill>
                    <a:effectLst/>
                    <a:latin typeface="-apple-system"/>
                  </a:rPr>
                  <a:t> HCl react with Na2CO3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𝑁𝑎</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d)*  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passes through lime water. </a:t>
                </a:r>
              </a:p>
              <a:p>
                <a:pPr marL="0" indent="0" algn="l" fontAlgn="base">
                  <a:buNone/>
                </a:pPr>
                <a:r>
                  <a:rPr lang="en-US" b="0" i="0" dirty="0">
                    <a:solidFill>
                      <a:srgbClr val="334155"/>
                    </a:solidFill>
                    <a:effectLst/>
                    <a:latin typeface="-apple-system"/>
                  </a:rPr>
                  <a:t>e) NaOH solution  is heated with Zn </a:t>
                </a:r>
              </a:p>
              <a:p>
                <a:pPr marL="0" indent="0" algn="l" fontAlgn="base">
                  <a:buNone/>
                </a:pPr>
                <a:r>
                  <a:rPr lang="en-US" b="0" i="0" dirty="0">
                    <a:solidFill>
                      <a:srgbClr val="334155"/>
                    </a:solidFill>
                    <a:effectLst/>
                    <a:latin typeface="-apple-system"/>
                  </a:rPr>
                  <a:t>f) </a:t>
                </a:r>
                <a:r>
                  <a:rPr lang="en-US" b="0" i="0" dirty="0" err="1">
                    <a:solidFill>
                      <a:srgbClr val="334155"/>
                    </a:solidFill>
                    <a:effectLst/>
                    <a:latin typeface="-apple-system"/>
                  </a:rPr>
                  <a:t>dil</a:t>
                </a:r>
                <a:r>
                  <a:rPr lang="en-US" b="0" i="0" dirty="0">
                    <a:solidFill>
                      <a:srgbClr val="334155"/>
                    </a:solidFill>
                    <a:effectLst/>
                    <a:latin typeface="-apple-system"/>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react with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𝑁𝑎</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 g)egg shell (Ca</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 react with </a:t>
                </a:r>
                <a:r>
                  <a:rPr lang="en-US" b="0" i="0" dirty="0" err="1">
                    <a:solidFill>
                      <a:srgbClr val="334155"/>
                    </a:solidFill>
                    <a:effectLst/>
                    <a:latin typeface="-apple-system"/>
                  </a:rPr>
                  <a:t>dil</a:t>
                </a:r>
                <a:r>
                  <a:rPr lang="en-US" b="0" i="0" dirty="0">
                    <a:solidFill>
                      <a:srgbClr val="334155"/>
                    </a:solidFill>
                    <a:effectLst/>
                    <a:latin typeface="-apple-system"/>
                  </a:rPr>
                  <a:t> HCl  </a:t>
                </a:r>
              </a:p>
              <a:p>
                <a:pPr marL="0" indent="0" algn="l" fontAlgn="base">
                  <a:buNone/>
                </a:pPr>
                <a:r>
                  <a:rPr lang="en-US" b="0" i="0" dirty="0">
                    <a:solidFill>
                      <a:srgbClr val="334155"/>
                    </a:solidFill>
                    <a:effectLst/>
                    <a:latin typeface="-apple-system"/>
                  </a:rPr>
                  <a:t>h) copper II oxide react  with </a:t>
                </a:r>
                <a:r>
                  <a:rPr lang="en-US" b="0" i="0" dirty="0" err="1">
                    <a:solidFill>
                      <a:srgbClr val="334155"/>
                    </a:solidFill>
                    <a:effectLst/>
                    <a:latin typeface="-apple-system"/>
                  </a:rPr>
                  <a:t>dil</a:t>
                </a:r>
                <a:r>
                  <a:rPr lang="en-US" b="0" i="0" dirty="0">
                    <a:solidFill>
                      <a:srgbClr val="334155"/>
                    </a:solidFill>
                    <a:effectLst/>
                    <a:latin typeface="-apple-system"/>
                  </a:rPr>
                  <a:t> HCl. </a:t>
                </a:r>
              </a:p>
              <a:p>
                <a:pPr marL="0" indent="0" algn="l" fontAlgn="base">
                  <a:buNone/>
                </a:pPr>
                <a:r>
                  <a:rPr lang="en-US" b="0" i="0" dirty="0" err="1">
                    <a:solidFill>
                      <a:srgbClr val="334155"/>
                    </a:solidFill>
                    <a:effectLst/>
                    <a:latin typeface="-apple-system"/>
                  </a:rPr>
                  <a:t>i</a:t>
                </a:r>
                <a:r>
                  <a:rPr lang="en-US" b="0" i="0" dirty="0">
                    <a:solidFill>
                      <a:srgbClr val="334155"/>
                    </a:solidFill>
                    <a:effectLst/>
                    <a:latin typeface="-apple-system"/>
                  </a:rPr>
                  <a:t>)Calcium metal is reacted with water</a:t>
                </a:r>
              </a:p>
              <a:p>
                <a:pPr marL="0" indent="0" algn="l" fontAlgn="base">
                  <a:buNone/>
                </a:pPr>
                <a:r>
                  <a:rPr lang="en-US" b="0" i="0" dirty="0">
                    <a:solidFill>
                      <a:srgbClr val="334155"/>
                    </a:solidFill>
                    <a:effectLst/>
                    <a:latin typeface="-apple-system"/>
                  </a:rPr>
                  <a:t>  j)Cinnabar (</a:t>
                </a:r>
                <a:r>
                  <a:rPr lang="en-US" b="0" i="0" dirty="0" err="1">
                    <a:solidFill>
                      <a:srgbClr val="334155"/>
                    </a:solidFill>
                    <a:effectLst/>
                    <a:latin typeface="-apple-system"/>
                  </a:rPr>
                  <a:t>HgS</a:t>
                </a:r>
                <a:r>
                  <a:rPr lang="en-US" b="0" i="0" dirty="0">
                    <a:solidFill>
                      <a:srgbClr val="334155"/>
                    </a:solidFill>
                    <a:effectLst/>
                    <a:latin typeface="-apple-system"/>
                  </a:rPr>
                  <a:t>) is heated in presence of air  </a:t>
                </a:r>
              </a:p>
              <a:p>
                <a:pPr marL="0" indent="0" algn="l" fontAlgn="base">
                  <a:buNone/>
                </a:pPr>
                <a:r>
                  <a:rPr lang="en-US" b="0" i="0" dirty="0">
                    <a:solidFill>
                      <a:srgbClr val="334155"/>
                    </a:solidFill>
                    <a:effectLst/>
                    <a:latin typeface="-apple-system"/>
                  </a:rPr>
                  <a:t>k)* Mn</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is heated  with aluminum powder</a:t>
                </a:r>
              </a:p>
              <a:p>
                <a:pPr marL="0" indent="0" algn="l" fontAlgn="base">
                  <a:buNone/>
                </a:pPr>
                <a:r>
                  <a:rPr lang="en-US" b="0" i="0" dirty="0">
                    <a:solidFill>
                      <a:srgbClr val="334155"/>
                    </a:solidFill>
                    <a:effectLst/>
                    <a:latin typeface="-apple-system"/>
                  </a:rPr>
                  <a:t> l)The compound obtained on reaction of iron and steam. m) Mercury oxide is heated </a:t>
                </a:r>
              </a:p>
              <a:p>
                <a:pPr marL="0" indent="0" algn="l" fontAlgn="base">
                  <a:buNone/>
                </a:pPr>
                <a:r>
                  <a:rPr lang="en-US" b="0" i="0" dirty="0">
                    <a:solidFill>
                      <a:srgbClr val="334155"/>
                    </a:solidFill>
                    <a:effectLst/>
                    <a:latin typeface="-apple-system"/>
                  </a:rPr>
                  <a:t>n) mixture of cuprous oxide and  cuprous </a:t>
                </a:r>
                <a:r>
                  <a:rPr lang="en-US" b="0" i="0" dirty="0" err="1">
                    <a:solidFill>
                      <a:srgbClr val="334155"/>
                    </a:solidFill>
                    <a:effectLst/>
                    <a:latin typeface="-apple-system"/>
                  </a:rPr>
                  <a:t>sulphide</a:t>
                </a:r>
                <a:r>
                  <a:rPr lang="en-US" b="0" i="0" dirty="0">
                    <a:solidFill>
                      <a:srgbClr val="334155"/>
                    </a:solidFill>
                    <a:effectLst/>
                    <a:latin typeface="-apple-system"/>
                  </a:rPr>
                  <a:t> is heated</a:t>
                </a:r>
              </a:p>
              <a:p>
                <a:pPr marL="0" indent="0" algn="l" fontAlgn="base">
                  <a:buNone/>
                </a:pPr>
                <a:r>
                  <a:rPr lang="en-US" b="0" i="0" dirty="0">
                    <a:solidFill>
                      <a:srgbClr val="334155"/>
                    </a:solidFill>
                    <a:effectLst/>
                    <a:latin typeface="-apple-system"/>
                  </a:rPr>
                  <a:t>2.A reddish brown  </a:t>
                </a:r>
                <a:r>
                  <a:rPr lang="en-US" b="0" i="0" dirty="0" err="1">
                    <a:solidFill>
                      <a:srgbClr val="334155"/>
                    </a:solidFill>
                    <a:effectLst/>
                    <a:latin typeface="-apple-system"/>
                  </a:rPr>
                  <a:t>coloured</a:t>
                </a:r>
                <a:r>
                  <a:rPr lang="en-US" b="0" i="0" dirty="0">
                    <a:solidFill>
                      <a:srgbClr val="334155"/>
                    </a:solidFill>
                    <a:effectLst/>
                    <a:latin typeface="-apple-system"/>
                  </a:rPr>
                  <a:t> metal ,used in electric wire   when powdered and heated becomes black ,when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gas is passed over it </a:t>
                </a:r>
                <a:r>
                  <a:rPr lang="en-US" b="0" i="0" dirty="0" err="1">
                    <a:solidFill>
                      <a:srgbClr val="334155"/>
                    </a:solidFill>
                    <a:effectLst/>
                    <a:latin typeface="-apple-system"/>
                  </a:rPr>
                  <a:t>it</a:t>
                </a:r>
                <a:r>
                  <a:rPr lang="en-US" b="0" i="0" dirty="0">
                    <a:solidFill>
                      <a:srgbClr val="334155"/>
                    </a:solidFill>
                    <a:effectLst/>
                    <a:latin typeface="-apple-system"/>
                  </a:rPr>
                  <a:t> regains it’s original </a:t>
                </a:r>
                <a:r>
                  <a:rPr lang="en-US" b="0" i="0" dirty="0" err="1">
                    <a:solidFill>
                      <a:srgbClr val="334155"/>
                    </a:solidFill>
                    <a:effectLst/>
                    <a:latin typeface="-apple-system"/>
                  </a:rPr>
                  <a:t>colour</a:t>
                </a:r>
                <a:r>
                  <a:rPr lang="en-US" b="0" i="0" dirty="0">
                    <a:solidFill>
                      <a:srgbClr val="334155"/>
                    </a:solidFill>
                    <a:effectLst/>
                    <a:latin typeface="-apple-system"/>
                  </a:rPr>
                  <a:t>  on the basis of explanation   </a:t>
                </a:r>
              </a:p>
              <a:p>
                <a:pPr marL="0" indent="0" algn="l" fontAlgn="base">
                  <a:buNone/>
                </a:pPr>
                <a:r>
                  <a:rPr lang="en-US" b="0" i="0" dirty="0">
                    <a:solidFill>
                      <a:srgbClr val="334155"/>
                    </a:solidFill>
                    <a:effectLst/>
                    <a:latin typeface="-apple-system"/>
                  </a:rPr>
                  <a:t>a) name the metal  and black </a:t>
                </a:r>
                <a:r>
                  <a:rPr lang="en-US" b="0" i="0" dirty="0" err="1">
                    <a:solidFill>
                      <a:srgbClr val="334155"/>
                    </a:solidFill>
                    <a:effectLst/>
                    <a:latin typeface="-apple-system"/>
                  </a:rPr>
                  <a:t>colour</a:t>
                </a:r>
                <a:r>
                  <a:rPr lang="en-US" b="0" i="0" dirty="0">
                    <a:solidFill>
                      <a:srgbClr val="334155"/>
                    </a:solidFill>
                    <a:effectLst/>
                    <a:latin typeface="-apple-system"/>
                  </a:rPr>
                  <a:t> substance  write the  balanced equation</a:t>
                </a:r>
              </a:p>
              <a:p>
                <a:pPr algn="l" fontAlgn="base">
                  <a:buFont typeface="+mj-lt"/>
                  <a:buAutoNum type="arabicPeriod"/>
                </a:pPr>
                <a:endParaRPr lang="en-IN" dirty="0"/>
              </a:p>
            </p:txBody>
          </p:sp>
        </mc:Choice>
        <mc:Fallback>
          <p:sp>
            <p:nvSpPr>
              <p:cNvPr id="3" name="Content Placeholder 2">
                <a:extLst>
                  <a:ext uri="{FF2B5EF4-FFF2-40B4-BE49-F238E27FC236}">
                    <a16:creationId xmlns:a16="http://schemas.microsoft.com/office/drawing/2014/main" id="{581963AF-209D-AAC1-E545-388E732EB969}"/>
                  </a:ext>
                </a:extLst>
              </p:cNvPr>
              <p:cNvSpPr>
                <a:spLocks noGrp="1" noRot="1" noChangeAspect="1" noMove="1" noResize="1" noEditPoints="1" noAdjustHandles="1" noChangeArrowheads="1" noChangeShapeType="1" noTextEdit="1"/>
              </p:cNvSpPr>
              <p:nvPr>
                <p:ph idx="1"/>
              </p:nvPr>
            </p:nvSpPr>
            <p:spPr>
              <a:xfrm>
                <a:off x="838200" y="167148"/>
                <a:ext cx="10515600" cy="6009815"/>
              </a:xfrm>
              <a:blipFill>
                <a:blip r:embed="rId2"/>
                <a:stretch>
                  <a:fillRect l="-638" t="-3245" b="-1116"/>
                </a:stretch>
              </a:blipFill>
            </p:spPr>
            <p:txBody>
              <a:bodyPr/>
              <a:lstStyle/>
              <a:p>
                <a:r>
                  <a:rPr lang="en-IN">
                    <a:noFill/>
                  </a:rPr>
                  <a:t> </a:t>
                </a:r>
              </a:p>
            </p:txBody>
          </p:sp>
        </mc:Fallback>
      </mc:AlternateContent>
    </p:spTree>
    <p:extLst>
      <p:ext uri="{BB962C8B-B14F-4D97-AF65-F5344CB8AC3E}">
        <p14:creationId xmlns:p14="http://schemas.microsoft.com/office/powerpoint/2010/main" val="773647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6219457-AB17-57B4-9928-73635000B732}"/>
                  </a:ext>
                </a:extLst>
              </p:cNvPr>
              <p:cNvSpPr>
                <a:spLocks noGrp="1"/>
              </p:cNvSpPr>
              <p:nvPr>
                <p:ph idx="1"/>
              </p:nvPr>
            </p:nvSpPr>
            <p:spPr>
              <a:xfrm>
                <a:off x="523568" y="340954"/>
                <a:ext cx="10515600" cy="6217162"/>
              </a:xfrm>
            </p:spPr>
            <p:txBody>
              <a:bodyPr>
                <a:normAutofit/>
              </a:bodyPr>
              <a:lstStyle/>
              <a:p>
                <a:pPr algn="l" fontAlgn="base">
                  <a:buFont typeface="+mj-lt"/>
                  <a:buAutoNum type="arabicPeriod"/>
                </a:pPr>
                <a:r>
                  <a:rPr lang="en-US" b="0" i="0" dirty="0">
                    <a:solidFill>
                      <a:srgbClr val="334155"/>
                    </a:solidFill>
                    <a:effectLst/>
                    <a:latin typeface="-apple-system"/>
                  </a:rPr>
                  <a:t> Identify the types of reactions  .a)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+2</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—-&gt; 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+ 2</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O</a:t>
                </a:r>
              </a:p>
              <a:p>
                <a:pPr marL="0" indent="0" fontAlgn="base">
                  <a:buNone/>
                </a:pPr>
                <a:r>
                  <a:rPr lang="en-IN" b="0" i="0" dirty="0">
                    <a:solidFill>
                      <a:srgbClr val="334155"/>
                    </a:solidFill>
                    <a:effectLst/>
                    <a:latin typeface="-apple-system"/>
                  </a:rPr>
                  <a:t>2,</a:t>
                </a:r>
                <a:r>
                  <a:rPr lang="pl-PL" b="0" i="0" dirty="0">
                    <a:solidFill>
                      <a:srgbClr val="334155"/>
                    </a:solidFill>
                    <a:effectLst/>
                    <a:latin typeface="-apple-system"/>
                  </a:rPr>
                  <a:t>Pb(N</a:t>
                </a:r>
                <a14:m>
                  <m:oMath xmlns:m="http://schemas.openxmlformats.org/officeDocument/2006/math">
                    <m:sSub>
                      <m:sSubPr>
                        <m:ctrlPr>
                          <a:rPr lang="pl-PL"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pl-PL" b="0" i="0" dirty="0">
                    <a:solidFill>
                      <a:srgbClr val="334155"/>
                    </a:solidFill>
                    <a:effectLst/>
                    <a:latin typeface="-apple-system"/>
                  </a:rPr>
                  <a:t>)2 + 2KI ——-.&gt; Pb</a:t>
                </a:r>
                <a14:m>
                  <m:oMath xmlns:m="http://schemas.openxmlformats.org/officeDocument/2006/math">
                    <m:sSub>
                      <m:sSubPr>
                        <m:ctrlPr>
                          <a:rPr lang="pl-PL"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𝐼</m:t>
                        </m:r>
                      </m:e>
                      <m:sub>
                        <m:r>
                          <a:rPr lang="en-IN" b="0" i="1" smtClean="0">
                            <a:solidFill>
                              <a:srgbClr val="334155"/>
                            </a:solidFill>
                            <a:effectLst/>
                            <a:latin typeface="Cambria Math" panose="02040503050406030204" pitchFamily="18" charset="0"/>
                          </a:rPr>
                          <m:t>2</m:t>
                        </m:r>
                      </m:sub>
                    </m:sSub>
                  </m:oMath>
                </a14:m>
                <a:r>
                  <a:rPr lang="pl-PL" b="0" i="0" dirty="0">
                    <a:solidFill>
                      <a:srgbClr val="334155"/>
                    </a:solidFill>
                    <a:effectLst/>
                    <a:latin typeface="-apple-system"/>
                  </a:rPr>
                  <a:t>+ 2 KN</a:t>
                </a:r>
                <a14:m>
                  <m:oMath xmlns:m="http://schemas.openxmlformats.org/officeDocument/2006/math">
                    <m:sSub>
                      <m:sSubPr>
                        <m:ctrlPr>
                          <a:rPr lang="pl-PL"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endParaRPr lang="en-IN" b="0" i="0" dirty="0">
                  <a:solidFill>
                    <a:srgbClr val="334155"/>
                  </a:solidFill>
                  <a:effectLst/>
                  <a:latin typeface="-apple-system"/>
                </a:endParaRPr>
              </a:p>
              <a:p>
                <a:pPr marL="0" indent="0" fontAlgn="base">
                  <a:buNone/>
                </a:pPr>
                <a:r>
                  <a:rPr lang="en-IN" dirty="0">
                    <a:solidFill>
                      <a:srgbClr val="334155"/>
                    </a:solidFill>
                    <a:latin typeface="-apple-system"/>
                  </a:rPr>
                  <a:t>3.*</a:t>
                </a:r>
                <a:r>
                  <a:rPr lang="en-IN" b="0" i="0" dirty="0">
                    <a:solidFill>
                      <a:srgbClr val="334155"/>
                    </a:solidFill>
                    <a:effectLst/>
                    <a:latin typeface="-apple-system"/>
                  </a:rPr>
                  <a:t> </a:t>
                </a:r>
                <a:r>
                  <a:rPr lang="en-IN" b="0" i="0" dirty="0" err="1">
                    <a:solidFill>
                      <a:srgbClr val="334155"/>
                    </a:solidFill>
                    <a:effectLst/>
                    <a:latin typeface="-apple-system"/>
                  </a:rPr>
                  <a:t>CuS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+Zn ———&gt; ZnS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 Cu .</a:t>
                </a:r>
              </a:p>
              <a:p>
                <a:pPr marL="0" indent="0" fontAlgn="base">
                  <a:buNone/>
                </a:pPr>
                <a:r>
                  <a:rPr lang="en-IN" dirty="0">
                    <a:solidFill>
                      <a:srgbClr val="334155"/>
                    </a:solidFill>
                    <a:latin typeface="-apple-system"/>
                  </a:rPr>
                  <a:t>4.</a:t>
                </a:r>
                <a:r>
                  <a:rPr lang="en-IN" b="0" i="0" dirty="0">
                    <a:solidFill>
                      <a:srgbClr val="334155"/>
                    </a:solidFill>
                    <a:effectLst/>
                    <a:latin typeface="-apple-system"/>
                  </a:rPr>
                  <a:t> </a:t>
                </a:r>
                <a:r>
                  <a:rPr lang="en-IN" b="0" i="0" dirty="0" err="1">
                    <a:solidFill>
                      <a:srgbClr val="334155"/>
                    </a:solidFill>
                    <a:effectLst/>
                    <a:latin typeface="-apple-system"/>
                  </a:rPr>
                  <a:t>AgN</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en-IN" b="0" i="0" dirty="0">
                    <a:solidFill>
                      <a:srgbClr val="334155"/>
                    </a:solidFill>
                    <a:effectLst/>
                    <a:latin typeface="-apple-system"/>
                  </a:rPr>
                  <a:t> (</a:t>
                </a:r>
                <a:r>
                  <a:rPr lang="en-IN" b="0" i="0" dirty="0" err="1">
                    <a:solidFill>
                      <a:srgbClr val="334155"/>
                    </a:solidFill>
                    <a:effectLst/>
                    <a:latin typeface="-apple-system"/>
                  </a:rPr>
                  <a:t>aq</a:t>
                </a:r>
                <a:r>
                  <a:rPr lang="en-IN" b="0" i="0" dirty="0">
                    <a:solidFill>
                      <a:srgbClr val="334155"/>
                    </a:solidFill>
                    <a:effectLst/>
                    <a:latin typeface="-apple-system"/>
                  </a:rPr>
                  <a:t>) + NaCl (</a:t>
                </a:r>
                <a:r>
                  <a:rPr lang="en-IN" b="0" i="0" dirty="0" err="1">
                    <a:solidFill>
                      <a:srgbClr val="334155"/>
                    </a:solidFill>
                    <a:effectLst/>
                    <a:latin typeface="-apple-system"/>
                  </a:rPr>
                  <a:t>aq</a:t>
                </a:r>
                <a:r>
                  <a:rPr lang="en-IN" b="0" i="0" dirty="0">
                    <a:solidFill>
                      <a:srgbClr val="334155"/>
                    </a:solidFill>
                    <a:effectLst/>
                    <a:latin typeface="-apple-system"/>
                  </a:rPr>
                  <a:t>) ———&gt; AgCl (s) + </a:t>
                </a:r>
                <a:r>
                  <a:rPr lang="en-IN" b="0" i="0" dirty="0" err="1">
                    <a:solidFill>
                      <a:srgbClr val="334155"/>
                    </a:solidFill>
                    <a:effectLst/>
                    <a:latin typeface="-apple-system"/>
                  </a:rPr>
                  <a:t>NaN</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en-IN" b="0" i="0" dirty="0">
                    <a:solidFill>
                      <a:srgbClr val="334155"/>
                    </a:solidFill>
                    <a:effectLst/>
                    <a:latin typeface="-apple-system"/>
                  </a:rPr>
                  <a:t> (</a:t>
                </a:r>
                <a:r>
                  <a:rPr lang="en-IN" b="0" i="0" dirty="0" err="1">
                    <a:solidFill>
                      <a:srgbClr val="334155"/>
                    </a:solidFill>
                    <a:effectLst/>
                    <a:latin typeface="-apple-system"/>
                  </a:rPr>
                  <a:t>aq</a:t>
                </a:r>
                <a:r>
                  <a:rPr lang="en-IN" b="0" i="0" dirty="0">
                    <a:solidFill>
                      <a:srgbClr val="334155"/>
                    </a:solidFill>
                    <a:effectLst/>
                    <a:latin typeface="-apple-system"/>
                  </a:rPr>
                  <a:t>)</a:t>
                </a:r>
              </a:p>
              <a:p>
                <a:pPr marL="0" indent="0" fontAlgn="base">
                  <a:buNone/>
                </a:pPr>
                <a:r>
                  <a:rPr lang="en-IN" b="0" i="0" dirty="0">
                    <a:solidFill>
                      <a:srgbClr val="334155"/>
                    </a:solidFill>
                    <a:effectLst/>
                    <a:latin typeface="-apple-system"/>
                  </a:rPr>
                  <a:t>5. 2KCl</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en-IN" b="0" i="0" dirty="0">
                    <a:solidFill>
                      <a:srgbClr val="334155"/>
                    </a:solidFill>
                    <a:effectLst/>
                    <a:latin typeface="-apple-system"/>
                  </a:rPr>
                  <a:t> ———-&gt; 2KCl + 3</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endParaRPr lang="en-IN" b="0" i="0" dirty="0">
                  <a:solidFill>
                    <a:srgbClr val="334155"/>
                  </a:solidFill>
                  <a:effectLst/>
                  <a:latin typeface="-apple-system"/>
                </a:endParaRPr>
              </a:p>
              <a:p>
                <a:pPr marL="0" indent="0" fontAlgn="base">
                  <a:buNone/>
                </a:pPr>
                <a:r>
                  <a:rPr lang="en-IN" b="0" i="0" dirty="0">
                    <a:solidFill>
                      <a:srgbClr val="334155"/>
                    </a:solidFill>
                    <a:effectLst/>
                    <a:latin typeface="-apple-system"/>
                  </a:rPr>
                  <a:t>6.</a:t>
                </a:r>
                <a:r>
                  <a:rPr lang="pt-BR" b="0" i="0" dirty="0">
                    <a:solidFill>
                      <a:srgbClr val="334155"/>
                    </a:solidFill>
                    <a:effectLst/>
                    <a:latin typeface="-apple-system"/>
                  </a:rPr>
                  <a:t> ***CaO +</a:t>
                </a:r>
                <a14:m>
                  <m:oMath xmlns:m="http://schemas.openxmlformats.org/officeDocument/2006/math">
                    <m:sSub>
                      <m:sSubPr>
                        <m:ctrlPr>
                          <a:rPr lang="pt-BR"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pt-BR" b="0" i="0" dirty="0">
                    <a:solidFill>
                      <a:srgbClr val="334155"/>
                    </a:solidFill>
                    <a:effectLst/>
                    <a:latin typeface="-apple-system"/>
                  </a:rPr>
                  <a:t> O———&gt; Ca(OH)2 + heat</a:t>
                </a:r>
              </a:p>
              <a:p>
                <a:pPr marL="0" indent="0" fontAlgn="base">
                  <a:buNone/>
                </a:pPr>
                <a:r>
                  <a:rPr lang="en-IN" dirty="0">
                    <a:solidFill>
                      <a:srgbClr val="334155"/>
                    </a:solidFill>
                    <a:latin typeface="-apple-system"/>
                  </a:rPr>
                  <a:t> Complete the equations</a:t>
                </a:r>
                <a:endParaRPr lang="en-IN" b="0" i="0" dirty="0">
                  <a:solidFill>
                    <a:srgbClr val="334155"/>
                  </a:solidFill>
                  <a:effectLst/>
                  <a:latin typeface="-apple-system"/>
                </a:endParaRPr>
              </a:p>
              <a:p>
                <a:pPr marL="0" indent="0" algn="l" fontAlgn="base">
                  <a:buNone/>
                </a:pPr>
                <a:r>
                  <a:rPr lang="en-IN" b="0" i="0" dirty="0">
                    <a:solidFill>
                      <a:srgbClr val="334155"/>
                    </a:solidFill>
                    <a:effectLst/>
                    <a:latin typeface="-apple-system"/>
                  </a:rPr>
                  <a:t>1.CaCO3 +H2O + CO2 ——–&gt;</a:t>
                </a:r>
              </a:p>
              <a:p>
                <a:pPr algn="l" fontAlgn="base">
                  <a:buFont typeface="+mj-lt"/>
                  <a:buAutoNum type="arabicPeriod"/>
                </a:pPr>
                <a:r>
                  <a:rPr lang="en-IN" b="0" i="0" dirty="0">
                    <a:solidFill>
                      <a:srgbClr val="334155"/>
                    </a:solidFill>
                    <a:effectLst/>
                    <a:latin typeface="-apple-system"/>
                  </a:rPr>
                  <a:t>HCl +H2O ———&gt;</a:t>
                </a:r>
              </a:p>
              <a:p>
                <a:pPr algn="l" fontAlgn="base">
                  <a:buFont typeface="+mj-lt"/>
                  <a:buAutoNum type="arabicPeriod"/>
                </a:pPr>
                <a:r>
                  <a:rPr lang="en-IN" b="0" i="0" dirty="0">
                    <a:solidFill>
                      <a:srgbClr val="334155"/>
                    </a:solidFill>
                    <a:effectLst/>
                    <a:latin typeface="-apple-system"/>
                  </a:rPr>
                  <a:t>Ba</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𝐶𝑙</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———&gt;</a:t>
                </a:r>
                <a:r>
                  <a:rPr lang="en-IN" b="0" i="0" dirty="0" err="1">
                    <a:solidFill>
                      <a:srgbClr val="334155"/>
                    </a:solidFill>
                    <a:effectLst/>
                    <a:latin typeface="-apple-system"/>
                  </a:rPr>
                  <a:t>BaS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(white ppt)+ 2 HCl</a:t>
                </a:r>
              </a:p>
              <a:p>
                <a:pPr marL="0" indent="0" algn="l" fontAlgn="base">
                  <a:buNone/>
                </a:pPr>
                <a:endParaRPr lang="en-IN" b="0" i="0" dirty="0">
                  <a:solidFill>
                    <a:srgbClr val="334155"/>
                  </a:solidFill>
                  <a:effectLst/>
                  <a:latin typeface="-apple-system"/>
                </a:endParaRPr>
              </a:p>
              <a:p>
                <a:pPr marL="0" indent="0" algn="l" fontAlgn="base">
                  <a:buNone/>
                </a:pPr>
                <a:r>
                  <a:rPr lang="en-IN" b="0" i="0" dirty="0">
                    <a:solidFill>
                      <a:srgbClr val="334155"/>
                    </a:solidFill>
                    <a:effectLst/>
                    <a:latin typeface="-apple-system"/>
                  </a:rPr>
                  <a:t>.</a:t>
                </a:r>
              </a:p>
              <a:p>
                <a:pPr marL="0" indent="0" algn="l" fontAlgn="base">
                  <a:buNone/>
                </a:pPr>
                <a:endParaRPr lang="en-IN" b="0" i="0" dirty="0">
                  <a:solidFill>
                    <a:srgbClr val="334155"/>
                  </a:solidFill>
                  <a:effectLst/>
                  <a:latin typeface="-apple-system"/>
                </a:endParaRPr>
              </a:p>
              <a:p>
                <a:pPr marL="0" indent="0">
                  <a:buNone/>
                </a:pPr>
                <a:endParaRPr lang="en-IN" dirty="0"/>
              </a:p>
            </p:txBody>
          </p:sp>
        </mc:Choice>
        <mc:Fallback xmlns="">
          <p:sp>
            <p:nvSpPr>
              <p:cNvPr id="3" name="Content Placeholder 2">
                <a:extLst>
                  <a:ext uri="{FF2B5EF4-FFF2-40B4-BE49-F238E27FC236}">
                    <a16:creationId xmlns:a16="http://schemas.microsoft.com/office/drawing/2014/main" id="{06219457-AB17-57B4-9928-73635000B732}"/>
                  </a:ext>
                </a:extLst>
              </p:cNvPr>
              <p:cNvSpPr>
                <a:spLocks noGrp="1" noRot="1" noChangeAspect="1" noMove="1" noResize="1" noEditPoints="1" noAdjustHandles="1" noChangeArrowheads="1" noChangeShapeType="1" noTextEdit="1"/>
              </p:cNvSpPr>
              <p:nvPr>
                <p:ph idx="1"/>
              </p:nvPr>
            </p:nvSpPr>
            <p:spPr>
              <a:xfrm>
                <a:off x="523568" y="340954"/>
                <a:ext cx="10515600" cy="6217162"/>
              </a:xfrm>
              <a:blipFill>
                <a:blip r:embed="rId2"/>
                <a:stretch>
                  <a:fillRect l="-1217" t="-1765" b="-882"/>
                </a:stretch>
              </a:blipFill>
            </p:spPr>
            <p:txBody>
              <a:bodyPr/>
              <a:lstStyle/>
              <a:p>
                <a:r>
                  <a:rPr lang="en-IN">
                    <a:noFill/>
                  </a:rPr>
                  <a:t> </a:t>
                </a:r>
              </a:p>
            </p:txBody>
          </p:sp>
        </mc:Fallback>
      </mc:AlternateContent>
    </p:spTree>
    <p:extLst>
      <p:ext uri="{BB962C8B-B14F-4D97-AF65-F5344CB8AC3E}">
        <p14:creationId xmlns:p14="http://schemas.microsoft.com/office/powerpoint/2010/main" val="1113205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648FA9-4DFB-8A59-8DCA-C1CE61D0816C}"/>
              </a:ext>
            </a:extLst>
          </p:cNvPr>
          <p:cNvSpPr>
            <a:spLocks noGrp="1"/>
          </p:cNvSpPr>
          <p:nvPr>
            <p:ph idx="1"/>
          </p:nvPr>
        </p:nvSpPr>
        <p:spPr>
          <a:xfrm>
            <a:off x="553065" y="340953"/>
            <a:ext cx="10515600" cy="5715717"/>
          </a:xfrm>
        </p:spPr>
        <p:txBody>
          <a:bodyPr/>
          <a:lstStyle/>
          <a:p>
            <a:pPr marL="0" indent="0" algn="l" fontAlgn="base">
              <a:buNone/>
            </a:pPr>
            <a:r>
              <a:rPr lang="en-US" b="0" i="0" dirty="0">
                <a:solidFill>
                  <a:srgbClr val="334155"/>
                </a:solidFill>
                <a:effectLst/>
                <a:latin typeface="-apple-system"/>
              </a:rPr>
              <a:t>3,why the blue </a:t>
            </a:r>
            <a:r>
              <a:rPr lang="en-US" b="0" i="0" dirty="0" err="1">
                <a:solidFill>
                  <a:srgbClr val="334155"/>
                </a:solidFill>
                <a:effectLst/>
                <a:latin typeface="-apple-system"/>
              </a:rPr>
              <a:t>colour</a:t>
            </a:r>
            <a:r>
              <a:rPr lang="en-US" b="0" i="0" dirty="0">
                <a:solidFill>
                  <a:srgbClr val="334155"/>
                </a:solidFill>
                <a:effectLst/>
                <a:latin typeface="-apple-system"/>
              </a:rPr>
              <a:t> of copper sulphate disappears when some aluminum power is added to it .</a:t>
            </a:r>
          </a:p>
          <a:p>
            <a:pPr marL="0" indent="0" algn="l" fontAlgn="base">
              <a:buNone/>
            </a:pPr>
            <a:r>
              <a:rPr lang="en-US" b="0" i="0" dirty="0">
                <a:solidFill>
                  <a:srgbClr val="334155"/>
                </a:solidFill>
                <a:effectLst/>
                <a:latin typeface="-apple-system"/>
              </a:rPr>
              <a:t>4.When calcium oxide is taken in container and water is added to it slowly  state two observation made the experiment and write the balanced equation  a) kind of sound b) exothermic / endothermic reaction. (2024)</a:t>
            </a:r>
          </a:p>
          <a:p>
            <a:pPr marL="0" indent="0" algn="l" fontAlgn="base">
              <a:buNone/>
            </a:pPr>
            <a:r>
              <a:rPr lang="en-US" b="0" i="0" dirty="0">
                <a:solidFill>
                  <a:srgbClr val="334155"/>
                </a:solidFill>
                <a:effectLst/>
                <a:latin typeface="-apple-system"/>
              </a:rPr>
              <a:t>5.* when  H2 gas is passed over heated copper II oxide  , copper and steam is formed  write the equation write the substance </a:t>
            </a:r>
            <a:r>
              <a:rPr lang="en-US" b="0" i="0" dirty="0" err="1">
                <a:solidFill>
                  <a:srgbClr val="334155"/>
                </a:solidFill>
                <a:effectLst/>
                <a:latin typeface="-apple-system"/>
              </a:rPr>
              <a:t>oxidised</a:t>
            </a:r>
            <a:r>
              <a:rPr lang="en-US" b="0" i="0" dirty="0">
                <a:solidFill>
                  <a:srgbClr val="334155"/>
                </a:solidFill>
                <a:effectLst/>
                <a:latin typeface="-apple-system"/>
              </a:rPr>
              <a:t> and reduced .</a:t>
            </a:r>
          </a:p>
          <a:p>
            <a:pPr marL="0" indent="0" algn="l" fontAlgn="base">
              <a:buNone/>
            </a:pPr>
            <a:r>
              <a:rPr lang="en-US" b="0" i="0" dirty="0">
                <a:solidFill>
                  <a:srgbClr val="334155"/>
                </a:solidFill>
                <a:effectLst/>
                <a:latin typeface="-apple-system"/>
              </a:rPr>
              <a:t>6.A student dropped  a few pieces of marble in </a:t>
            </a:r>
            <a:r>
              <a:rPr lang="en-US" b="0" i="0" dirty="0" err="1">
                <a:solidFill>
                  <a:srgbClr val="334155"/>
                </a:solidFill>
                <a:effectLst/>
                <a:latin typeface="-apple-system"/>
              </a:rPr>
              <a:t>dil</a:t>
            </a:r>
            <a:r>
              <a:rPr lang="en-US" b="0" i="0" dirty="0">
                <a:solidFill>
                  <a:srgbClr val="334155"/>
                </a:solidFill>
                <a:effectLst/>
                <a:latin typeface="-apple-system"/>
              </a:rPr>
              <a:t> HCl in the test tube the gas evolved passed through lime water .write the balanced equation </a:t>
            </a:r>
          </a:p>
          <a:p>
            <a:pPr marL="0" indent="0">
              <a:buNone/>
            </a:pPr>
            <a:endParaRPr lang="en-IN" dirty="0"/>
          </a:p>
        </p:txBody>
      </p:sp>
    </p:spTree>
    <p:extLst>
      <p:ext uri="{BB962C8B-B14F-4D97-AF65-F5344CB8AC3E}">
        <p14:creationId xmlns:p14="http://schemas.microsoft.com/office/powerpoint/2010/main" val="108485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483527-6533-7914-2BD7-AB7DBF3A12B2}"/>
                  </a:ext>
                </a:extLst>
              </p:cNvPr>
              <p:cNvSpPr>
                <a:spLocks noGrp="1"/>
              </p:cNvSpPr>
              <p:nvPr>
                <p:ph idx="1"/>
              </p:nvPr>
            </p:nvSpPr>
            <p:spPr>
              <a:xfrm>
                <a:off x="403123" y="294968"/>
                <a:ext cx="10950677" cy="5881995"/>
              </a:xfrm>
            </p:spPr>
            <p:txBody>
              <a:bodyPr>
                <a:normAutofit lnSpcReduction="10000"/>
              </a:bodyPr>
              <a:lstStyle/>
              <a:p>
                <a:pPr marL="0" indent="0" algn="l" fontAlgn="base">
                  <a:buNone/>
                </a:pPr>
                <a:r>
                  <a:rPr lang="en-US" sz="2400" dirty="0">
                    <a:solidFill>
                      <a:srgbClr val="334155"/>
                    </a:solidFill>
                    <a:latin typeface="-apple-system"/>
                  </a:rPr>
                  <a:t>7.</a:t>
                </a:r>
                <a:r>
                  <a:rPr lang="en-US" sz="2400" b="0" i="0" dirty="0">
                    <a:solidFill>
                      <a:srgbClr val="334155"/>
                    </a:solidFill>
                    <a:effectLst/>
                    <a:latin typeface="-apple-system"/>
                  </a:rPr>
                  <a:t>  write which of following  substances are </a:t>
                </a:r>
                <a:r>
                  <a:rPr lang="en-US" sz="2400" b="0" i="0" dirty="0" err="1">
                    <a:solidFill>
                      <a:srgbClr val="334155"/>
                    </a:solidFill>
                    <a:effectLst/>
                    <a:latin typeface="-apple-system"/>
                  </a:rPr>
                  <a:t>oxidise</a:t>
                </a:r>
                <a:r>
                  <a:rPr lang="en-US" sz="2400" b="0" i="0" dirty="0">
                    <a:solidFill>
                      <a:srgbClr val="334155"/>
                    </a:solidFill>
                    <a:effectLst/>
                    <a:latin typeface="-apple-system"/>
                  </a:rPr>
                  <a:t> / reduced</a:t>
                </a:r>
              </a:p>
              <a:p>
                <a:pPr algn="l" fontAlgn="base"/>
                <a:r>
                  <a:rPr lang="en-US" sz="2400" b="0" i="0" dirty="0">
                    <a:solidFill>
                      <a:srgbClr val="334155"/>
                    </a:solidFill>
                    <a:effectLst/>
                    <a:latin typeface="-apple-system"/>
                  </a:rPr>
                  <a:t>3Mn</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+4Al ——-&gt; 3Mn +2</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𝐴𝑙</m:t>
                        </m:r>
                      </m:e>
                      <m:sub>
                        <m:r>
                          <a:rPr lang="en-IN" sz="2400" b="0" i="1" smtClean="0">
                            <a:solidFill>
                              <a:srgbClr val="334155"/>
                            </a:solidFill>
                            <a:effectLst/>
                            <a:latin typeface="Cambria Math" panose="02040503050406030204" pitchFamily="18" charset="0"/>
                          </a:rPr>
                          <m:t>2</m:t>
                        </m:r>
                      </m:sub>
                    </m:sSub>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3</m:t>
                        </m:r>
                      </m:sub>
                    </m:sSub>
                  </m:oMath>
                </a14:m>
                <a:r>
                  <a:rPr lang="en-US" sz="2400" b="0" i="0" dirty="0">
                    <a:solidFill>
                      <a:srgbClr val="334155"/>
                    </a:solidFill>
                    <a:effectLst/>
                    <a:latin typeface="-apple-system"/>
                  </a:rPr>
                  <a:t>  ;</a:t>
                </a:r>
              </a:p>
              <a:p>
                <a:pPr algn="l" fontAlgn="base"/>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𝐹𝑒</m:t>
                        </m:r>
                      </m:e>
                      <m:sub>
                        <m:r>
                          <a:rPr lang="en-IN" sz="2400" b="0" i="1" smtClean="0">
                            <a:solidFill>
                              <a:srgbClr val="334155"/>
                            </a:solidFill>
                            <a:effectLst/>
                            <a:latin typeface="Cambria Math" panose="02040503050406030204" pitchFamily="18" charset="0"/>
                          </a:rPr>
                          <m:t>2</m:t>
                        </m:r>
                      </m:sub>
                    </m:sSub>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3</m:t>
                        </m:r>
                      </m:sub>
                    </m:sSub>
                  </m:oMath>
                </a14:m>
                <a:r>
                  <a:rPr lang="en-US" sz="2400" b="0" i="0" dirty="0">
                    <a:solidFill>
                      <a:srgbClr val="334155"/>
                    </a:solidFill>
                    <a:effectLst/>
                    <a:latin typeface="-apple-system"/>
                  </a:rPr>
                  <a:t> +3CO ——–&gt; 2Fe + 3C</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2</m:t>
                        </m:r>
                      </m:sub>
                    </m:sSub>
                  </m:oMath>
                </a14:m>
                <a:endParaRPr lang="en-US" sz="2400" b="0" i="0" dirty="0">
                  <a:solidFill>
                    <a:srgbClr val="334155"/>
                  </a:solidFill>
                  <a:effectLst/>
                  <a:latin typeface="-apple-system"/>
                </a:endParaRPr>
              </a:p>
              <a:p>
                <a:pPr algn="l" fontAlgn="base"/>
                <a:r>
                  <a:rPr lang="en-US" sz="2400" b="0" i="0" dirty="0">
                    <a:solidFill>
                      <a:srgbClr val="334155"/>
                    </a:solidFill>
                    <a:effectLst/>
                    <a:latin typeface="-apple-system"/>
                  </a:rPr>
                  <a:t>S</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 +2</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𝐻</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S ———–&gt;3S + 2</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𝐻</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O</a:t>
                </a:r>
              </a:p>
              <a:p>
                <a:pPr algn="l" fontAlgn="base"/>
                <a:r>
                  <a:rPr lang="en-US" sz="2400" b="0" i="0" dirty="0">
                    <a:solidFill>
                      <a:srgbClr val="334155"/>
                    </a:solidFill>
                    <a:effectLst/>
                    <a:latin typeface="-apple-system"/>
                  </a:rPr>
                  <a:t>* Mn</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 +4HCl ———&gt; Mn</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𝐶𝑙</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 +2</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𝐻</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O+</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𝐶𝑙</m:t>
                        </m:r>
                      </m:e>
                      <m:sub>
                        <m:r>
                          <a:rPr lang="en-IN" sz="2400" b="0" i="1" smtClean="0">
                            <a:solidFill>
                              <a:srgbClr val="334155"/>
                            </a:solidFill>
                            <a:effectLst/>
                            <a:latin typeface="Cambria Math" panose="02040503050406030204" pitchFamily="18" charset="0"/>
                          </a:rPr>
                          <m:t>2</m:t>
                        </m:r>
                      </m:sub>
                    </m:sSub>
                  </m:oMath>
                </a14:m>
                <a:endParaRPr lang="en-US" sz="2400" b="0" i="0" dirty="0">
                  <a:solidFill>
                    <a:srgbClr val="334155"/>
                  </a:solidFill>
                  <a:effectLst/>
                  <a:latin typeface="-apple-system"/>
                </a:endParaRPr>
              </a:p>
              <a:p>
                <a:pPr algn="l" fontAlgn="base"/>
                <a:r>
                  <a:rPr lang="en-US" sz="2400" dirty="0">
                    <a:solidFill>
                      <a:srgbClr val="334155"/>
                    </a:solidFill>
                    <a:latin typeface="-apple-system"/>
                  </a:rPr>
                  <a:t>8.</a:t>
                </a:r>
                <a:r>
                  <a:rPr lang="en-US" sz="2400" b="0" i="0" dirty="0">
                    <a:solidFill>
                      <a:srgbClr val="334155"/>
                    </a:solidFill>
                    <a:effectLst/>
                    <a:latin typeface="-apple-system"/>
                  </a:rPr>
                  <a:t>. What is corrosion and rancidity , oxidation and reduction,</a:t>
                </a:r>
              </a:p>
              <a:p>
                <a:pPr algn="l" fontAlgn="base"/>
                <a:r>
                  <a:rPr lang="en-US" sz="2400" dirty="0">
                    <a:solidFill>
                      <a:srgbClr val="334155"/>
                    </a:solidFill>
                    <a:latin typeface="-apple-system"/>
                  </a:rPr>
                  <a:t>9</a:t>
                </a:r>
                <a:r>
                  <a:rPr lang="en-US" sz="2400" b="0" i="0" dirty="0">
                    <a:solidFill>
                      <a:srgbClr val="334155"/>
                    </a:solidFill>
                    <a:effectLst/>
                    <a:latin typeface="-apple-system"/>
                  </a:rPr>
                  <a:t>. In the electrolysis of water why the volume of gas collected over one electrode is double that of gas collected over another .name the gases  on which electrode are they collected</a:t>
                </a:r>
              </a:p>
              <a:p>
                <a:pPr algn="l" fontAlgn="base"/>
                <a:r>
                  <a:rPr lang="en-US" sz="2400" dirty="0">
                    <a:solidFill>
                      <a:srgbClr val="334155"/>
                    </a:solidFill>
                    <a:latin typeface="-apple-system"/>
                  </a:rPr>
                  <a:t>10.</a:t>
                </a:r>
                <a:r>
                  <a:rPr lang="en-US" sz="2400" b="0" i="0" dirty="0">
                    <a:solidFill>
                      <a:srgbClr val="334155"/>
                    </a:solidFill>
                    <a:effectLst/>
                    <a:latin typeface="-apple-system"/>
                  </a:rPr>
                  <a:t>**What type of reaction is it write the balanced equation when lead nitrate is reacted with potassium iodide ./ </a:t>
                </a:r>
                <a:r>
                  <a:rPr lang="en-US" sz="2400" b="0" i="0" dirty="0" err="1">
                    <a:solidFill>
                      <a:srgbClr val="334155"/>
                    </a:solidFill>
                    <a:effectLst/>
                    <a:latin typeface="-apple-system"/>
                  </a:rPr>
                  <a:t>Znic</a:t>
                </a:r>
                <a:r>
                  <a:rPr lang="en-US" sz="2400" b="0" i="0" dirty="0">
                    <a:solidFill>
                      <a:srgbClr val="334155"/>
                    </a:solidFill>
                    <a:effectLst/>
                    <a:latin typeface="-apple-system"/>
                  </a:rPr>
                  <a:t> react wit silver nitrate to produce </a:t>
                </a:r>
                <a:r>
                  <a:rPr lang="en-US" sz="2400" b="0" i="0" dirty="0" err="1">
                    <a:solidFill>
                      <a:srgbClr val="334155"/>
                    </a:solidFill>
                    <a:effectLst/>
                    <a:latin typeface="-apple-system"/>
                  </a:rPr>
                  <a:t>znic</a:t>
                </a:r>
                <a:r>
                  <a:rPr lang="en-US" sz="2400" b="0" i="0" dirty="0">
                    <a:solidFill>
                      <a:srgbClr val="334155"/>
                    </a:solidFill>
                    <a:effectLst/>
                    <a:latin typeface="-apple-system"/>
                  </a:rPr>
                  <a:t> nitrate and silver.</a:t>
                </a:r>
              </a:p>
              <a:p>
                <a:pPr algn="l" fontAlgn="base"/>
                <a:r>
                  <a:rPr lang="en-US" sz="2400" dirty="0">
                    <a:solidFill>
                      <a:srgbClr val="334155"/>
                    </a:solidFill>
                    <a:latin typeface="-apple-system"/>
                  </a:rPr>
                  <a:t>11</a:t>
                </a:r>
                <a:r>
                  <a:rPr lang="en-US" sz="2400" b="0" i="0" dirty="0">
                    <a:solidFill>
                      <a:srgbClr val="334155"/>
                    </a:solidFill>
                    <a:effectLst/>
                    <a:latin typeface="-apple-system"/>
                  </a:rPr>
                  <a:t> * Write the balanced equation when solution of Barium chloride and Sodium sulphate in water react to give insoluble barium sulphate and solution of sodium chloride. Name the type of reaction what name is given to insoluble substances.(2024)</a:t>
                </a:r>
              </a:p>
              <a:p>
                <a:pPr marL="0" indent="0">
                  <a:buNone/>
                </a:pPr>
                <a:endParaRPr lang="en-IN" sz="2400" dirty="0"/>
              </a:p>
            </p:txBody>
          </p:sp>
        </mc:Choice>
        <mc:Fallback xmlns="">
          <p:sp>
            <p:nvSpPr>
              <p:cNvPr id="3" name="Content Placeholder 2">
                <a:extLst>
                  <a:ext uri="{FF2B5EF4-FFF2-40B4-BE49-F238E27FC236}">
                    <a16:creationId xmlns:a16="http://schemas.microsoft.com/office/drawing/2014/main" id="{E5483527-6533-7914-2BD7-AB7DBF3A12B2}"/>
                  </a:ext>
                </a:extLst>
              </p:cNvPr>
              <p:cNvSpPr>
                <a:spLocks noGrp="1" noRot="1" noChangeAspect="1" noMove="1" noResize="1" noEditPoints="1" noAdjustHandles="1" noChangeArrowheads="1" noChangeShapeType="1" noTextEdit="1"/>
              </p:cNvSpPr>
              <p:nvPr>
                <p:ph idx="1"/>
              </p:nvPr>
            </p:nvSpPr>
            <p:spPr>
              <a:xfrm>
                <a:off x="403123" y="294968"/>
                <a:ext cx="10950677" cy="5881995"/>
              </a:xfrm>
              <a:blipFill>
                <a:blip r:embed="rId2"/>
                <a:stretch>
                  <a:fillRect l="-835" t="-1969" b="-933"/>
                </a:stretch>
              </a:blipFill>
            </p:spPr>
            <p:txBody>
              <a:bodyPr/>
              <a:lstStyle/>
              <a:p>
                <a:r>
                  <a:rPr lang="en-IN">
                    <a:noFill/>
                  </a:rPr>
                  <a:t> </a:t>
                </a:r>
              </a:p>
            </p:txBody>
          </p:sp>
        </mc:Fallback>
      </mc:AlternateContent>
    </p:spTree>
    <p:extLst>
      <p:ext uri="{BB962C8B-B14F-4D97-AF65-F5344CB8AC3E}">
        <p14:creationId xmlns:p14="http://schemas.microsoft.com/office/powerpoint/2010/main" val="117441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618EA82-9AF7-A116-E916-4CFE123AF69E}"/>
                  </a:ext>
                </a:extLst>
              </p:cNvPr>
              <p:cNvSpPr>
                <a:spLocks noGrp="1"/>
              </p:cNvSpPr>
              <p:nvPr>
                <p:ph idx="1"/>
              </p:nvPr>
            </p:nvSpPr>
            <p:spPr>
              <a:xfrm>
                <a:off x="553064" y="203302"/>
                <a:ext cx="10515600" cy="6335149"/>
              </a:xfrm>
            </p:spPr>
            <p:txBody>
              <a:bodyPr/>
              <a:lstStyle/>
              <a:p>
                <a:pPr algn="l" fontAlgn="base"/>
                <a:r>
                  <a:rPr lang="en-US" sz="2400" b="0" i="0" dirty="0">
                    <a:solidFill>
                      <a:srgbClr val="334155"/>
                    </a:solidFill>
                    <a:effectLst/>
                    <a:latin typeface="-apple-system"/>
                  </a:rPr>
                  <a:t>12 Decomposition reaction requires energy either in form of heat/ light/electricity write  thermal decomposition of </a:t>
                </a:r>
                <a:r>
                  <a:rPr lang="en-US" sz="2400" b="0" i="0" dirty="0" err="1">
                    <a:solidFill>
                      <a:srgbClr val="334155"/>
                    </a:solidFill>
                    <a:effectLst/>
                    <a:latin typeface="-apple-system"/>
                  </a:rPr>
                  <a:t>CaC</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𝑂</m:t>
                        </m:r>
                      </m:e>
                      <m:sub>
                        <m:r>
                          <a:rPr lang="en-IN" sz="2400" b="0" i="1" smtClean="0">
                            <a:solidFill>
                              <a:srgbClr val="334155"/>
                            </a:solidFill>
                            <a:effectLst/>
                            <a:latin typeface="Cambria Math" panose="02040503050406030204" pitchFamily="18" charset="0"/>
                          </a:rPr>
                          <m:t>3</m:t>
                        </m:r>
                      </m:sub>
                    </m:sSub>
                  </m:oMath>
                </a14:m>
                <a:r>
                  <a:rPr lang="en-US" sz="2400" b="0" i="0" dirty="0">
                    <a:solidFill>
                      <a:srgbClr val="334155"/>
                    </a:solidFill>
                    <a:effectLst/>
                    <a:latin typeface="-apple-system"/>
                  </a:rPr>
                  <a:t> ,Ag Cl ,</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𝐻</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O</a:t>
                </a:r>
              </a:p>
              <a:p>
                <a:pPr algn="l" fontAlgn="base"/>
                <a:r>
                  <a:rPr lang="en-US" sz="2400" b="0" i="0" dirty="0">
                    <a:solidFill>
                      <a:srgbClr val="334155"/>
                    </a:solidFill>
                    <a:effectLst/>
                    <a:latin typeface="-apple-system"/>
                  </a:rPr>
                  <a:t>13. 2ml of NaOH solution  is added to a few  pieces of Zn granules in a test tube when the content is warmed a gas evolved which is bubbled through soap solution before testing . write the equation named the gas  test to detect the gas  .What happens the same metal is reacted with  strong </a:t>
                </a:r>
                <a:r>
                  <a:rPr lang="en-US" sz="2400" b="0" i="0" dirty="0" err="1">
                    <a:solidFill>
                      <a:srgbClr val="334155"/>
                    </a:solidFill>
                    <a:effectLst/>
                    <a:latin typeface="-apple-system"/>
                  </a:rPr>
                  <a:t>dil</a:t>
                </a:r>
                <a:r>
                  <a:rPr lang="en-US" sz="2400" b="0" i="0" dirty="0">
                    <a:solidFill>
                      <a:srgbClr val="334155"/>
                    </a:solidFill>
                    <a:effectLst/>
                    <a:latin typeface="-apple-system"/>
                  </a:rPr>
                  <a:t> acid.</a:t>
                </a:r>
              </a:p>
              <a:p>
                <a:pPr algn="l" fontAlgn="base"/>
                <a:r>
                  <a:rPr lang="en-US" sz="2400" b="0" i="0" dirty="0">
                    <a:solidFill>
                      <a:srgbClr val="334155"/>
                    </a:solidFill>
                    <a:effectLst/>
                    <a:latin typeface="-apple-system"/>
                  </a:rPr>
                  <a:t>14. When  H2S  gas is passed through a blue </a:t>
                </a:r>
                <a:r>
                  <a:rPr lang="en-US" sz="2400" b="0" i="0" dirty="0" err="1">
                    <a:solidFill>
                      <a:srgbClr val="334155"/>
                    </a:solidFill>
                    <a:effectLst/>
                    <a:latin typeface="-apple-system"/>
                  </a:rPr>
                  <a:t>colour</a:t>
                </a:r>
                <a:r>
                  <a:rPr lang="en-US" sz="2400" b="0" i="0" dirty="0">
                    <a:solidFill>
                      <a:srgbClr val="334155"/>
                    </a:solidFill>
                    <a:effectLst/>
                    <a:latin typeface="-apple-system"/>
                  </a:rPr>
                  <a:t> solution of copper sulphate a clack precipitate of copper </a:t>
                </a:r>
                <a:r>
                  <a:rPr lang="en-US" sz="2400" b="0" i="0" dirty="0" err="1">
                    <a:solidFill>
                      <a:srgbClr val="334155"/>
                    </a:solidFill>
                    <a:effectLst/>
                    <a:latin typeface="-apple-system"/>
                  </a:rPr>
                  <a:t>sulphide</a:t>
                </a:r>
                <a:r>
                  <a:rPr lang="en-US" sz="2400" b="0" i="0" dirty="0">
                    <a:solidFill>
                      <a:srgbClr val="334155"/>
                    </a:solidFill>
                    <a:effectLst/>
                    <a:latin typeface="-apple-system"/>
                  </a:rPr>
                  <a:t> is obtained and </a:t>
                </a:r>
                <a:r>
                  <a:rPr lang="en-US" sz="2400" b="0" i="0" dirty="0" err="1">
                    <a:solidFill>
                      <a:srgbClr val="334155"/>
                    </a:solidFill>
                    <a:effectLst/>
                    <a:latin typeface="-apple-system"/>
                  </a:rPr>
                  <a:t>sulphuric</a:t>
                </a:r>
                <a:r>
                  <a:rPr lang="en-US" sz="2400" b="0" i="0" dirty="0">
                    <a:solidFill>
                      <a:srgbClr val="334155"/>
                    </a:solidFill>
                    <a:effectLst/>
                    <a:latin typeface="-apple-system"/>
                  </a:rPr>
                  <a:t> acid is obtained  this reaction is the example of ————— reaction</a:t>
                </a:r>
              </a:p>
              <a:p>
                <a:pPr algn="l" fontAlgn="base"/>
                <a:r>
                  <a:rPr lang="en-US" sz="2400" b="0" i="1" dirty="0">
                    <a:solidFill>
                      <a:srgbClr val="334155"/>
                    </a:solidFill>
                    <a:effectLst/>
                    <a:latin typeface="arial black" panose="020B0A04020102020204" pitchFamily="34" charset="0"/>
                  </a:rPr>
                  <a:t>important question 2024</a:t>
                </a:r>
                <a:endParaRPr lang="en-US" sz="2400" b="0" i="0" dirty="0">
                  <a:solidFill>
                    <a:srgbClr val="334155"/>
                  </a:solidFill>
                  <a:effectLst/>
                  <a:latin typeface="-apple-system"/>
                </a:endParaRPr>
              </a:p>
              <a:p>
                <a:pPr algn="l" fontAlgn="base"/>
                <a:r>
                  <a:rPr lang="en-US" sz="2400" b="0" i="0" dirty="0">
                    <a:solidFill>
                      <a:srgbClr val="334155"/>
                    </a:solidFill>
                    <a:effectLst/>
                    <a:latin typeface="-apple-system"/>
                  </a:rPr>
                  <a:t>When 2 ml of sodium hydroxide solution is added to few pieces of </a:t>
                </a:r>
                <a:r>
                  <a:rPr lang="en-US" sz="2400" b="0" i="0" dirty="0" err="1">
                    <a:solidFill>
                      <a:srgbClr val="334155"/>
                    </a:solidFill>
                    <a:effectLst/>
                    <a:latin typeface="-apple-system"/>
                  </a:rPr>
                  <a:t>Znic</a:t>
                </a:r>
                <a:r>
                  <a:rPr lang="en-US" sz="2400" b="0" i="0" dirty="0">
                    <a:solidFill>
                      <a:srgbClr val="334155"/>
                    </a:solidFill>
                    <a:effectLst/>
                    <a:latin typeface="-apple-system"/>
                  </a:rPr>
                  <a:t>  granulated in a test tube and than warmed the reaction occurs :</a:t>
                </a:r>
              </a:p>
              <a:p>
                <a:pPr algn="l" fontAlgn="base"/>
                <a:r>
                  <a:rPr lang="en-US" sz="2400" b="0" i="0" dirty="0">
                    <a:solidFill>
                      <a:srgbClr val="334155"/>
                    </a:solidFill>
                    <a:effectLst/>
                    <a:latin typeface="-apple-system"/>
                  </a:rPr>
                  <a:t>Ans : 2NaOH +Zn ——-&gt;</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𝑁𝑎</m:t>
                        </m:r>
                      </m:e>
                      <m:sub>
                        <m:r>
                          <a:rPr lang="en-IN" sz="2400" b="0" i="1" smtClean="0">
                            <a:solidFill>
                              <a:srgbClr val="334155"/>
                            </a:solidFill>
                            <a:effectLst/>
                            <a:latin typeface="Cambria Math" panose="02040503050406030204" pitchFamily="18" charset="0"/>
                          </a:rPr>
                          <m:t>2</m:t>
                        </m:r>
                      </m:sub>
                    </m:sSub>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𝑍𝑛𝑂</m:t>
                        </m:r>
                      </m:e>
                      <m:sub>
                        <m:r>
                          <a:rPr lang="en-IN" sz="2400" b="0" i="1" smtClean="0">
                            <a:solidFill>
                              <a:srgbClr val="334155"/>
                            </a:solidFill>
                            <a:effectLst/>
                            <a:latin typeface="Cambria Math" panose="02040503050406030204" pitchFamily="18" charset="0"/>
                          </a:rPr>
                          <m:t>2</m:t>
                        </m:r>
                      </m:sub>
                    </m:sSub>
                  </m:oMath>
                </a14:m>
                <a:r>
                  <a:rPr lang="en-US" sz="2400" b="0" i="0" dirty="0">
                    <a:solidFill>
                      <a:srgbClr val="334155"/>
                    </a:solidFill>
                    <a:effectLst/>
                    <a:latin typeface="-apple-system"/>
                  </a:rPr>
                  <a:t> (sodium Zincate) +</a:t>
                </a:r>
                <a14:m>
                  <m:oMath xmlns:m="http://schemas.openxmlformats.org/officeDocument/2006/math">
                    <m:sSub>
                      <m:sSubPr>
                        <m:ctrlPr>
                          <a:rPr lang="en-US" sz="2400" b="0" i="1" smtClean="0">
                            <a:solidFill>
                              <a:srgbClr val="334155"/>
                            </a:solidFill>
                            <a:effectLst/>
                            <a:latin typeface="Cambria Math" panose="02040503050406030204" pitchFamily="18" charset="0"/>
                          </a:rPr>
                        </m:ctrlPr>
                      </m:sSubPr>
                      <m:e>
                        <m:r>
                          <a:rPr lang="en-IN" sz="2400" b="0" i="1" smtClean="0">
                            <a:solidFill>
                              <a:srgbClr val="334155"/>
                            </a:solidFill>
                            <a:effectLst/>
                            <a:latin typeface="Cambria Math" panose="02040503050406030204" pitchFamily="18" charset="0"/>
                          </a:rPr>
                          <m:t>𝐻</m:t>
                        </m:r>
                      </m:e>
                      <m:sub>
                        <m:r>
                          <a:rPr lang="en-IN" sz="2400" b="0" i="1" smtClean="0">
                            <a:solidFill>
                              <a:srgbClr val="334155"/>
                            </a:solidFill>
                            <a:effectLst/>
                            <a:latin typeface="Cambria Math" panose="02040503050406030204" pitchFamily="18" charset="0"/>
                          </a:rPr>
                          <m:t>2</m:t>
                        </m:r>
                      </m:sub>
                    </m:sSub>
                  </m:oMath>
                </a14:m>
                <a:endParaRPr lang="en-US" sz="2400" b="0" i="0" dirty="0">
                  <a:solidFill>
                    <a:srgbClr val="334155"/>
                  </a:solidFill>
                  <a:effectLst/>
                  <a:latin typeface="-apple-system"/>
                </a:endParaRPr>
              </a:p>
              <a:p>
                <a:pPr algn="l" fontAlgn="base"/>
                <a:r>
                  <a:rPr lang="en-US" sz="2400" b="0" i="0" dirty="0">
                    <a:solidFill>
                      <a:srgbClr val="334155"/>
                    </a:solidFill>
                    <a:effectLst/>
                    <a:latin typeface="-apple-system"/>
                  </a:rPr>
                  <a:t>The decomposition reaction in which source of energy is light</a:t>
                </a:r>
              </a:p>
              <a:p>
                <a:pPr algn="l" fontAlgn="base"/>
                <a:r>
                  <a:rPr lang="en-US" sz="2400" b="0" i="0" dirty="0">
                    <a:solidFill>
                      <a:srgbClr val="334155"/>
                    </a:solidFill>
                    <a:effectLst/>
                    <a:latin typeface="-apple-system"/>
                  </a:rPr>
                  <a:t>Ans  : 2AgBr ——-sunlight —–&gt;  2Ag + Br2 ( see notes  for more examples </a:t>
                </a:r>
                <a:r>
                  <a:rPr lang="en-US" sz="1600" b="0" i="0" dirty="0">
                    <a:solidFill>
                      <a:srgbClr val="334155"/>
                    </a:solidFill>
                    <a:effectLst/>
                    <a:latin typeface="-apple-system"/>
                  </a:rPr>
                  <a:t>)</a:t>
                </a:r>
              </a:p>
              <a:p>
                <a:pPr algn="l" fontAlgn="base"/>
                <a:endParaRPr lang="en-US" sz="2400" b="0" i="0" dirty="0">
                  <a:solidFill>
                    <a:srgbClr val="334155"/>
                  </a:solidFill>
                  <a:effectLst/>
                  <a:latin typeface="-apple-system"/>
                </a:endParaRPr>
              </a:p>
              <a:p>
                <a:pPr marL="0" indent="0">
                  <a:buNone/>
                </a:pPr>
                <a:endParaRPr lang="en-IN" dirty="0"/>
              </a:p>
            </p:txBody>
          </p:sp>
        </mc:Choice>
        <mc:Fallback xmlns="">
          <p:sp>
            <p:nvSpPr>
              <p:cNvPr id="3" name="Content Placeholder 2">
                <a:extLst>
                  <a:ext uri="{FF2B5EF4-FFF2-40B4-BE49-F238E27FC236}">
                    <a16:creationId xmlns:a16="http://schemas.microsoft.com/office/drawing/2014/main" id="{3618EA82-9AF7-A116-E916-4CFE123AF69E}"/>
                  </a:ext>
                </a:extLst>
              </p:cNvPr>
              <p:cNvSpPr>
                <a:spLocks noGrp="1" noRot="1" noChangeAspect="1" noMove="1" noResize="1" noEditPoints="1" noAdjustHandles="1" noChangeArrowheads="1" noChangeShapeType="1" noTextEdit="1"/>
              </p:cNvSpPr>
              <p:nvPr>
                <p:ph idx="1"/>
              </p:nvPr>
            </p:nvSpPr>
            <p:spPr>
              <a:xfrm>
                <a:off x="553064" y="203302"/>
                <a:ext cx="10515600" cy="6335149"/>
              </a:xfrm>
              <a:blipFill>
                <a:blip r:embed="rId2"/>
                <a:stretch>
                  <a:fillRect l="-812" t="-1346" r="-58"/>
                </a:stretch>
              </a:blipFill>
            </p:spPr>
            <p:txBody>
              <a:bodyPr/>
              <a:lstStyle/>
              <a:p>
                <a:r>
                  <a:rPr lang="en-IN">
                    <a:noFill/>
                  </a:rPr>
                  <a:t> </a:t>
                </a:r>
              </a:p>
            </p:txBody>
          </p:sp>
        </mc:Fallback>
      </mc:AlternateContent>
    </p:spTree>
    <p:extLst>
      <p:ext uri="{BB962C8B-B14F-4D97-AF65-F5344CB8AC3E}">
        <p14:creationId xmlns:p14="http://schemas.microsoft.com/office/powerpoint/2010/main" val="3869437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6A067E-B2BB-6730-5736-A9914CAB06B1}"/>
                  </a:ext>
                </a:extLst>
              </p:cNvPr>
              <p:cNvSpPr>
                <a:spLocks noGrp="1"/>
              </p:cNvSpPr>
              <p:nvPr>
                <p:ph idx="1"/>
              </p:nvPr>
            </p:nvSpPr>
            <p:spPr>
              <a:xfrm>
                <a:off x="592394" y="439277"/>
                <a:ext cx="10515600" cy="5705884"/>
              </a:xfrm>
            </p:spPr>
            <p:txBody>
              <a:bodyPr/>
              <a:lstStyle/>
              <a:p>
                <a:pPr algn="l" fontAlgn="base"/>
                <a:r>
                  <a:rPr lang="en-IN" b="0" i="0" dirty="0">
                    <a:solidFill>
                      <a:srgbClr val="334155"/>
                    </a:solidFill>
                    <a:effectLst/>
                    <a:latin typeface="-apple-system"/>
                  </a:rPr>
                  <a:t>3. Consider the compounds  with maximum number of water of crystallisation</a:t>
                </a:r>
              </a:p>
              <a:p>
                <a:pPr fontAlgn="base"/>
                <a:r>
                  <a:rPr lang="en-IN" b="0" i="0" dirty="0" err="1">
                    <a:solidFill>
                      <a:srgbClr val="334155"/>
                    </a:solidFill>
                    <a:effectLst/>
                    <a:latin typeface="-apple-system"/>
                  </a:rPr>
                  <a:t>FeS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 </a:t>
                </a:r>
                <a:r>
                  <a:rPr lang="en-IN" b="0" i="0" dirty="0" err="1">
                    <a:solidFill>
                      <a:srgbClr val="334155"/>
                    </a:solidFill>
                    <a:effectLst/>
                    <a:latin typeface="-apple-system"/>
                  </a:rPr>
                  <a:t>CuS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 </a:t>
                </a:r>
                <a:r>
                  <a:rPr lang="en-IN" b="0" i="0" dirty="0" err="1">
                    <a:solidFill>
                      <a:srgbClr val="334155"/>
                    </a:solidFill>
                    <a:effectLst/>
                    <a:latin typeface="-apple-system"/>
                  </a:rPr>
                  <a:t>CaS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and</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𝑁𝑎</m:t>
                        </m:r>
                      </m:e>
                      <m:sub>
                        <m:r>
                          <a:rPr lang="en-IN" b="0" i="1" smtClean="0">
                            <a:solidFill>
                              <a:srgbClr val="334155"/>
                            </a:solidFill>
                            <a:effectLst/>
                            <a:latin typeface="Cambria Math" panose="02040503050406030204" pitchFamily="18" charset="0"/>
                          </a:rPr>
                          <m:t>2</m:t>
                        </m:r>
                      </m:sub>
                    </m:sSub>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endParaRPr lang="en-IN" b="0" i="0" dirty="0">
                  <a:solidFill>
                    <a:srgbClr val="334155"/>
                  </a:solidFill>
                  <a:effectLst/>
                  <a:latin typeface="-apple-system"/>
                </a:endParaRPr>
              </a:p>
              <a:p>
                <a:pPr fontAlgn="base"/>
                <a:r>
                  <a:rPr lang="en-IN" b="0" i="0" dirty="0">
                    <a:solidFill>
                      <a:srgbClr val="334155"/>
                    </a:solidFill>
                    <a:effectLst/>
                    <a:latin typeface="-apple-system"/>
                  </a:rPr>
                  <a:t>Ans : Washing Soda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𝑁𝑎</m:t>
                        </m:r>
                      </m:e>
                      <m:sub>
                        <m:r>
                          <a:rPr lang="en-IN" b="0" i="1" smtClean="0">
                            <a:solidFill>
                              <a:srgbClr val="334155"/>
                            </a:solidFill>
                            <a:effectLst/>
                            <a:latin typeface="Cambria Math" panose="02040503050406030204" pitchFamily="18" charset="0"/>
                          </a:rPr>
                          <m:t>2</m:t>
                        </m:r>
                      </m:sub>
                    </m:sSub>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r>
                  <a:rPr lang="en-IN" b="0" i="0" dirty="0">
                    <a:solidFill>
                      <a:srgbClr val="334155"/>
                    </a:solidFill>
                    <a:effectLst/>
                    <a:latin typeface="-apple-system"/>
                  </a:rPr>
                  <a:t>. 10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O, Green Vitriol FeS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.7</a:t>
                </a:r>
                <a:r>
                  <a:rPr lang="en-IN" b="0" dirty="0">
                    <a:solidFill>
                      <a:srgbClr val="334155"/>
                    </a:solidFill>
                    <a:effectLst/>
                  </a:rPr>
                  <a:t>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O blue Vitriol CuS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.5</a:t>
                </a:r>
                <a:r>
                  <a:rPr lang="en-IN" b="0" dirty="0">
                    <a:solidFill>
                      <a:srgbClr val="334155"/>
                    </a:solidFill>
                    <a:effectLst/>
                  </a:rPr>
                  <a:t>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O, Gypsum CaS</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4</m:t>
                        </m:r>
                      </m:sub>
                    </m:sSub>
                  </m:oMath>
                </a14:m>
                <a:r>
                  <a:rPr lang="en-IN" b="0" i="0" dirty="0">
                    <a:solidFill>
                      <a:srgbClr val="334155"/>
                    </a:solidFill>
                    <a:effectLst/>
                    <a:latin typeface="-apple-system"/>
                  </a:rPr>
                  <a:t> .2</a:t>
                </a:r>
                <a:r>
                  <a:rPr lang="en-IN" b="0" dirty="0">
                    <a:solidFill>
                      <a:srgbClr val="334155"/>
                    </a:solidFill>
                    <a:effectLst/>
                  </a:rPr>
                  <a:t>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O</a:t>
                </a:r>
              </a:p>
              <a:p>
                <a:pPr algn="l" fontAlgn="base"/>
                <a:r>
                  <a:rPr lang="en-IN" b="0" i="0" dirty="0">
                    <a:solidFill>
                      <a:srgbClr val="334155"/>
                    </a:solidFill>
                    <a:effectLst/>
                    <a:latin typeface="-apple-system"/>
                  </a:rPr>
                  <a:t>4.Mn</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+4HCl ———&gt; Mn</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𝐶𝑙</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+ 2</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O +</a:t>
                </a:r>
                <a14:m>
                  <m:oMath xmlns:m="http://schemas.openxmlformats.org/officeDocument/2006/math">
                    <m:sSub>
                      <m:sSubPr>
                        <m:ctrlPr>
                          <a:rPr lang="en-IN"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𝐶𝑙</m:t>
                        </m:r>
                      </m:e>
                      <m:sub>
                        <m:r>
                          <a:rPr lang="en-IN" b="0" i="1" smtClean="0">
                            <a:solidFill>
                              <a:srgbClr val="334155"/>
                            </a:solidFill>
                            <a:effectLst/>
                            <a:latin typeface="Cambria Math" panose="02040503050406030204" pitchFamily="18" charset="0"/>
                          </a:rPr>
                          <m:t>2</m:t>
                        </m:r>
                      </m:sub>
                    </m:sSub>
                  </m:oMath>
                </a14:m>
                <a:r>
                  <a:rPr lang="en-IN" b="0" i="0" dirty="0">
                    <a:solidFill>
                      <a:srgbClr val="334155"/>
                    </a:solidFill>
                    <a:effectLst/>
                    <a:latin typeface="-apple-system"/>
                  </a:rPr>
                  <a:t> the reaction given is redox reaction  because</a:t>
                </a:r>
              </a:p>
              <a:p>
                <a:pPr algn="l" fontAlgn="base"/>
                <a:r>
                  <a:rPr lang="en-IN" b="0" i="0" dirty="0">
                    <a:solidFill>
                      <a:srgbClr val="334155"/>
                    </a:solidFill>
                    <a:effectLst/>
                    <a:latin typeface="-apple-system"/>
                  </a:rPr>
                  <a:t>Ans: MnO2 is reduced and HCl is oxidized</a:t>
                </a:r>
              </a:p>
              <a:p>
                <a:pPr marL="0" indent="0">
                  <a:buNone/>
                </a:pPr>
                <a:endParaRPr lang="en-IN" dirty="0"/>
              </a:p>
            </p:txBody>
          </p:sp>
        </mc:Choice>
        <mc:Fallback xmlns="">
          <p:sp>
            <p:nvSpPr>
              <p:cNvPr id="3" name="Content Placeholder 2">
                <a:extLst>
                  <a:ext uri="{FF2B5EF4-FFF2-40B4-BE49-F238E27FC236}">
                    <a16:creationId xmlns:a16="http://schemas.microsoft.com/office/drawing/2014/main" id="{446A067E-B2BB-6730-5736-A9914CAB06B1}"/>
                  </a:ext>
                </a:extLst>
              </p:cNvPr>
              <p:cNvSpPr>
                <a:spLocks noGrp="1" noRot="1" noChangeAspect="1" noMove="1" noResize="1" noEditPoints="1" noAdjustHandles="1" noChangeArrowheads="1" noChangeShapeType="1" noTextEdit="1"/>
              </p:cNvSpPr>
              <p:nvPr>
                <p:ph idx="1"/>
              </p:nvPr>
            </p:nvSpPr>
            <p:spPr>
              <a:xfrm>
                <a:off x="592394" y="439277"/>
                <a:ext cx="10515600" cy="5705884"/>
              </a:xfrm>
              <a:blipFill>
                <a:blip r:embed="rId2"/>
                <a:stretch>
                  <a:fillRect l="-1043" t="-1709"/>
                </a:stretch>
              </a:blipFill>
            </p:spPr>
            <p:txBody>
              <a:bodyPr/>
              <a:lstStyle/>
              <a:p>
                <a:r>
                  <a:rPr lang="en-IN">
                    <a:noFill/>
                  </a:rPr>
                  <a:t> </a:t>
                </a:r>
              </a:p>
            </p:txBody>
          </p:sp>
        </mc:Fallback>
      </mc:AlternateContent>
    </p:spTree>
    <p:extLst>
      <p:ext uri="{BB962C8B-B14F-4D97-AF65-F5344CB8AC3E}">
        <p14:creationId xmlns:p14="http://schemas.microsoft.com/office/powerpoint/2010/main" val="628479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923</Words>
  <Application>Microsoft Office PowerPoint</Application>
  <PresentationFormat>Widescreen</PresentationFormat>
  <Paragraphs>56</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-apple-system</vt:lpstr>
      <vt:lpstr>Arial</vt:lpstr>
      <vt:lpstr>arial black</vt:lpstr>
      <vt:lpstr>Calibri</vt:lpstr>
      <vt:lpstr>Calibri Light</vt:lpstr>
      <vt:lpstr>Cambria Math</vt:lpstr>
      <vt:lpstr>Office Theme</vt:lpstr>
      <vt:lpstr>  Topper’s Home  Important Question Science X</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3</cp:revision>
  <dcterms:created xsi:type="dcterms:W3CDTF">2025-01-14T08:09:42Z</dcterms:created>
  <dcterms:modified xsi:type="dcterms:W3CDTF">2025-02-05T05:42:58Z</dcterms:modified>
</cp:coreProperties>
</file>