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643650-3303-4861-B9A2-FC70EA1CDB97}" type="datetimeFigureOut">
              <a:rPr lang="en-IN" smtClean="0"/>
              <a:t>04-02-2025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9A960C-64E4-437C-B39B-EF35969281EE}" type="slidenum">
              <a:rPr lang="en-IN" smtClean="0"/>
              <a:t>‹#›</a:t>
            </a:fld>
            <a:endParaRPr lang="en-IN"/>
          </a:p>
        </p:txBody>
      </p:sp>
    </p:spTree>
    <p:extLst>
      <p:ext uri="{BB962C8B-B14F-4D97-AF65-F5344CB8AC3E}">
        <p14:creationId xmlns:p14="http://schemas.microsoft.com/office/powerpoint/2010/main" val="33086671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F89A960C-64E4-437C-B39B-EF35969281EE}" type="slidenum">
              <a:rPr lang="en-IN" smtClean="0"/>
              <a:t>4</a:t>
            </a:fld>
            <a:endParaRPr lang="en-IN"/>
          </a:p>
        </p:txBody>
      </p:sp>
    </p:spTree>
    <p:extLst>
      <p:ext uri="{BB962C8B-B14F-4D97-AF65-F5344CB8AC3E}">
        <p14:creationId xmlns:p14="http://schemas.microsoft.com/office/powerpoint/2010/main" val="32128494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66CD0-0BC8-5BD2-4080-0B198A2AC68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B9CD7EC3-3E63-8DF3-3E1F-D85D730008D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E7CF1394-AB3A-8EA9-A332-7C88E0226A96}"/>
              </a:ext>
            </a:extLst>
          </p:cNvPr>
          <p:cNvSpPr>
            <a:spLocks noGrp="1"/>
          </p:cNvSpPr>
          <p:nvPr>
            <p:ph type="dt" sz="half" idx="10"/>
          </p:nvPr>
        </p:nvSpPr>
        <p:spPr/>
        <p:txBody>
          <a:bodyPr/>
          <a:lstStyle/>
          <a:p>
            <a:fld id="{99F60D70-D6F4-4431-84A9-810A020A6C03}" type="datetimeFigureOut">
              <a:rPr lang="en-IN" smtClean="0"/>
              <a:t>04-02-2025</a:t>
            </a:fld>
            <a:endParaRPr lang="en-IN"/>
          </a:p>
        </p:txBody>
      </p:sp>
      <p:sp>
        <p:nvSpPr>
          <p:cNvPr id="5" name="Footer Placeholder 4">
            <a:extLst>
              <a:ext uri="{FF2B5EF4-FFF2-40B4-BE49-F238E27FC236}">
                <a16:creationId xmlns:a16="http://schemas.microsoft.com/office/drawing/2014/main" id="{4E0FE239-96B8-E320-BC01-88997F7B57E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B117F0D-F3F7-9B99-FC7B-953065C87767}"/>
              </a:ext>
            </a:extLst>
          </p:cNvPr>
          <p:cNvSpPr>
            <a:spLocks noGrp="1"/>
          </p:cNvSpPr>
          <p:nvPr>
            <p:ph type="sldNum" sz="quarter" idx="12"/>
          </p:nvPr>
        </p:nvSpPr>
        <p:spPr/>
        <p:txBody>
          <a:bodyPr/>
          <a:lstStyle/>
          <a:p>
            <a:fld id="{6BA85A15-A443-4DB5-B440-C08DD784EDB3}" type="slidenum">
              <a:rPr lang="en-IN" smtClean="0"/>
              <a:t>‹#›</a:t>
            </a:fld>
            <a:endParaRPr lang="en-IN"/>
          </a:p>
        </p:txBody>
      </p:sp>
    </p:spTree>
    <p:extLst>
      <p:ext uri="{BB962C8B-B14F-4D97-AF65-F5344CB8AC3E}">
        <p14:creationId xmlns:p14="http://schemas.microsoft.com/office/powerpoint/2010/main" val="28281980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B32F9-094E-C317-A104-62C672B6A6BF}"/>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B12B08E4-BE29-69C9-3906-4C93121C78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CB343DE-5B33-53CB-2909-9150F8F19035}"/>
              </a:ext>
            </a:extLst>
          </p:cNvPr>
          <p:cNvSpPr>
            <a:spLocks noGrp="1"/>
          </p:cNvSpPr>
          <p:nvPr>
            <p:ph type="dt" sz="half" idx="10"/>
          </p:nvPr>
        </p:nvSpPr>
        <p:spPr/>
        <p:txBody>
          <a:bodyPr/>
          <a:lstStyle/>
          <a:p>
            <a:fld id="{99F60D70-D6F4-4431-84A9-810A020A6C03}" type="datetimeFigureOut">
              <a:rPr lang="en-IN" smtClean="0"/>
              <a:t>04-02-2025</a:t>
            </a:fld>
            <a:endParaRPr lang="en-IN"/>
          </a:p>
        </p:txBody>
      </p:sp>
      <p:sp>
        <p:nvSpPr>
          <p:cNvPr id="5" name="Footer Placeholder 4">
            <a:extLst>
              <a:ext uri="{FF2B5EF4-FFF2-40B4-BE49-F238E27FC236}">
                <a16:creationId xmlns:a16="http://schemas.microsoft.com/office/drawing/2014/main" id="{632AEFE2-AFB2-C0E4-6DE5-883FEE7A1C0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00C39CB-DEE2-F299-171A-4F9E93465A99}"/>
              </a:ext>
            </a:extLst>
          </p:cNvPr>
          <p:cNvSpPr>
            <a:spLocks noGrp="1"/>
          </p:cNvSpPr>
          <p:nvPr>
            <p:ph type="sldNum" sz="quarter" idx="12"/>
          </p:nvPr>
        </p:nvSpPr>
        <p:spPr/>
        <p:txBody>
          <a:bodyPr/>
          <a:lstStyle/>
          <a:p>
            <a:fld id="{6BA85A15-A443-4DB5-B440-C08DD784EDB3}" type="slidenum">
              <a:rPr lang="en-IN" smtClean="0"/>
              <a:t>‹#›</a:t>
            </a:fld>
            <a:endParaRPr lang="en-IN"/>
          </a:p>
        </p:txBody>
      </p:sp>
    </p:spTree>
    <p:extLst>
      <p:ext uri="{BB962C8B-B14F-4D97-AF65-F5344CB8AC3E}">
        <p14:creationId xmlns:p14="http://schemas.microsoft.com/office/powerpoint/2010/main" val="32037047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881DC-581B-5A4A-EB2E-67958149813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C7AC1C74-8D32-6174-A452-51C4ED3E7D8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C599001-5B51-896B-E1AD-8E41101C0014}"/>
              </a:ext>
            </a:extLst>
          </p:cNvPr>
          <p:cNvSpPr>
            <a:spLocks noGrp="1"/>
          </p:cNvSpPr>
          <p:nvPr>
            <p:ph type="dt" sz="half" idx="10"/>
          </p:nvPr>
        </p:nvSpPr>
        <p:spPr/>
        <p:txBody>
          <a:bodyPr/>
          <a:lstStyle/>
          <a:p>
            <a:fld id="{99F60D70-D6F4-4431-84A9-810A020A6C03}" type="datetimeFigureOut">
              <a:rPr lang="en-IN" smtClean="0"/>
              <a:t>04-02-2025</a:t>
            </a:fld>
            <a:endParaRPr lang="en-IN"/>
          </a:p>
        </p:txBody>
      </p:sp>
      <p:sp>
        <p:nvSpPr>
          <p:cNvPr id="5" name="Footer Placeholder 4">
            <a:extLst>
              <a:ext uri="{FF2B5EF4-FFF2-40B4-BE49-F238E27FC236}">
                <a16:creationId xmlns:a16="http://schemas.microsoft.com/office/drawing/2014/main" id="{45F5F8D6-A4A6-4E76-A9E0-415E68709E7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FEA85C3-7563-A217-EA23-D5B6D4D8E75F}"/>
              </a:ext>
            </a:extLst>
          </p:cNvPr>
          <p:cNvSpPr>
            <a:spLocks noGrp="1"/>
          </p:cNvSpPr>
          <p:nvPr>
            <p:ph type="sldNum" sz="quarter" idx="12"/>
          </p:nvPr>
        </p:nvSpPr>
        <p:spPr/>
        <p:txBody>
          <a:bodyPr/>
          <a:lstStyle/>
          <a:p>
            <a:fld id="{6BA85A15-A443-4DB5-B440-C08DD784EDB3}" type="slidenum">
              <a:rPr lang="en-IN" smtClean="0"/>
              <a:t>‹#›</a:t>
            </a:fld>
            <a:endParaRPr lang="en-IN"/>
          </a:p>
        </p:txBody>
      </p:sp>
    </p:spTree>
    <p:extLst>
      <p:ext uri="{BB962C8B-B14F-4D97-AF65-F5344CB8AC3E}">
        <p14:creationId xmlns:p14="http://schemas.microsoft.com/office/powerpoint/2010/main" val="11289581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411AA-C9E8-60B9-89E0-3CB676E77E92}"/>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8BDA2550-8A52-5E93-6C4A-2AD3E38742B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25F1B8FD-22FD-BA32-7D68-8EE2524EFC4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00BC105A-24C9-40BC-FD60-6C130EFF9D5F}"/>
              </a:ext>
            </a:extLst>
          </p:cNvPr>
          <p:cNvSpPr>
            <a:spLocks noGrp="1"/>
          </p:cNvSpPr>
          <p:nvPr>
            <p:ph type="dt" sz="half" idx="10"/>
          </p:nvPr>
        </p:nvSpPr>
        <p:spPr/>
        <p:txBody>
          <a:bodyPr/>
          <a:lstStyle/>
          <a:p>
            <a:fld id="{99F60D70-D6F4-4431-84A9-810A020A6C03}" type="datetimeFigureOut">
              <a:rPr lang="en-IN" smtClean="0"/>
              <a:t>04-02-2025</a:t>
            </a:fld>
            <a:endParaRPr lang="en-IN"/>
          </a:p>
        </p:txBody>
      </p:sp>
      <p:sp>
        <p:nvSpPr>
          <p:cNvPr id="6" name="Footer Placeholder 5">
            <a:extLst>
              <a:ext uri="{FF2B5EF4-FFF2-40B4-BE49-F238E27FC236}">
                <a16:creationId xmlns:a16="http://schemas.microsoft.com/office/drawing/2014/main" id="{04984AC9-3E70-1987-B469-FEFEC51BB7D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F1DD6FD-F456-7886-0008-E063931C22E1}"/>
              </a:ext>
            </a:extLst>
          </p:cNvPr>
          <p:cNvSpPr>
            <a:spLocks noGrp="1"/>
          </p:cNvSpPr>
          <p:nvPr>
            <p:ph type="sldNum" sz="quarter" idx="12"/>
          </p:nvPr>
        </p:nvSpPr>
        <p:spPr/>
        <p:txBody>
          <a:bodyPr/>
          <a:lstStyle/>
          <a:p>
            <a:fld id="{6BA85A15-A443-4DB5-B440-C08DD784EDB3}" type="slidenum">
              <a:rPr lang="en-IN" smtClean="0"/>
              <a:t>‹#›</a:t>
            </a:fld>
            <a:endParaRPr lang="en-IN"/>
          </a:p>
        </p:txBody>
      </p:sp>
    </p:spTree>
    <p:extLst>
      <p:ext uri="{BB962C8B-B14F-4D97-AF65-F5344CB8AC3E}">
        <p14:creationId xmlns:p14="http://schemas.microsoft.com/office/powerpoint/2010/main" val="40181963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4B1FA-EFD0-CEE6-DBE8-98597E63E70F}"/>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7C6FCE7F-4D0C-A034-186F-52864B0C1B3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C559A47-34E5-84A3-73DE-FDBBE193CCE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24E43D0E-6E01-0AB2-E784-BA0E1D2FBFE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2CB813E-C556-FAA8-2869-D006294AA90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517D2D08-8F4B-091E-9803-790882485AFD}"/>
              </a:ext>
            </a:extLst>
          </p:cNvPr>
          <p:cNvSpPr>
            <a:spLocks noGrp="1"/>
          </p:cNvSpPr>
          <p:nvPr>
            <p:ph type="dt" sz="half" idx="10"/>
          </p:nvPr>
        </p:nvSpPr>
        <p:spPr/>
        <p:txBody>
          <a:bodyPr/>
          <a:lstStyle/>
          <a:p>
            <a:fld id="{99F60D70-D6F4-4431-84A9-810A020A6C03}" type="datetimeFigureOut">
              <a:rPr lang="en-IN" smtClean="0"/>
              <a:t>04-02-2025</a:t>
            </a:fld>
            <a:endParaRPr lang="en-IN"/>
          </a:p>
        </p:txBody>
      </p:sp>
      <p:sp>
        <p:nvSpPr>
          <p:cNvPr id="8" name="Footer Placeholder 7">
            <a:extLst>
              <a:ext uri="{FF2B5EF4-FFF2-40B4-BE49-F238E27FC236}">
                <a16:creationId xmlns:a16="http://schemas.microsoft.com/office/drawing/2014/main" id="{C5873351-9325-DBEA-FA04-9A1D94C8A642}"/>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BEEDDD2A-D100-E981-2BA8-34398CEEAFAF}"/>
              </a:ext>
            </a:extLst>
          </p:cNvPr>
          <p:cNvSpPr>
            <a:spLocks noGrp="1"/>
          </p:cNvSpPr>
          <p:nvPr>
            <p:ph type="sldNum" sz="quarter" idx="12"/>
          </p:nvPr>
        </p:nvSpPr>
        <p:spPr/>
        <p:txBody>
          <a:bodyPr/>
          <a:lstStyle/>
          <a:p>
            <a:fld id="{6BA85A15-A443-4DB5-B440-C08DD784EDB3}" type="slidenum">
              <a:rPr lang="en-IN" smtClean="0"/>
              <a:t>‹#›</a:t>
            </a:fld>
            <a:endParaRPr lang="en-IN"/>
          </a:p>
        </p:txBody>
      </p:sp>
    </p:spTree>
    <p:extLst>
      <p:ext uri="{BB962C8B-B14F-4D97-AF65-F5344CB8AC3E}">
        <p14:creationId xmlns:p14="http://schemas.microsoft.com/office/powerpoint/2010/main" val="3957940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0B493-C039-3071-CB11-245E684A96E6}"/>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F54F859C-8181-8632-82AA-2289D664A38C}"/>
              </a:ext>
            </a:extLst>
          </p:cNvPr>
          <p:cNvSpPr>
            <a:spLocks noGrp="1"/>
          </p:cNvSpPr>
          <p:nvPr>
            <p:ph type="dt" sz="half" idx="10"/>
          </p:nvPr>
        </p:nvSpPr>
        <p:spPr/>
        <p:txBody>
          <a:bodyPr/>
          <a:lstStyle/>
          <a:p>
            <a:fld id="{99F60D70-D6F4-4431-84A9-810A020A6C03}" type="datetimeFigureOut">
              <a:rPr lang="en-IN" smtClean="0"/>
              <a:t>04-02-2025</a:t>
            </a:fld>
            <a:endParaRPr lang="en-IN"/>
          </a:p>
        </p:txBody>
      </p:sp>
      <p:sp>
        <p:nvSpPr>
          <p:cNvPr id="4" name="Footer Placeholder 3">
            <a:extLst>
              <a:ext uri="{FF2B5EF4-FFF2-40B4-BE49-F238E27FC236}">
                <a16:creationId xmlns:a16="http://schemas.microsoft.com/office/drawing/2014/main" id="{7870A2CB-C443-F06A-FD85-5996803D4515}"/>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AC31339D-C2CC-76A0-BC7B-0631526C238C}"/>
              </a:ext>
            </a:extLst>
          </p:cNvPr>
          <p:cNvSpPr>
            <a:spLocks noGrp="1"/>
          </p:cNvSpPr>
          <p:nvPr>
            <p:ph type="sldNum" sz="quarter" idx="12"/>
          </p:nvPr>
        </p:nvSpPr>
        <p:spPr/>
        <p:txBody>
          <a:bodyPr/>
          <a:lstStyle/>
          <a:p>
            <a:fld id="{6BA85A15-A443-4DB5-B440-C08DD784EDB3}" type="slidenum">
              <a:rPr lang="en-IN" smtClean="0"/>
              <a:t>‹#›</a:t>
            </a:fld>
            <a:endParaRPr lang="en-IN"/>
          </a:p>
        </p:txBody>
      </p:sp>
    </p:spTree>
    <p:extLst>
      <p:ext uri="{BB962C8B-B14F-4D97-AF65-F5344CB8AC3E}">
        <p14:creationId xmlns:p14="http://schemas.microsoft.com/office/powerpoint/2010/main" val="21806489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AB7BDD-2052-C6CF-AEAE-8D0622A478DA}"/>
              </a:ext>
            </a:extLst>
          </p:cNvPr>
          <p:cNvSpPr>
            <a:spLocks noGrp="1"/>
          </p:cNvSpPr>
          <p:nvPr>
            <p:ph type="dt" sz="half" idx="10"/>
          </p:nvPr>
        </p:nvSpPr>
        <p:spPr/>
        <p:txBody>
          <a:bodyPr/>
          <a:lstStyle/>
          <a:p>
            <a:fld id="{99F60D70-D6F4-4431-84A9-810A020A6C03}" type="datetimeFigureOut">
              <a:rPr lang="en-IN" smtClean="0"/>
              <a:t>04-02-2025</a:t>
            </a:fld>
            <a:endParaRPr lang="en-IN"/>
          </a:p>
        </p:txBody>
      </p:sp>
      <p:sp>
        <p:nvSpPr>
          <p:cNvPr id="3" name="Footer Placeholder 2">
            <a:extLst>
              <a:ext uri="{FF2B5EF4-FFF2-40B4-BE49-F238E27FC236}">
                <a16:creationId xmlns:a16="http://schemas.microsoft.com/office/drawing/2014/main" id="{1DDD239F-A156-A550-0EF0-91E7DC6CC8F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3C36C6E5-80D6-4531-A31A-31B79FD4D4C0}"/>
              </a:ext>
            </a:extLst>
          </p:cNvPr>
          <p:cNvSpPr>
            <a:spLocks noGrp="1"/>
          </p:cNvSpPr>
          <p:nvPr>
            <p:ph type="sldNum" sz="quarter" idx="12"/>
          </p:nvPr>
        </p:nvSpPr>
        <p:spPr/>
        <p:txBody>
          <a:bodyPr/>
          <a:lstStyle/>
          <a:p>
            <a:fld id="{6BA85A15-A443-4DB5-B440-C08DD784EDB3}" type="slidenum">
              <a:rPr lang="en-IN" smtClean="0"/>
              <a:t>‹#›</a:t>
            </a:fld>
            <a:endParaRPr lang="en-IN"/>
          </a:p>
        </p:txBody>
      </p:sp>
    </p:spTree>
    <p:extLst>
      <p:ext uri="{BB962C8B-B14F-4D97-AF65-F5344CB8AC3E}">
        <p14:creationId xmlns:p14="http://schemas.microsoft.com/office/powerpoint/2010/main" val="23773166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E7DAD-967F-5715-A0AA-EC24980651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BE163301-6B91-967D-91E9-9B90C6120A3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381D0A7E-088A-97C7-46B2-E029F756A9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4CF45E-8630-CA2E-EF0E-D9407BE89871}"/>
              </a:ext>
            </a:extLst>
          </p:cNvPr>
          <p:cNvSpPr>
            <a:spLocks noGrp="1"/>
          </p:cNvSpPr>
          <p:nvPr>
            <p:ph type="dt" sz="half" idx="10"/>
          </p:nvPr>
        </p:nvSpPr>
        <p:spPr/>
        <p:txBody>
          <a:bodyPr/>
          <a:lstStyle/>
          <a:p>
            <a:fld id="{99F60D70-D6F4-4431-84A9-810A020A6C03}" type="datetimeFigureOut">
              <a:rPr lang="en-IN" smtClean="0"/>
              <a:t>04-02-2025</a:t>
            </a:fld>
            <a:endParaRPr lang="en-IN"/>
          </a:p>
        </p:txBody>
      </p:sp>
      <p:sp>
        <p:nvSpPr>
          <p:cNvPr id="6" name="Footer Placeholder 5">
            <a:extLst>
              <a:ext uri="{FF2B5EF4-FFF2-40B4-BE49-F238E27FC236}">
                <a16:creationId xmlns:a16="http://schemas.microsoft.com/office/drawing/2014/main" id="{16F5D1A7-C8A2-B9AB-D3EA-503941AC0EF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85F8B31-BF15-BD79-770C-EA539669BBE0}"/>
              </a:ext>
            </a:extLst>
          </p:cNvPr>
          <p:cNvSpPr>
            <a:spLocks noGrp="1"/>
          </p:cNvSpPr>
          <p:nvPr>
            <p:ph type="sldNum" sz="quarter" idx="12"/>
          </p:nvPr>
        </p:nvSpPr>
        <p:spPr/>
        <p:txBody>
          <a:bodyPr/>
          <a:lstStyle/>
          <a:p>
            <a:fld id="{6BA85A15-A443-4DB5-B440-C08DD784EDB3}" type="slidenum">
              <a:rPr lang="en-IN" smtClean="0"/>
              <a:t>‹#›</a:t>
            </a:fld>
            <a:endParaRPr lang="en-IN"/>
          </a:p>
        </p:txBody>
      </p:sp>
    </p:spTree>
    <p:extLst>
      <p:ext uri="{BB962C8B-B14F-4D97-AF65-F5344CB8AC3E}">
        <p14:creationId xmlns:p14="http://schemas.microsoft.com/office/powerpoint/2010/main" val="325126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3F34D-5EC9-ED78-8952-A5A2040BDEF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CD6C5965-5703-827B-EC87-05E148A50F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DD0ACD33-6276-A889-4732-79087635ED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3B77DFD-428A-018D-2D7B-D5832942A878}"/>
              </a:ext>
            </a:extLst>
          </p:cNvPr>
          <p:cNvSpPr>
            <a:spLocks noGrp="1"/>
          </p:cNvSpPr>
          <p:nvPr>
            <p:ph type="dt" sz="half" idx="10"/>
          </p:nvPr>
        </p:nvSpPr>
        <p:spPr/>
        <p:txBody>
          <a:bodyPr/>
          <a:lstStyle/>
          <a:p>
            <a:fld id="{99F60D70-D6F4-4431-84A9-810A020A6C03}" type="datetimeFigureOut">
              <a:rPr lang="en-IN" smtClean="0"/>
              <a:t>04-02-2025</a:t>
            </a:fld>
            <a:endParaRPr lang="en-IN"/>
          </a:p>
        </p:txBody>
      </p:sp>
      <p:sp>
        <p:nvSpPr>
          <p:cNvPr id="6" name="Footer Placeholder 5">
            <a:extLst>
              <a:ext uri="{FF2B5EF4-FFF2-40B4-BE49-F238E27FC236}">
                <a16:creationId xmlns:a16="http://schemas.microsoft.com/office/drawing/2014/main" id="{A2606E71-C86B-83F4-AFD7-7FAF0F6B9C0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52EB725-090C-D90A-AF18-F12141BBEBA2}"/>
              </a:ext>
            </a:extLst>
          </p:cNvPr>
          <p:cNvSpPr>
            <a:spLocks noGrp="1"/>
          </p:cNvSpPr>
          <p:nvPr>
            <p:ph type="sldNum" sz="quarter" idx="12"/>
          </p:nvPr>
        </p:nvSpPr>
        <p:spPr/>
        <p:txBody>
          <a:bodyPr/>
          <a:lstStyle/>
          <a:p>
            <a:fld id="{6BA85A15-A443-4DB5-B440-C08DD784EDB3}" type="slidenum">
              <a:rPr lang="en-IN" smtClean="0"/>
              <a:t>‹#›</a:t>
            </a:fld>
            <a:endParaRPr lang="en-IN"/>
          </a:p>
        </p:txBody>
      </p:sp>
    </p:spTree>
    <p:extLst>
      <p:ext uri="{BB962C8B-B14F-4D97-AF65-F5344CB8AC3E}">
        <p14:creationId xmlns:p14="http://schemas.microsoft.com/office/powerpoint/2010/main" val="35634945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F6CC7-31F9-7E16-7E23-FB0D9DED785A}"/>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F510C8D0-A8BF-170D-F477-9279FC9CB06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01C2CA2-AE8A-9179-1BEB-4CD0200DC994}"/>
              </a:ext>
            </a:extLst>
          </p:cNvPr>
          <p:cNvSpPr>
            <a:spLocks noGrp="1"/>
          </p:cNvSpPr>
          <p:nvPr>
            <p:ph type="dt" sz="half" idx="10"/>
          </p:nvPr>
        </p:nvSpPr>
        <p:spPr/>
        <p:txBody>
          <a:bodyPr/>
          <a:lstStyle/>
          <a:p>
            <a:fld id="{99F60D70-D6F4-4431-84A9-810A020A6C03}" type="datetimeFigureOut">
              <a:rPr lang="en-IN" smtClean="0"/>
              <a:t>04-02-2025</a:t>
            </a:fld>
            <a:endParaRPr lang="en-IN"/>
          </a:p>
        </p:txBody>
      </p:sp>
      <p:sp>
        <p:nvSpPr>
          <p:cNvPr id="5" name="Footer Placeholder 4">
            <a:extLst>
              <a:ext uri="{FF2B5EF4-FFF2-40B4-BE49-F238E27FC236}">
                <a16:creationId xmlns:a16="http://schemas.microsoft.com/office/drawing/2014/main" id="{466A2814-9B9F-F290-7433-3B5310C5A25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85497CD-BEB4-A55A-AC5F-06AC8045477D}"/>
              </a:ext>
            </a:extLst>
          </p:cNvPr>
          <p:cNvSpPr>
            <a:spLocks noGrp="1"/>
          </p:cNvSpPr>
          <p:nvPr>
            <p:ph type="sldNum" sz="quarter" idx="12"/>
          </p:nvPr>
        </p:nvSpPr>
        <p:spPr/>
        <p:txBody>
          <a:bodyPr/>
          <a:lstStyle/>
          <a:p>
            <a:fld id="{6BA85A15-A443-4DB5-B440-C08DD784EDB3}" type="slidenum">
              <a:rPr lang="en-IN" smtClean="0"/>
              <a:t>‹#›</a:t>
            </a:fld>
            <a:endParaRPr lang="en-IN"/>
          </a:p>
        </p:txBody>
      </p:sp>
    </p:spTree>
    <p:extLst>
      <p:ext uri="{BB962C8B-B14F-4D97-AF65-F5344CB8AC3E}">
        <p14:creationId xmlns:p14="http://schemas.microsoft.com/office/powerpoint/2010/main" val="9067500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B19C1D-6875-DFAD-0342-4DA99E13CE5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C7F35920-86B3-6B30-8423-68DFE81CDEF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FEC8363-8B75-5F97-6153-62B7B8747E01}"/>
              </a:ext>
            </a:extLst>
          </p:cNvPr>
          <p:cNvSpPr>
            <a:spLocks noGrp="1"/>
          </p:cNvSpPr>
          <p:nvPr>
            <p:ph type="dt" sz="half" idx="10"/>
          </p:nvPr>
        </p:nvSpPr>
        <p:spPr/>
        <p:txBody>
          <a:bodyPr/>
          <a:lstStyle/>
          <a:p>
            <a:fld id="{99F60D70-D6F4-4431-84A9-810A020A6C03}" type="datetimeFigureOut">
              <a:rPr lang="en-IN" smtClean="0"/>
              <a:t>04-02-2025</a:t>
            </a:fld>
            <a:endParaRPr lang="en-IN"/>
          </a:p>
        </p:txBody>
      </p:sp>
      <p:sp>
        <p:nvSpPr>
          <p:cNvPr id="5" name="Footer Placeholder 4">
            <a:extLst>
              <a:ext uri="{FF2B5EF4-FFF2-40B4-BE49-F238E27FC236}">
                <a16:creationId xmlns:a16="http://schemas.microsoft.com/office/drawing/2014/main" id="{23BFFC3F-888C-B0D6-CC89-B132C481D2A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528C0D1-B21A-E836-96EF-E96322FCF8F1}"/>
              </a:ext>
            </a:extLst>
          </p:cNvPr>
          <p:cNvSpPr>
            <a:spLocks noGrp="1"/>
          </p:cNvSpPr>
          <p:nvPr>
            <p:ph type="sldNum" sz="quarter" idx="12"/>
          </p:nvPr>
        </p:nvSpPr>
        <p:spPr/>
        <p:txBody>
          <a:bodyPr/>
          <a:lstStyle/>
          <a:p>
            <a:fld id="{6BA85A15-A443-4DB5-B440-C08DD784EDB3}" type="slidenum">
              <a:rPr lang="en-IN" smtClean="0"/>
              <a:t>‹#›</a:t>
            </a:fld>
            <a:endParaRPr lang="en-IN"/>
          </a:p>
        </p:txBody>
      </p:sp>
    </p:spTree>
    <p:extLst>
      <p:ext uri="{BB962C8B-B14F-4D97-AF65-F5344CB8AC3E}">
        <p14:creationId xmlns:p14="http://schemas.microsoft.com/office/powerpoint/2010/main" val="17889724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8FF717-4834-A48C-3B8F-4516CA240D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FAA6068-F15C-A08D-6D0D-C2C437396C8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82F3A66-8AFD-2D0F-2AF5-5C2D83E00A9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F60D70-D6F4-4431-84A9-810A020A6C03}" type="datetimeFigureOut">
              <a:rPr lang="en-IN" smtClean="0"/>
              <a:t>04-02-2025</a:t>
            </a:fld>
            <a:endParaRPr lang="en-IN"/>
          </a:p>
        </p:txBody>
      </p:sp>
      <p:sp>
        <p:nvSpPr>
          <p:cNvPr id="5" name="Footer Placeholder 4">
            <a:extLst>
              <a:ext uri="{FF2B5EF4-FFF2-40B4-BE49-F238E27FC236}">
                <a16:creationId xmlns:a16="http://schemas.microsoft.com/office/drawing/2014/main" id="{06B9E281-FB8A-470F-43C3-0EC8A3B559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6084EB80-5F3A-429B-3CF9-4A1AA207BF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A85A15-A443-4DB5-B440-C08DD784EDB3}" type="slidenum">
              <a:rPr lang="en-IN" smtClean="0"/>
              <a:t>‹#›</a:t>
            </a:fld>
            <a:endParaRPr lang="en-IN"/>
          </a:p>
        </p:txBody>
      </p:sp>
    </p:spTree>
    <p:extLst>
      <p:ext uri="{BB962C8B-B14F-4D97-AF65-F5344CB8AC3E}">
        <p14:creationId xmlns:p14="http://schemas.microsoft.com/office/powerpoint/2010/main" val="25780373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08E51-581A-85D1-A78D-9DFF1D971312}"/>
              </a:ext>
            </a:extLst>
          </p:cNvPr>
          <p:cNvSpPr>
            <a:spLocks noGrp="1"/>
          </p:cNvSpPr>
          <p:nvPr>
            <p:ph type="ctrTitle"/>
          </p:nvPr>
        </p:nvSpPr>
        <p:spPr>
          <a:xfrm>
            <a:off x="1554866" y="844952"/>
            <a:ext cx="9144000" cy="2757086"/>
          </a:xfrm>
        </p:spPr>
        <p:txBody>
          <a:bodyPr>
            <a:normAutofit fontScale="90000"/>
          </a:bodyPr>
          <a:lstStyle/>
          <a:p>
            <a:r>
              <a:rPr lang="en-US" b="1" i="0" dirty="0">
                <a:effectLst/>
                <a:latin typeface="-apple-system"/>
              </a:rPr>
              <a:t> </a:t>
            </a:r>
            <a:r>
              <a:rPr lang="en-US" sz="4900" b="1" i="0" dirty="0">
                <a:effectLst/>
                <a:latin typeface="-apple-system"/>
              </a:rPr>
              <a:t>Electricity and Magnetic Effects  </a:t>
            </a:r>
            <a:br>
              <a:rPr lang="en-US" b="1" i="0" dirty="0">
                <a:effectLst/>
                <a:latin typeface="-apple-system"/>
              </a:rPr>
            </a:br>
            <a:r>
              <a:rPr lang="en-US" sz="4900" b="1" i="0" dirty="0">
                <a:effectLst/>
                <a:latin typeface="-apple-system"/>
              </a:rPr>
              <a:t>Important Questions</a:t>
            </a:r>
            <a:br>
              <a:rPr lang="en-US" sz="4900" b="1" i="0" dirty="0">
                <a:effectLst/>
                <a:latin typeface="-apple-system"/>
              </a:rPr>
            </a:br>
            <a:r>
              <a:rPr lang="en-US" sz="4900" b="1" i="0" dirty="0">
                <a:effectLst/>
                <a:latin typeface="-apple-system"/>
              </a:rPr>
              <a:t>Science Class x</a:t>
            </a:r>
            <a:br>
              <a:rPr lang="en-US" b="1" i="0" dirty="0">
                <a:effectLst/>
                <a:latin typeface="-apple-system"/>
              </a:rPr>
            </a:br>
            <a:endParaRPr lang="en-IN" dirty="0"/>
          </a:p>
        </p:txBody>
      </p:sp>
      <p:sp>
        <p:nvSpPr>
          <p:cNvPr id="3" name="Subtitle 2">
            <a:extLst>
              <a:ext uri="{FF2B5EF4-FFF2-40B4-BE49-F238E27FC236}">
                <a16:creationId xmlns:a16="http://schemas.microsoft.com/office/drawing/2014/main" id="{9F613E92-253B-68E5-B667-FFDA077BC68B}"/>
              </a:ext>
            </a:extLst>
          </p:cNvPr>
          <p:cNvSpPr>
            <a:spLocks noGrp="1"/>
          </p:cNvSpPr>
          <p:nvPr>
            <p:ph type="subTitle" idx="1"/>
          </p:nvPr>
        </p:nvSpPr>
        <p:spPr/>
        <p:txBody>
          <a:bodyPr>
            <a:normAutofit/>
          </a:bodyPr>
          <a:lstStyle/>
          <a:p>
            <a:r>
              <a:rPr lang="en-IN" sz="3600" dirty="0" err="1"/>
              <a:t>toppershome.online</a:t>
            </a:r>
            <a:endParaRPr lang="en-IN" sz="3600" dirty="0"/>
          </a:p>
        </p:txBody>
      </p:sp>
    </p:spTree>
    <p:extLst>
      <p:ext uri="{BB962C8B-B14F-4D97-AF65-F5344CB8AC3E}">
        <p14:creationId xmlns:p14="http://schemas.microsoft.com/office/powerpoint/2010/main" val="17274162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78B06C4-D74E-3B99-3CCD-9FC3FF346715}"/>
              </a:ext>
            </a:extLst>
          </p:cNvPr>
          <p:cNvSpPr>
            <a:spLocks noGrp="1"/>
          </p:cNvSpPr>
          <p:nvPr>
            <p:ph idx="1"/>
          </p:nvPr>
        </p:nvSpPr>
        <p:spPr>
          <a:xfrm>
            <a:off x="571982" y="344064"/>
            <a:ext cx="10515600" cy="6126183"/>
          </a:xfrm>
        </p:spPr>
        <p:txBody>
          <a:bodyPr>
            <a:normAutofit fontScale="62500" lnSpcReduction="20000"/>
          </a:bodyPr>
          <a:lstStyle/>
          <a:p>
            <a:pPr marL="0" indent="0">
              <a:buNone/>
            </a:pPr>
            <a:r>
              <a:rPr lang="en-US" b="1" i="0" dirty="0">
                <a:effectLst/>
                <a:latin typeface="-apple-system"/>
              </a:rPr>
              <a:t>                                                                               </a:t>
            </a:r>
            <a:r>
              <a:rPr lang="en-US" sz="5100" b="1" i="0" dirty="0">
                <a:effectLst/>
                <a:latin typeface="-apple-system"/>
              </a:rPr>
              <a:t>Electricity </a:t>
            </a:r>
          </a:p>
          <a:p>
            <a:pPr algn="l" fontAlgn="base">
              <a:buFont typeface="+mj-lt"/>
              <a:buAutoNum type="arabicPeriod"/>
            </a:pPr>
            <a:r>
              <a:rPr lang="en-US" b="0" i="0" dirty="0">
                <a:solidFill>
                  <a:srgbClr val="334155"/>
                </a:solidFill>
                <a:effectLst/>
                <a:latin typeface="-apple-system"/>
              </a:rPr>
              <a:t> A apiece of wire of resistance R is cut into five equal parts These parts are then connected in parallel than equivalent resistance</a:t>
            </a:r>
          </a:p>
          <a:p>
            <a:pPr algn="l" fontAlgn="base">
              <a:buFont typeface="+mj-lt"/>
              <a:buAutoNum type="arabicPeriod"/>
            </a:pPr>
            <a:r>
              <a:rPr lang="en-US" b="0" i="0" dirty="0">
                <a:solidFill>
                  <a:srgbClr val="334155"/>
                </a:solidFill>
                <a:effectLst/>
                <a:latin typeface="-apple-system"/>
              </a:rPr>
              <a:t>The electric bulb is rated 220v and 100 w when it is operated on 110 v  than the power consumed</a:t>
            </a:r>
          </a:p>
          <a:p>
            <a:pPr algn="l" fontAlgn="base">
              <a:buFont typeface="+mj-lt"/>
              <a:buAutoNum type="arabicPeriod"/>
            </a:pPr>
            <a:r>
              <a:rPr lang="en-US" b="0" i="0" dirty="0">
                <a:solidFill>
                  <a:srgbClr val="334155"/>
                </a:solidFill>
                <a:effectLst/>
                <a:latin typeface="-apple-system"/>
              </a:rPr>
              <a:t> The conducting wires of the same material and of equal length and equal diameter are first connected in series and then parallel  in the circuit across the same potential difference find the ratio between two equivalent resistances .</a:t>
            </a:r>
          </a:p>
          <a:p>
            <a:pPr algn="l" fontAlgn="base">
              <a:buFont typeface="+mj-lt"/>
              <a:buAutoNum type="arabicPeriod"/>
            </a:pPr>
            <a:r>
              <a:rPr lang="en-US" b="0" i="0" dirty="0">
                <a:solidFill>
                  <a:srgbClr val="334155"/>
                </a:solidFill>
                <a:effectLst/>
                <a:latin typeface="-apple-system"/>
              </a:rPr>
              <a:t> How is voltmeter connected in circuit ?</a:t>
            </a:r>
          </a:p>
          <a:p>
            <a:pPr algn="l" fontAlgn="base">
              <a:buFont typeface="+mj-lt"/>
              <a:buAutoNum type="arabicPeriod"/>
            </a:pPr>
            <a:r>
              <a:rPr lang="en-US" b="0" i="0" dirty="0">
                <a:solidFill>
                  <a:srgbClr val="334155"/>
                </a:solidFill>
                <a:effectLst/>
                <a:latin typeface="-apple-system"/>
              </a:rPr>
              <a:t>  A copper wire of diameter 0.5mm  resistivity of 0.0000016 ohm -m  what should be the length of wire to make the resistance of 10 ohm . ? When a 12 volt battery is connected to the unknown resistance give the current of 2.5mA find the value of resistance.</a:t>
            </a:r>
          </a:p>
          <a:p>
            <a:pPr algn="l" fontAlgn="base">
              <a:buFont typeface="+mj-lt"/>
              <a:buAutoNum type="arabicPeriod"/>
            </a:pPr>
            <a:r>
              <a:rPr lang="en-US" b="0" i="0" dirty="0">
                <a:solidFill>
                  <a:srgbClr val="334155"/>
                </a:solidFill>
                <a:effectLst/>
                <a:latin typeface="-apple-system"/>
              </a:rPr>
              <a:t> If the battery of 9V is connected to  .2 ohm, .3 ohm , .4ohm, .5 ohm and 12 ohm resistance connected in series  find the current flowing through 12 ohm resistance?</a:t>
            </a:r>
          </a:p>
          <a:p>
            <a:pPr algn="l" fontAlgn="base">
              <a:buFont typeface="+mj-lt"/>
              <a:buAutoNum type="arabicPeriod"/>
            </a:pPr>
            <a:r>
              <a:rPr lang="en-US" b="0" i="0" dirty="0">
                <a:solidFill>
                  <a:srgbClr val="334155"/>
                </a:solidFill>
                <a:effectLst/>
                <a:latin typeface="-apple-system"/>
              </a:rPr>
              <a:t>How many 176 ohm resistances are required  to maintain the current of 5A through 220V. There three resistances of 6 ohm each  how will you connect the resistance to give 9 ohm  or 4 ohm equivalent resistance. How many lamps to be connected of 40w,220 v such that5A current flows through it.</a:t>
            </a:r>
          </a:p>
          <a:p>
            <a:pPr algn="l" fontAlgn="base">
              <a:buFont typeface="+mj-lt"/>
              <a:buAutoNum type="arabicPeriod"/>
            </a:pPr>
            <a:r>
              <a:rPr lang="en-US" b="0" i="0" dirty="0">
                <a:solidFill>
                  <a:srgbClr val="334155"/>
                </a:solidFill>
                <a:effectLst/>
                <a:latin typeface="-apple-system"/>
              </a:rPr>
              <a:t>How many bulbs of 220V and 10W be connected in parallel to 220V mains to produce the current of 5A.  A hot plate having the  2 resistance of24 ohm each  can be used separately, /series / parallel is connected 220 mains  find the current in all cases</a:t>
            </a:r>
          </a:p>
          <a:p>
            <a:pPr algn="l" fontAlgn="base">
              <a:buFont typeface="+mj-lt"/>
              <a:buAutoNum type="arabicPeriod"/>
            </a:pPr>
            <a:r>
              <a:rPr lang="en-US" b="0" i="0" dirty="0">
                <a:solidFill>
                  <a:srgbClr val="334155"/>
                </a:solidFill>
                <a:effectLst/>
                <a:latin typeface="-apple-system"/>
              </a:rPr>
              <a:t> Compare the power  in 2 ohm resistor each case a) 6V battery in series with 1 ohm , ohm resistors b) 4V battery in parallel with 12 ohm and 2ohm resistors</a:t>
            </a:r>
          </a:p>
          <a:p>
            <a:pPr algn="l" fontAlgn="base">
              <a:buFont typeface="+mj-lt"/>
              <a:buAutoNum type="arabicPeriod"/>
            </a:pPr>
            <a:r>
              <a:rPr lang="en-US" b="0" i="0" dirty="0">
                <a:solidFill>
                  <a:srgbClr val="334155"/>
                </a:solidFill>
                <a:effectLst/>
                <a:latin typeface="-apple-system"/>
              </a:rPr>
              <a:t> What is the current flowing through the circuit when two bulb of 100w 220v and 60 w 220v connected parallel. What is the energy consumed if 250 w TV  used fir 1 </a:t>
            </a:r>
            <a:r>
              <a:rPr lang="en-US" b="0" i="0" dirty="0" err="1">
                <a:solidFill>
                  <a:srgbClr val="334155"/>
                </a:solidFill>
                <a:effectLst/>
                <a:latin typeface="-apple-system"/>
              </a:rPr>
              <a:t>hr</a:t>
            </a:r>
            <a:r>
              <a:rPr lang="en-US" b="0" i="0" dirty="0">
                <a:solidFill>
                  <a:srgbClr val="334155"/>
                </a:solidFill>
                <a:effectLst/>
                <a:latin typeface="-apple-system"/>
              </a:rPr>
              <a:t>  and toasters of 120 w  used for 30minutes</a:t>
            </a:r>
          </a:p>
          <a:p>
            <a:pPr marL="0" indent="0">
              <a:buNone/>
            </a:pPr>
            <a:endParaRPr lang="en-US" b="1" i="0" dirty="0">
              <a:effectLst/>
              <a:latin typeface="-apple-system"/>
            </a:endParaRPr>
          </a:p>
          <a:p>
            <a:pPr marL="0" indent="0">
              <a:buNone/>
            </a:pPr>
            <a:endParaRPr lang="en-IN" dirty="0"/>
          </a:p>
        </p:txBody>
      </p:sp>
    </p:spTree>
    <p:extLst>
      <p:ext uri="{BB962C8B-B14F-4D97-AF65-F5344CB8AC3E}">
        <p14:creationId xmlns:p14="http://schemas.microsoft.com/office/powerpoint/2010/main" val="38639463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9D230C2-53E4-6935-F0B7-4D4D0ACF6D2B}"/>
              </a:ext>
            </a:extLst>
          </p:cNvPr>
          <p:cNvSpPr>
            <a:spLocks noGrp="1"/>
          </p:cNvSpPr>
          <p:nvPr>
            <p:ph idx="1"/>
          </p:nvPr>
        </p:nvSpPr>
        <p:spPr>
          <a:xfrm>
            <a:off x="405114" y="439838"/>
            <a:ext cx="10948686" cy="5737125"/>
          </a:xfrm>
        </p:spPr>
        <p:txBody>
          <a:bodyPr>
            <a:normAutofit fontScale="62500" lnSpcReduction="20000"/>
          </a:bodyPr>
          <a:lstStyle/>
          <a:p>
            <a:pPr marL="0" indent="0" algn="l" fontAlgn="base">
              <a:buNone/>
            </a:pPr>
            <a:r>
              <a:rPr lang="en-US" b="0" i="0" dirty="0">
                <a:solidFill>
                  <a:srgbClr val="334155"/>
                </a:solidFill>
                <a:effectLst/>
                <a:latin typeface="-apple-system"/>
              </a:rPr>
              <a:t>10. Give reasons a) tungsten is used for filament in bulb .b)  Electric iron ,bread toaster  has conductors of alloy c)  series arrangement of circuit is not used in domestic wiring d) relation of resistance and aera of cross-section of conductor e) copper /aluminum wires are used in electricity transmission. f) relation of power and potential difference. g) Electric bulb is filled with which inactive gases  h) fuse is connected in live wire</a:t>
            </a:r>
          </a:p>
          <a:p>
            <a:pPr marL="0" indent="0" algn="l" fontAlgn="base">
              <a:buNone/>
            </a:pPr>
            <a:r>
              <a:rPr lang="en-US" b="0" i="0" dirty="0">
                <a:solidFill>
                  <a:srgbClr val="334155"/>
                </a:solidFill>
                <a:effectLst/>
                <a:latin typeface="-apple-system"/>
              </a:rPr>
              <a:t>11. A charge of 15 coulomb flows in one minute find the current flowing . What is the cost @ Rs 3/unit when heater of 800w is operated for 6hrs/day for 3 days. Find the equivalent resistance when 10 ohm,15 ohm 5 ohm resistance are connected in parallel Draw the graph of ohm’s law and explain it.</a:t>
            </a:r>
          </a:p>
          <a:p>
            <a:pPr marL="0" indent="0" algn="l" fontAlgn="base">
              <a:buNone/>
            </a:pPr>
            <a:r>
              <a:rPr lang="en-US" dirty="0">
                <a:solidFill>
                  <a:srgbClr val="334155"/>
                </a:solidFill>
                <a:latin typeface="-apple-system"/>
              </a:rPr>
              <a:t>12.</a:t>
            </a:r>
            <a:r>
              <a:rPr lang="en-US" b="0" i="0" dirty="0">
                <a:solidFill>
                  <a:srgbClr val="334155"/>
                </a:solidFill>
                <a:effectLst/>
                <a:latin typeface="-apple-system"/>
              </a:rPr>
              <a:t>Nichrome wire of length of l of radius r has resistance of 10 ohm how is resistance changes when length of wire is made double  or if radius is made  doubled.</a:t>
            </a:r>
          </a:p>
          <a:p>
            <a:pPr marL="0" indent="0" algn="l" fontAlgn="base">
              <a:buNone/>
            </a:pPr>
            <a:r>
              <a:rPr lang="en-US" b="0" i="0" dirty="0">
                <a:solidFill>
                  <a:srgbClr val="334155"/>
                </a:solidFill>
                <a:effectLst/>
                <a:latin typeface="-apple-system"/>
              </a:rPr>
              <a:t>13.Three resistors 5 ohm, 10 ohm , 15 ohm is connected in series with the battery of 30v draw the circuit  with ammeter and voltmeter find the current passing in 1o ohm .</a:t>
            </a:r>
          </a:p>
          <a:p>
            <a:pPr marL="0" indent="0" algn="l" fontAlgn="base">
              <a:buNone/>
            </a:pPr>
            <a:r>
              <a:rPr lang="en-US" b="0" i="0" dirty="0">
                <a:solidFill>
                  <a:srgbClr val="334155"/>
                </a:solidFill>
                <a:effectLst/>
                <a:latin typeface="-apple-system"/>
              </a:rPr>
              <a:t>14.The electric iron  rated 840 w -360 w if connected to 220v find the resistance in minimum and maximum conditions.</a:t>
            </a:r>
          </a:p>
          <a:p>
            <a:pPr marL="0" indent="0" algn="l" fontAlgn="base">
              <a:buNone/>
            </a:pPr>
            <a:r>
              <a:rPr lang="en-US" b="0" i="0" dirty="0">
                <a:solidFill>
                  <a:srgbClr val="334155"/>
                </a:solidFill>
                <a:effectLst/>
                <a:latin typeface="-apple-system"/>
              </a:rPr>
              <a:t>15. A bulb of200v ,100w  calculate the resistance of  bulb  if 5 such bulbs  are connected  for 4 </a:t>
            </a:r>
            <a:r>
              <a:rPr lang="en-US" b="0" i="0" dirty="0" err="1">
                <a:solidFill>
                  <a:srgbClr val="334155"/>
                </a:solidFill>
                <a:effectLst/>
                <a:latin typeface="-apple-system"/>
              </a:rPr>
              <a:t>hrs</a:t>
            </a:r>
            <a:r>
              <a:rPr lang="en-US" b="0" i="0" dirty="0">
                <a:solidFill>
                  <a:srgbClr val="334155"/>
                </a:solidFill>
                <a:effectLst/>
                <a:latin typeface="-apple-system"/>
              </a:rPr>
              <a:t> find the unit consumed and cost @rs 4/unit.  Calculate the aera of cross-section of wire of length 625mm ,resistance 4 ohm and resistivity of 0.00000048 ohm -meter.</a:t>
            </a:r>
          </a:p>
          <a:p>
            <a:pPr marL="0" indent="0" algn="l" fontAlgn="base">
              <a:buNone/>
            </a:pPr>
            <a:r>
              <a:rPr lang="en-US" b="0" i="0" dirty="0">
                <a:solidFill>
                  <a:srgbClr val="334155"/>
                </a:solidFill>
                <a:effectLst/>
                <a:latin typeface="-apple-system"/>
              </a:rPr>
              <a:t>16 An electric lamp is connected to 4 ohm resistance in series such that current flowing is.25 A through battery of 6 v.</a:t>
            </a:r>
          </a:p>
          <a:p>
            <a:pPr marL="0" indent="0" algn="l" fontAlgn="base">
              <a:buNone/>
            </a:pPr>
            <a:r>
              <a:rPr lang="en-US" b="0" i="0" dirty="0">
                <a:solidFill>
                  <a:srgbClr val="334155"/>
                </a:solidFill>
                <a:effectLst/>
                <a:latin typeface="-apple-system"/>
              </a:rPr>
              <a:t>17. Drive the expression of combination of resistance in series and parallel. Two lamps of 40 w 220v ,and 100w 220v connected in parallel  calculate the resistance, current and energy of circuit.</a:t>
            </a:r>
          </a:p>
          <a:p>
            <a:pPr marL="0" indent="0" algn="l" fontAlgn="base">
              <a:buNone/>
            </a:pPr>
            <a:r>
              <a:rPr lang="en-US" b="0" i="0" dirty="0">
                <a:solidFill>
                  <a:srgbClr val="334155"/>
                </a:solidFill>
                <a:effectLst/>
                <a:latin typeface="-apple-system"/>
              </a:rPr>
              <a:t>18 Two resistances of 10 ohm , 15 ohm is connected  with 12 v battery find the minimum and maximum current flowing indifferent conditions .</a:t>
            </a:r>
          </a:p>
          <a:p>
            <a:pPr marL="0" indent="0" algn="l" fontAlgn="base">
              <a:buNone/>
            </a:pPr>
            <a:r>
              <a:rPr lang="en-US" b="0" i="0" dirty="0">
                <a:solidFill>
                  <a:srgbClr val="334155"/>
                </a:solidFill>
                <a:effectLst/>
                <a:latin typeface="-apple-system"/>
              </a:rPr>
              <a:t>19 What is the difference between AC and DC circuit ,write their frequency.  and graph</a:t>
            </a:r>
          </a:p>
          <a:p>
            <a:pPr marL="0" indent="0">
              <a:buNone/>
            </a:pPr>
            <a:endParaRPr lang="en-IN" dirty="0"/>
          </a:p>
        </p:txBody>
      </p:sp>
    </p:spTree>
    <p:extLst>
      <p:ext uri="{BB962C8B-B14F-4D97-AF65-F5344CB8AC3E}">
        <p14:creationId xmlns:p14="http://schemas.microsoft.com/office/powerpoint/2010/main" val="41796451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4BB3C6-13FD-5656-CE45-C534CED0CE61}"/>
              </a:ext>
            </a:extLst>
          </p:cNvPr>
          <p:cNvSpPr>
            <a:spLocks noGrp="1"/>
          </p:cNvSpPr>
          <p:nvPr>
            <p:ph idx="1"/>
          </p:nvPr>
        </p:nvSpPr>
        <p:spPr>
          <a:xfrm>
            <a:off x="415636" y="228600"/>
            <a:ext cx="10938164" cy="5948363"/>
          </a:xfrm>
        </p:spPr>
        <p:txBody>
          <a:bodyPr>
            <a:normAutofit lnSpcReduction="10000"/>
          </a:bodyPr>
          <a:lstStyle/>
          <a:p>
            <a:pPr marL="0" indent="0">
              <a:buNone/>
            </a:pPr>
            <a:r>
              <a:rPr lang="en-US" dirty="0"/>
              <a:t>20..Write three important features of domestic electric supply lines  with reference voltage, wire </a:t>
            </a:r>
            <a:r>
              <a:rPr lang="en-US" dirty="0" err="1"/>
              <a:t>colour</a:t>
            </a:r>
            <a:r>
              <a:rPr lang="en-US" dirty="0"/>
              <a:t> , and combination of circuit , what is overloading and short-circuiting .</a:t>
            </a:r>
          </a:p>
          <a:p>
            <a:pPr marL="0" indent="0">
              <a:buNone/>
            </a:pPr>
            <a:r>
              <a:rPr lang="en-IN" dirty="0"/>
              <a:t>21. </a:t>
            </a:r>
          </a:p>
          <a:p>
            <a:pPr marL="0" indent="0">
              <a:buNone/>
            </a:pPr>
            <a:endParaRPr lang="en-IN" dirty="0"/>
          </a:p>
          <a:p>
            <a:pPr marL="0" indent="0">
              <a:buNone/>
            </a:pPr>
            <a:endParaRPr lang="en-IN" dirty="0"/>
          </a:p>
          <a:p>
            <a:pPr marL="0" indent="0">
              <a:buNone/>
            </a:pPr>
            <a:endParaRPr lang="en-IN" dirty="0"/>
          </a:p>
          <a:p>
            <a:endParaRPr lang="en-IN" dirty="0"/>
          </a:p>
          <a:p>
            <a:r>
              <a:rPr lang="en-IN" dirty="0"/>
              <a:t>22.</a:t>
            </a:r>
            <a:r>
              <a:rPr lang="en-US" dirty="0">
                <a:solidFill>
                  <a:srgbClr val="FF0000"/>
                </a:solidFill>
                <a:effectLst/>
                <a:latin typeface="arial black" panose="020B0A04020102020204" pitchFamily="34" charset="0"/>
              </a:rPr>
              <a:t>.i)Define electric power .write the relation of V and R . The electric is design to work at 220 volt, it consumes 11 units of energy in 5 </a:t>
            </a:r>
            <a:r>
              <a:rPr lang="en-US" dirty="0" err="1">
                <a:solidFill>
                  <a:srgbClr val="FF0000"/>
                </a:solidFill>
                <a:effectLst/>
                <a:latin typeface="arial black" panose="020B0A04020102020204" pitchFamily="34" charset="0"/>
              </a:rPr>
              <a:t>hrs</a:t>
            </a:r>
            <a:r>
              <a:rPr lang="en-US" dirty="0">
                <a:solidFill>
                  <a:srgbClr val="FF0000"/>
                </a:solidFill>
                <a:effectLst/>
                <a:latin typeface="arial black" panose="020B0A04020102020204" pitchFamily="34" charset="0"/>
              </a:rPr>
              <a:t> than find </a:t>
            </a:r>
            <a:r>
              <a:rPr lang="en-US" dirty="0" err="1">
                <a:solidFill>
                  <a:srgbClr val="FF0000"/>
                </a:solidFill>
                <a:effectLst/>
                <a:latin typeface="arial black" panose="020B0A04020102020204" pitchFamily="34" charset="0"/>
              </a:rPr>
              <a:t>i</a:t>
            </a:r>
            <a:r>
              <a:rPr lang="en-US" dirty="0">
                <a:solidFill>
                  <a:srgbClr val="FF0000"/>
                </a:solidFill>
                <a:effectLst/>
                <a:latin typeface="arial black" panose="020B0A04020102020204" pitchFamily="34" charset="0"/>
              </a:rPr>
              <a:t>) power  rating ii) Electric current drawn iii) Resistance (2024)</a:t>
            </a:r>
            <a:r>
              <a:rPr lang="en-US" b="1" dirty="0"/>
              <a:t> </a:t>
            </a:r>
          </a:p>
          <a:p>
            <a:pPr marL="0" indent="0">
              <a:buNone/>
            </a:pPr>
            <a:r>
              <a:rPr lang="en-IN" dirty="0"/>
              <a:t>                                                                                                                                                               </a:t>
            </a:r>
          </a:p>
        </p:txBody>
      </p:sp>
      <p:pic>
        <p:nvPicPr>
          <p:cNvPr id="5" name="Picture 4">
            <a:extLst>
              <a:ext uri="{FF2B5EF4-FFF2-40B4-BE49-F238E27FC236}">
                <a16:creationId xmlns:a16="http://schemas.microsoft.com/office/drawing/2014/main" id="{396C6DC4-5A49-9358-8B15-329572A147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3783" y="1622156"/>
            <a:ext cx="8406245" cy="1580625"/>
          </a:xfrm>
          <a:prstGeom prst="rect">
            <a:avLst/>
          </a:prstGeom>
        </p:spPr>
      </p:pic>
    </p:spTree>
    <p:extLst>
      <p:ext uri="{BB962C8B-B14F-4D97-AF65-F5344CB8AC3E}">
        <p14:creationId xmlns:p14="http://schemas.microsoft.com/office/powerpoint/2010/main" val="20047807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CFA6C7-210F-77FF-4FB3-682795CA18CE}"/>
              </a:ext>
            </a:extLst>
          </p:cNvPr>
          <p:cNvSpPr>
            <a:spLocks noGrp="1"/>
          </p:cNvSpPr>
          <p:nvPr>
            <p:ph idx="1"/>
          </p:nvPr>
        </p:nvSpPr>
        <p:spPr>
          <a:xfrm>
            <a:off x="381000" y="498764"/>
            <a:ext cx="10515600" cy="5667808"/>
          </a:xfrm>
        </p:spPr>
        <p:txBody>
          <a:bodyPr>
            <a:normAutofit/>
          </a:bodyPr>
          <a:lstStyle/>
          <a:p>
            <a:pPr marL="0" indent="0">
              <a:buNone/>
            </a:pPr>
            <a:r>
              <a:rPr lang="en-US" sz="2000" dirty="0">
                <a:solidFill>
                  <a:srgbClr val="FF0000"/>
                </a:solidFill>
                <a:latin typeface="arial black" panose="020B0A04020102020204" pitchFamily="34" charset="0"/>
              </a:rPr>
              <a:t>23.</a:t>
            </a:r>
            <a:r>
              <a:rPr lang="en-US" sz="2000" dirty="0">
                <a:solidFill>
                  <a:srgbClr val="FF0000"/>
                </a:solidFill>
                <a:effectLst/>
                <a:latin typeface="arial black" panose="020B0A04020102020204" pitchFamily="34" charset="0"/>
              </a:rPr>
              <a:t> Drive the expression of resistivity and it's SI </a:t>
            </a:r>
            <a:r>
              <a:rPr lang="en-US" sz="2000" dirty="0" err="1">
                <a:solidFill>
                  <a:srgbClr val="FF0000"/>
                </a:solidFill>
                <a:effectLst/>
                <a:latin typeface="arial black" panose="020B0A04020102020204" pitchFamily="34" charset="0"/>
              </a:rPr>
              <a:t>unit,the</a:t>
            </a:r>
            <a:r>
              <a:rPr lang="en-US" sz="2000" dirty="0">
                <a:solidFill>
                  <a:srgbClr val="FF0000"/>
                </a:solidFill>
                <a:effectLst/>
                <a:latin typeface="arial black" panose="020B0A04020102020204" pitchFamily="34" charset="0"/>
              </a:rPr>
              <a:t> resistance of 3 meter long wire is 60Ω if cross section aera is 4x10^-7 m² calculate resistivity , state how resistivity affected if length of wire is made double (2024) iv) use Ohm's law to determine the potential difference across of 3Ω resistance as </a:t>
            </a:r>
            <a:r>
              <a:rPr lang="en-US" sz="2000" dirty="0" err="1">
                <a:solidFill>
                  <a:srgbClr val="FF0000"/>
                </a:solidFill>
                <a:effectLst/>
                <a:latin typeface="arial black" panose="020B0A04020102020204" pitchFamily="34" charset="0"/>
              </a:rPr>
              <a:t>shown.Draw</a:t>
            </a:r>
            <a:r>
              <a:rPr lang="en-US" sz="2000" dirty="0">
                <a:solidFill>
                  <a:srgbClr val="FF0000"/>
                </a:solidFill>
                <a:effectLst/>
                <a:latin typeface="arial black" panose="020B0A04020102020204" pitchFamily="34" charset="0"/>
              </a:rPr>
              <a:t> a graph of 3 different Resistance of 2 , 3, 4 ohms showing their slopes.</a:t>
            </a:r>
            <a:endParaRPr lang="en-IN" sz="2000" dirty="0"/>
          </a:p>
        </p:txBody>
      </p:sp>
      <p:pic>
        <p:nvPicPr>
          <p:cNvPr id="5" name="Picture 4">
            <a:extLst>
              <a:ext uri="{FF2B5EF4-FFF2-40B4-BE49-F238E27FC236}">
                <a16:creationId xmlns:a16="http://schemas.microsoft.com/office/drawing/2014/main" id="{898D3681-4039-B99A-FB95-558C64941B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25090" y="3202769"/>
            <a:ext cx="4821383" cy="3258005"/>
          </a:xfrm>
          <a:prstGeom prst="rect">
            <a:avLst/>
          </a:prstGeom>
        </p:spPr>
      </p:pic>
    </p:spTree>
    <p:extLst>
      <p:ext uri="{BB962C8B-B14F-4D97-AF65-F5344CB8AC3E}">
        <p14:creationId xmlns:p14="http://schemas.microsoft.com/office/powerpoint/2010/main" val="9443601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1117AD-F6AA-87C3-C715-E329B46EC3F4}"/>
              </a:ext>
            </a:extLst>
          </p:cNvPr>
          <p:cNvSpPr>
            <a:spLocks noGrp="1"/>
          </p:cNvSpPr>
          <p:nvPr>
            <p:ph idx="1"/>
          </p:nvPr>
        </p:nvSpPr>
        <p:spPr>
          <a:xfrm>
            <a:off x="207818" y="353291"/>
            <a:ext cx="11145982" cy="5823672"/>
          </a:xfrm>
        </p:spPr>
        <p:txBody>
          <a:bodyPr>
            <a:normAutofit fontScale="77500" lnSpcReduction="20000"/>
          </a:bodyPr>
          <a:lstStyle/>
          <a:p>
            <a:pPr algn="ctr"/>
            <a:r>
              <a:rPr lang="en-US" b="1" dirty="0">
                <a:effectLst/>
              </a:rPr>
              <a:t>Magnetic Effects</a:t>
            </a:r>
          </a:p>
          <a:p>
            <a:r>
              <a:rPr lang="en-US" dirty="0"/>
              <a:t>where is the magnetic field near a long straight wire ? What is the phenomenon of electromagnetic induction?</a:t>
            </a:r>
          </a:p>
          <a:p>
            <a:pPr>
              <a:buFont typeface="+mj-lt"/>
              <a:buAutoNum type="arabicPeriod"/>
            </a:pPr>
            <a:r>
              <a:rPr lang="en-US" dirty="0"/>
              <a:t>Name device used  for producing  electric-current is  generator/motor/ galvanometer.</a:t>
            </a:r>
          </a:p>
          <a:p>
            <a:pPr>
              <a:buFont typeface="+mj-lt"/>
              <a:buAutoNum type="arabicPeriod"/>
            </a:pPr>
            <a:r>
              <a:rPr lang="en-US" dirty="0"/>
              <a:t> What is the main difference between AC  generator and DC generator.</a:t>
            </a:r>
          </a:p>
          <a:p>
            <a:pPr>
              <a:buFont typeface="+mj-lt"/>
              <a:buAutoNum type="arabicPeriod"/>
            </a:pPr>
            <a:r>
              <a:rPr lang="en-US" dirty="0"/>
              <a:t> What happens about the current at the time of short circuiting.  when does it take place. What are three sources of magnetic fields.?</a:t>
            </a:r>
          </a:p>
          <a:p>
            <a:pPr>
              <a:buFont typeface="+mj-lt"/>
              <a:buAutoNum type="arabicPeriod"/>
            </a:pPr>
            <a:r>
              <a:rPr lang="en-US" dirty="0"/>
              <a:t>How does a solenoid behave like magnet? How the North and south pole is determined in it?</a:t>
            </a:r>
          </a:p>
          <a:p>
            <a:pPr>
              <a:buFont typeface="+mj-lt"/>
              <a:buAutoNum type="arabicPeriod"/>
            </a:pPr>
            <a:r>
              <a:rPr lang="en-US" dirty="0"/>
              <a:t>Draw a label diagram of electric motor . Explain the principle of motor and it's working  and uses .</a:t>
            </a:r>
          </a:p>
          <a:p>
            <a:pPr>
              <a:buFont typeface="+mj-lt"/>
              <a:buAutoNum type="arabicPeriod"/>
            </a:pPr>
            <a:r>
              <a:rPr lang="en-US" dirty="0"/>
              <a:t>A coil of insulated copper wire is connected to galvanometer  what happens to when bar magnet is </a:t>
            </a:r>
            <a:r>
              <a:rPr lang="en-US" dirty="0" err="1"/>
              <a:t>i</a:t>
            </a:r>
            <a:r>
              <a:rPr lang="en-US" dirty="0"/>
              <a:t>) pushed into the coil ii) withdrawn from inside the coil  iii) remain stationary in coil</a:t>
            </a:r>
          </a:p>
          <a:p>
            <a:pPr>
              <a:buFont typeface="+mj-lt"/>
              <a:buAutoNum type="arabicPeriod"/>
            </a:pPr>
            <a:r>
              <a:rPr lang="en-US" dirty="0"/>
              <a:t>State the rule by which the direction of magnetic field is determine </a:t>
            </a:r>
            <a:r>
              <a:rPr lang="en-US" dirty="0" err="1"/>
              <a:t>i</a:t>
            </a:r>
            <a:r>
              <a:rPr lang="en-US" dirty="0"/>
              <a:t>) The magnetic field produced around a straight current carrying conductor  ii)Force experienced by the current carrying  straight conductor placed in magnetic field which is perpendicular to it. iii) Current induced in coil due to rotation  in magnetic field.</a:t>
            </a:r>
          </a:p>
          <a:p>
            <a:pPr>
              <a:buFont typeface="+mj-lt"/>
              <a:buAutoNum type="arabicPeriod"/>
            </a:pPr>
            <a:r>
              <a:rPr lang="en-US" dirty="0"/>
              <a:t>Two  circular coils A and B are placed close to each d  if the current in coil flows in A is changed will the be any effect on B.</a:t>
            </a:r>
          </a:p>
          <a:p>
            <a:pPr>
              <a:buFont typeface="+mj-lt"/>
              <a:buAutoNum type="arabicPeriod"/>
            </a:pPr>
            <a:r>
              <a:rPr lang="en-US" dirty="0"/>
              <a:t>Explain the principles of generator  with it's working and diagram</a:t>
            </a:r>
          </a:p>
          <a:p>
            <a:pPr marL="0" indent="0">
              <a:buNone/>
            </a:pPr>
            <a:endParaRPr lang="en-IN" dirty="0"/>
          </a:p>
        </p:txBody>
      </p:sp>
    </p:spTree>
    <p:extLst>
      <p:ext uri="{BB962C8B-B14F-4D97-AF65-F5344CB8AC3E}">
        <p14:creationId xmlns:p14="http://schemas.microsoft.com/office/powerpoint/2010/main" val="496566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A19675-148A-2658-0DAC-E05605075D51}"/>
              </a:ext>
            </a:extLst>
          </p:cNvPr>
          <p:cNvSpPr>
            <a:spLocks noGrp="1"/>
          </p:cNvSpPr>
          <p:nvPr>
            <p:ph idx="1"/>
          </p:nvPr>
        </p:nvSpPr>
        <p:spPr>
          <a:xfrm>
            <a:off x="270164" y="374073"/>
            <a:ext cx="11083636" cy="5802890"/>
          </a:xfrm>
        </p:spPr>
        <p:txBody>
          <a:bodyPr>
            <a:normAutofit fontScale="77500" lnSpcReduction="20000"/>
          </a:bodyPr>
          <a:lstStyle/>
          <a:p>
            <a:pPr marL="0" indent="0">
              <a:buNone/>
            </a:pPr>
            <a:r>
              <a:rPr lang="en-US" dirty="0"/>
              <a:t>10.What is the angle between current and magnetic field  for maximum current in straight current carrying conductor ? Explain Fleming right hand rule.</a:t>
            </a:r>
          </a:p>
          <a:p>
            <a:pPr marL="0" indent="0">
              <a:buNone/>
            </a:pPr>
            <a:r>
              <a:rPr lang="en-US" dirty="0"/>
              <a:t>11.List the properties of magnetic lines of forces.</a:t>
            </a:r>
          </a:p>
          <a:p>
            <a:pPr marL="0" indent="0">
              <a:buNone/>
            </a:pPr>
            <a:r>
              <a:rPr lang="en-US" dirty="0"/>
              <a:t>12. Draw magnetic field lines produced around a current carrying straight conductor passing through cardboard .How will the strength of magnetic field changes ,when the point where magnetic field is to be determined is moved away from the conductor. or when current flowing increases</a:t>
            </a:r>
          </a:p>
          <a:p>
            <a:pPr marL="0" indent="0">
              <a:buNone/>
            </a:pPr>
            <a:r>
              <a:rPr lang="en-US" dirty="0"/>
              <a:t>13.State Maxwell right hand thumb rule  ? Magnetic field lines close to the axis of current carrying loop as we move away from the center of loop we observe the lines keep on diverging why it is so.</a:t>
            </a:r>
          </a:p>
          <a:p>
            <a:pPr marL="0" indent="0">
              <a:buNone/>
            </a:pPr>
            <a:r>
              <a:rPr lang="en-US" dirty="0"/>
              <a:t>14.Explain the  effect of magnetic field produced at point in a current carrying circular coil  when a)amount of current is increased b)distance form the coil increase c)increase the number of turns.</a:t>
            </a:r>
          </a:p>
          <a:p>
            <a:pPr marL="0" indent="0">
              <a:buNone/>
            </a:pPr>
            <a:r>
              <a:rPr lang="en-US" dirty="0"/>
              <a:t>15.Show that a current carrying conductor experiences the force when placed  in magnetic field.</a:t>
            </a:r>
          </a:p>
          <a:p>
            <a:pPr marL="0" indent="0">
              <a:buNone/>
            </a:pPr>
            <a:r>
              <a:rPr lang="en-US" dirty="0"/>
              <a:t>16.Draw the magnetic field lines of bar magnet  why two l magnet lines do not intersect each other</a:t>
            </a:r>
          </a:p>
          <a:p>
            <a:pPr marL="0" indent="0">
              <a:buNone/>
            </a:pPr>
            <a:r>
              <a:rPr lang="en-US" dirty="0"/>
              <a:t>17.The two coils P and Q  are wounded over the same iron core  Coil p is connected to a battery and key and coil Q is connected to galvanometer  what happens) current in coil P started by closed by . ii) Current continues to flow in coil P iii) Current in coil P is stopped  give reasons</a:t>
            </a:r>
          </a:p>
          <a:p>
            <a:pPr marL="0" indent="0">
              <a:buNone/>
            </a:pPr>
            <a:endParaRPr lang="en-IN" dirty="0"/>
          </a:p>
        </p:txBody>
      </p:sp>
    </p:spTree>
    <p:extLst>
      <p:ext uri="{BB962C8B-B14F-4D97-AF65-F5344CB8AC3E}">
        <p14:creationId xmlns:p14="http://schemas.microsoft.com/office/powerpoint/2010/main" val="4270465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C068A557-9DE8-E239-661C-143F8F270D71}"/>
              </a:ext>
            </a:extLst>
          </p:cNvPr>
          <p:cNvSpPr>
            <a:spLocks noGrp="1"/>
          </p:cNvSpPr>
          <p:nvPr>
            <p:ph idx="1"/>
          </p:nvPr>
        </p:nvSpPr>
        <p:spPr>
          <a:xfrm>
            <a:off x="457200" y="467591"/>
            <a:ext cx="10896600" cy="5709372"/>
          </a:xfrm>
        </p:spPr>
        <p:txBody>
          <a:bodyPr>
            <a:normAutofit/>
          </a:bodyPr>
          <a:lstStyle/>
          <a:p>
            <a:pPr marL="0" indent="0">
              <a:buNone/>
            </a:pPr>
            <a:r>
              <a:rPr lang="en-US" sz="2000" dirty="0">
                <a:solidFill>
                  <a:srgbClr val="FF0000"/>
                </a:solidFill>
                <a:effectLst/>
                <a:latin typeface="arial black" panose="020B0A04020102020204" pitchFamily="34" charset="0"/>
              </a:rPr>
              <a:t>18,why do  magnet field lines do not intersect each other ?(2024)ii) Draw the magnet field lines represented . State Fleming's left rule explain the direction of force if the current flows through AB placed in uniform magnet field What will happen when electron enters the same field along the direction of AB</a:t>
            </a:r>
          </a:p>
          <a:p>
            <a:pPr marL="0" indent="0">
              <a:buNone/>
            </a:pPr>
            <a:endParaRPr lang="en-US" sz="2000" dirty="0">
              <a:solidFill>
                <a:srgbClr val="FF0000"/>
              </a:solidFill>
              <a:latin typeface="arial black" panose="020B0A04020102020204" pitchFamily="34" charset="0"/>
            </a:endParaRPr>
          </a:p>
          <a:p>
            <a:pPr marL="0" indent="0">
              <a:buNone/>
            </a:pPr>
            <a:endParaRPr lang="en-US" sz="2000" dirty="0">
              <a:solidFill>
                <a:srgbClr val="FF0000"/>
              </a:solidFill>
              <a:latin typeface="arial black" panose="020B0A04020102020204" pitchFamily="34" charset="0"/>
            </a:endParaRPr>
          </a:p>
          <a:p>
            <a:pPr marL="0" indent="0">
              <a:buNone/>
            </a:pPr>
            <a:endParaRPr lang="en-US" sz="2000" dirty="0">
              <a:solidFill>
                <a:srgbClr val="FF0000"/>
              </a:solidFill>
              <a:latin typeface="arial black" panose="020B0A04020102020204" pitchFamily="34" charset="0"/>
            </a:endParaRPr>
          </a:p>
          <a:p>
            <a:pPr marL="0" indent="0">
              <a:buNone/>
            </a:pPr>
            <a:endParaRPr lang="en-US" sz="2000" dirty="0">
              <a:solidFill>
                <a:srgbClr val="FF0000"/>
              </a:solidFill>
              <a:latin typeface="arial black" panose="020B0A04020102020204" pitchFamily="34" charset="0"/>
            </a:endParaRPr>
          </a:p>
          <a:p>
            <a:pPr marL="0" indent="0">
              <a:buNone/>
            </a:pPr>
            <a:endParaRPr lang="en-US" sz="2000" dirty="0">
              <a:solidFill>
                <a:srgbClr val="FF0000"/>
              </a:solidFill>
              <a:latin typeface="arial black" panose="020B0A04020102020204" pitchFamily="34" charset="0"/>
            </a:endParaRPr>
          </a:p>
          <a:p>
            <a:pPr marL="0" indent="0">
              <a:buNone/>
            </a:pPr>
            <a:r>
              <a:rPr lang="en-US" sz="2000" dirty="0">
                <a:solidFill>
                  <a:srgbClr val="FF0000"/>
                </a:solidFill>
                <a:latin typeface="arial black" panose="020B0A04020102020204" pitchFamily="34" charset="0"/>
              </a:rPr>
              <a:t>19. 2024</a:t>
            </a:r>
            <a:endParaRPr lang="en-US" sz="2000" dirty="0"/>
          </a:p>
        </p:txBody>
      </p:sp>
      <p:pic>
        <p:nvPicPr>
          <p:cNvPr id="9" name="Picture 8">
            <a:extLst>
              <a:ext uri="{FF2B5EF4-FFF2-40B4-BE49-F238E27FC236}">
                <a16:creationId xmlns:a16="http://schemas.microsoft.com/office/drawing/2014/main" id="{91034491-F236-0980-1A02-1F0AFB5A80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80118" y="1679818"/>
            <a:ext cx="3948546" cy="2351855"/>
          </a:xfrm>
          <a:prstGeom prst="rect">
            <a:avLst/>
          </a:prstGeom>
        </p:spPr>
      </p:pic>
      <p:pic>
        <p:nvPicPr>
          <p:cNvPr id="11" name="Picture 10">
            <a:extLst>
              <a:ext uri="{FF2B5EF4-FFF2-40B4-BE49-F238E27FC236}">
                <a16:creationId xmlns:a16="http://schemas.microsoft.com/office/drawing/2014/main" id="{A499AEF3-9699-CB95-53DD-82D9ED0158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1" y="4031673"/>
            <a:ext cx="10020300" cy="1800476"/>
          </a:xfrm>
          <a:prstGeom prst="rect">
            <a:avLst/>
          </a:prstGeom>
        </p:spPr>
      </p:pic>
    </p:spTree>
    <p:extLst>
      <p:ext uri="{BB962C8B-B14F-4D97-AF65-F5344CB8AC3E}">
        <p14:creationId xmlns:p14="http://schemas.microsoft.com/office/powerpoint/2010/main" val="41150390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TotalTime>
  <Words>1529</Words>
  <Application>Microsoft Office PowerPoint</Application>
  <PresentationFormat>Widescreen</PresentationFormat>
  <Paragraphs>59</Paragraphs>
  <Slides>8</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-apple-system</vt:lpstr>
      <vt:lpstr>Arial</vt:lpstr>
      <vt:lpstr>arial black</vt:lpstr>
      <vt:lpstr>Calibri</vt:lpstr>
      <vt:lpstr>Calibri Light</vt:lpstr>
      <vt:lpstr>Office Theme</vt:lpstr>
      <vt:lpstr> Electricity and Magnetic Effects   Important Questions Science Class x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PARTH OBEROI</dc:creator>
  <cp:lastModifiedBy>PARTH OBEROI</cp:lastModifiedBy>
  <cp:revision>2</cp:revision>
  <dcterms:created xsi:type="dcterms:W3CDTF">2025-01-31T04:01:00Z</dcterms:created>
  <dcterms:modified xsi:type="dcterms:W3CDTF">2025-02-04T12:12:02Z</dcterms:modified>
</cp:coreProperties>
</file>