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B981-D7C1-1C1F-4859-5FA32074D5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A0F5356-B641-2464-C51B-E90539F60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D654CEF-BFFF-B757-F78E-15D961CC6241}"/>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5D4F4B81-09E3-3BCD-EE3A-4A4C0AA0FC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9FD37D-DEBB-18FF-FAA3-42D9557EA57E}"/>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311708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D10D-B924-CC7B-35BC-5FF43452A89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1262212-AC03-978C-A0EB-E59E362AC2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572721C-5E14-A30C-FCD7-A79BC9BDC66F}"/>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FCD3EF33-CD30-64ED-17CE-645F26DAF9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CE8B9C-C8D2-30BD-7739-D72D85903FD7}"/>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2013333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3F17-0B21-619A-495D-B91D87382E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6885A6B-2AD4-30CC-CB23-C23B0E8009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251EF3-7C12-6447-C953-2BCD18E6A832}"/>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906018DB-55CA-DF2E-E1BB-0EB84CE4B6D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ABF4B7-1524-626C-B5D6-4F599AB01DAC}"/>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1195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EA66-81F2-E993-A30C-71D7A294978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96654F0-2280-1A11-2750-8C86F526D6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B640952-81CC-9D78-4EB3-60E966EDFE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2CF056D-3ACA-AC3A-7C44-E136AA1426F0}"/>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6" name="Footer Placeholder 5">
            <a:extLst>
              <a:ext uri="{FF2B5EF4-FFF2-40B4-BE49-F238E27FC236}">
                <a16:creationId xmlns:a16="http://schemas.microsoft.com/office/drawing/2014/main" id="{F906C166-8EB8-81B3-92EC-E8FB45F7E7C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6DBCC56-4637-CD4F-AE51-D8D675D7C9E9}"/>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2116951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7833-72BC-36E0-13CB-5AB064D9230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DC54767-9CC9-2D07-6040-385B45C1DA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E174E2-35D6-4B06-07CC-D9220E05A6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423D15D-C1CB-8F0A-9ECC-EA6D4D2DD6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D5F431-5C79-40E3-2042-E40F739B09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0A6F90D-968C-6E85-AA14-ADB06B3E4F1C}"/>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8" name="Footer Placeholder 7">
            <a:extLst>
              <a:ext uri="{FF2B5EF4-FFF2-40B4-BE49-F238E27FC236}">
                <a16:creationId xmlns:a16="http://schemas.microsoft.com/office/drawing/2014/main" id="{2402C8DC-CC9C-AB53-F501-2BB910F2875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4DF3E8F-4A52-DCF7-9C52-2200559049D8}"/>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109999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AFF2-4B60-EC84-C02E-3105CB17D60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5CB803D-5CDB-E240-30E6-C67D03856081}"/>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4" name="Footer Placeholder 3">
            <a:extLst>
              <a:ext uri="{FF2B5EF4-FFF2-40B4-BE49-F238E27FC236}">
                <a16:creationId xmlns:a16="http://schemas.microsoft.com/office/drawing/2014/main" id="{174A9523-7F0D-63E5-3756-A6EAC9A9EF1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C2E9C21-71B5-B349-D21B-80A5CB784894}"/>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3784255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B653F0-4189-2776-C55C-322819564893}"/>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3" name="Footer Placeholder 2">
            <a:extLst>
              <a:ext uri="{FF2B5EF4-FFF2-40B4-BE49-F238E27FC236}">
                <a16:creationId xmlns:a16="http://schemas.microsoft.com/office/drawing/2014/main" id="{605E5714-7A6F-CC25-D804-B23F1A073E9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62DC7A4-FF93-6969-86C7-6D8B9912EE89}"/>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178807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8718-4408-5D98-DFBA-14752EFD78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3CC9C31-29E8-F1E9-FED9-03A3D87A8B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78C83CA-E8D7-DF41-2F40-82328A8261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A505CA-EF09-62BB-1495-F09B06E6D37A}"/>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6" name="Footer Placeholder 5">
            <a:extLst>
              <a:ext uri="{FF2B5EF4-FFF2-40B4-BE49-F238E27FC236}">
                <a16:creationId xmlns:a16="http://schemas.microsoft.com/office/drawing/2014/main" id="{1E6325C1-2A11-05E1-B88D-F66A76D628D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27FBE40-C46B-B11E-70B6-8E7AD29832F3}"/>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4160721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6AC13-3652-AAA4-9009-B0AA558C16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BFC73F-CE8D-B3FB-5370-90AEFCF0D5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1F8CDC-1D18-2E10-732D-AE56A024C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C73285-63A7-73D2-3966-F6AC3580FF08}"/>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6" name="Footer Placeholder 5">
            <a:extLst>
              <a:ext uri="{FF2B5EF4-FFF2-40B4-BE49-F238E27FC236}">
                <a16:creationId xmlns:a16="http://schemas.microsoft.com/office/drawing/2014/main" id="{4E96998C-C2D2-3B23-7ED9-13B0ED1BECE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E54A77C-BDC4-9EEB-FFE2-570E61D23F4B}"/>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936593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2E04F-80C8-6014-0E93-DDC09BBE45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76C8841-0EC5-C1DF-CE0F-D822CD2A3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462688-88DF-3CA7-EE87-C3CBA4E6361B}"/>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B36B173E-836D-C48A-3E9C-C294584D4F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94E66E-0270-7928-2F6A-BFCC589F14C9}"/>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806131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10E3CE-0CDA-3769-1A64-2A940ADA4B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1C2C7C-3BD2-8BC1-050C-C2B0CE974A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7BBF370-4347-4E06-A49E-710985BAF19F}"/>
              </a:ext>
            </a:extLst>
          </p:cNvPr>
          <p:cNvSpPr>
            <a:spLocks noGrp="1"/>
          </p:cNvSpPr>
          <p:nvPr>
            <p:ph type="dt" sz="half" idx="10"/>
          </p:nvPr>
        </p:nvSpPr>
        <p:spPr/>
        <p:txBody>
          <a:body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EF07D762-2541-826E-7AA1-CC9DCE4704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F95DED-46D7-C6EB-5C32-7D4AB0A58124}"/>
              </a:ext>
            </a:extLst>
          </p:cNvPr>
          <p:cNvSpPr>
            <a:spLocks noGrp="1"/>
          </p:cNvSpPr>
          <p:nvPr>
            <p:ph type="sldNum" sz="quarter" idx="12"/>
          </p:nvPr>
        </p:nvSpPr>
        <p:spPr/>
        <p:txBody>
          <a:bodyPr/>
          <a:lstStyle/>
          <a:p>
            <a:fld id="{8D2EFB7B-1E47-4BEF-8743-C2874309DCE4}" type="slidenum">
              <a:rPr lang="en-IN" smtClean="0"/>
              <a:t>‹#›</a:t>
            </a:fld>
            <a:endParaRPr lang="en-IN"/>
          </a:p>
        </p:txBody>
      </p:sp>
    </p:spTree>
    <p:extLst>
      <p:ext uri="{BB962C8B-B14F-4D97-AF65-F5344CB8AC3E}">
        <p14:creationId xmlns:p14="http://schemas.microsoft.com/office/powerpoint/2010/main" val="327800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0C69F4-27A2-C509-6FC7-BC9D91BD00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5B8943-DD88-B0E2-AFCA-0FB5C15981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B6F512-8BD6-05A4-DCAE-45BA3FBC41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A9172-E815-437F-89CD-299B8591ED9A}" type="datetimeFigureOut">
              <a:rPr lang="en-IN" smtClean="0"/>
              <a:t>29-01-2025</a:t>
            </a:fld>
            <a:endParaRPr lang="en-IN"/>
          </a:p>
        </p:txBody>
      </p:sp>
      <p:sp>
        <p:nvSpPr>
          <p:cNvPr id="5" name="Footer Placeholder 4">
            <a:extLst>
              <a:ext uri="{FF2B5EF4-FFF2-40B4-BE49-F238E27FC236}">
                <a16:creationId xmlns:a16="http://schemas.microsoft.com/office/drawing/2014/main" id="{4F4DFA61-9170-E9DA-4C37-45A14432B2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6822769-C998-9DBB-2ECC-CA20080BC2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EFB7B-1E47-4BEF-8743-C2874309DCE4}" type="slidenum">
              <a:rPr lang="en-IN" smtClean="0"/>
              <a:t>‹#›</a:t>
            </a:fld>
            <a:endParaRPr lang="en-IN"/>
          </a:p>
        </p:txBody>
      </p:sp>
    </p:spTree>
    <p:extLst>
      <p:ext uri="{BB962C8B-B14F-4D97-AF65-F5344CB8AC3E}">
        <p14:creationId xmlns:p14="http://schemas.microsoft.com/office/powerpoint/2010/main" val="442639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32CEC-E5A1-615E-45FC-4E07CC54B102}"/>
              </a:ext>
            </a:extLst>
          </p:cNvPr>
          <p:cNvSpPr>
            <a:spLocks noGrp="1"/>
          </p:cNvSpPr>
          <p:nvPr>
            <p:ph type="ctrTitle"/>
          </p:nvPr>
        </p:nvSpPr>
        <p:spPr/>
        <p:txBody>
          <a:bodyPr>
            <a:normAutofit fontScale="90000"/>
          </a:bodyPr>
          <a:lstStyle/>
          <a:p>
            <a:r>
              <a:rPr lang="en-IN" sz="4400" b="1" i="0" dirty="0">
                <a:effectLst/>
                <a:latin typeface="arial black" panose="020B0A04020102020204" pitchFamily="34" charset="0"/>
              </a:rPr>
              <a:t>International Organisations</a:t>
            </a:r>
            <a:br>
              <a:rPr lang="en-IN" sz="4400" b="1" i="0" dirty="0">
                <a:effectLst/>
                <a:latin typeface="arial black" panose="020B0A04020102020204" pitchFamily="34" charset="0"/>
              </a:rPr>
            </a:br>
            <a:r>
              <a:rPr lang="en-IN" sz="4400" b="1" i="0" dirty="0">
                <a:effectLst/>
                <a:latin typeface="arial black" panose="020B0A04020102020204" pitchFamily="34" charset="0"/>
              </a:rPr>
              <a:t>political science</a:t>
            </a:r>
            <a:br>
              <a:rPr lang="en-IN" sz="4400" b="1" i="0" dirty="0">
                <a:effectLst/>
                <a:latin typeface="arial black" panose="020B0A04020102020204" pitchFamily="34" charset="0"/>
              </a:rPr>
            </a:br>
            <a:r>
              <a:rPr lang="en-IN" sz="4400" b="1" i="0" dirty="0">
                <a:effectLst/>
                <a:latin typeface="arial black" panose="020B0A04020102020204" pitchFamily="34" charset="0"/>
              </a:rPr>
              <a:t>Important Questions</a:t>
            </a:r>
            <a:br>
              <a:rPr lang="en-IN" b="1" i="0" dirty="0">
                <a:effectLst/>
                <a:latin typeface="-apple-system"/>
              </a:rPr>
            </a:br>
            <a:endParaRPr lang="en-IN" dirty="0"/>
          </a:p>
        </p:txBody>
      </p:sp>
      <p:sp>
        <p:nvSpPr>
          <p:cNvPr id="3" name="Subtitle 2">
            <a:extLst>
              <a:ext uri="{FF2B5EF4-FFF2-40B4-BE49-F238E27FC236}">
                <a16:creationId xmlns:a16="http://schemas.microsoft.com/office/drawing/2014/main" id="{31301E75-E05A-3684-F561-8645635B1C16}"/>
              </a:ext>
            </a:extLst>
          </p:cNvPr>
          <p:cNvSpPr>
            <a:spLocks noGrp="1"/>
          </p:cNvSpPr>
          <p:nvPr>
            <p:ph type="subTitle" idx="1"/>
          </p:nvPr>
        </p:nvSpPr>
        <p:spPr/>
        <p:txBody>
          <a:bodyPr>
            <a:normAutofit/>
          </a:bodyPr>
          <a:lstStyle/>
          <a:p>
            <a:r>
              <a:rPr lang="en-IN" sz="4400" dirty="0" err="1"/>
              <a:t>toppershome.online</a:t>
            </a:r>
            <a:endParaRPr lang="en-IN" sz="4400" dirty="0"/>
          </a:p>
        </p:txBody>
      </p:sp>
    </p:spTree>
    <p:extLst>
      <p:ext uri="{BB962C8B-B14F-4D97-AF65-F5344CB8AC3E}">
        <p14:creationId xmlns:p14="http://schemas.microsoft.com/office/powerpoint/2010/main" val="3264820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BFF86B-E033-1D08-36E3-CEC57B6D0BF4}"/>
              </a:ext>
            </a:extLst>
          </p:cNvPr>
          <p:cNvSpPr>
            <a:spLocks noGrp="1"/>
          </p:cNvSpPr>
          <p:nvPr>
            <p:ph idx="1"/>
          </p:nvPr>
        </p:nvSpPr>
        <p:spPr>
          <a:xfrm>
            <a:off x="523567" y="360619"/>
            <a:ext cx="10515600" cy="6079510"/>
          </a:xfrm>
        </p:spPr>
        <p:txBody>
          <a:bodyPr>
            <a:normAutofit fontScale="55000" lnSpcReduction="20000"/>
          </a:bodyPr>
          <a:lstStyle/>
          <a:p>
            <a:pPr marL="0" indent="0">
              <a:buNone/>
            </a:pPr>
            <a:r>
              <a:rPr lang="en-IN" b="1" i="0" dirty="0">
                <a:effectLst/>
                <a:latin typeface="arial black" panose="020B0A04020102020204" pitchFamily="34" charset="0"/>
              </a:rPr>
              <a:t>                </a:t>
            </a:r>
            <a:r>
              <a:rPr lang="en-IN" sz="4400" b="1" i="0" dirty="0">
                <a:effectLst/>
                <a:latin typeface="arial black" panose="020B0A04020102020204" pitchFamily="34" charset="0"/>
              </a:rPr>
              <a:t>International Organisations</a:t>
            </a:r>
          </a:p>
          <a:p>
            <a:pPr algn="l" fontAlgn="base">
              <a:buFont typeface="+mj-lt"/>
              <a:buAutoNum type="arabicPeriod"/>
            </a:pPr>
            <a:r>
              <a:rPr lang="en-US" sz="2900" b="0" i="0" dirty="0">
                <a:solidFill>
                  <a:srgbClr val="334155"/>
                </a:solidFill>
                <a:effectLst/>
                <a:latin typeface="-apple-system"/>
              </a:rPr>
              <a:t>Which of the following not the organ of UN a) General Assembly b)Security Council c)</a:t>
            </a:r>
            <a:r>
              <a:rPr lang="en-US" sz="2900" b="0" i="0" dirty="0">
                <a:solidFill>
                  <a:srgbClr val="FF0000"/>
                </a:solidFill>
                <a:effectLst/>
                <a:latin typeface="-apple-system"/>
              </a:rPr>
              <a:t>WHO</a:t>
            </a:r>
            <a:endParaRPr lang="en-US" sz="2900" b="0" i="0" dirty="0">
              <a:solidFill>
                <a:srgbClr val="334155"/>
              </a:solidFill>
              <a:effectLst/>
              <a:latin typeface="-apple-system"/>
            </a:endParaRPr>
          </a:p>
          <a:p>
            <a:pPr algn="l" fontAlgn="base">
              <a:buFont typeface="+mj-lt"/>
              <a:buAutoNum type="arabicPeriod"/>
            </a:pPr>
            <a:r>
              <a:rPr lang="en-US" sz="2900" b="0" i="0" dirty="0">
                <a:solidFill>
                  <a:srgbClr val="334155"/>
                </a:solidFill>
                <a:effectLst/>
                <a:latin typeface="-apple-system"/>
              </a:rPr>
              <a:t>Which of the following </a:t>
            </a:r>
            <a:r>
              <a:rPr lang="en-US" sz="2900" b="0" i="0" dirty="0" err="1">
                <a:solidFill>
                  <a:srgbClr val="334155"/>
                </a:solidFill>
                <a:effectLst/>
                <a:latin typeface="-apple-system"/>
              </a:rPr>
              <a:t>organisations</a:t>
            </a:r>
            <a:r>
              <a:rPr lang="en-US" sz="2900" b="0" i="0" dirty="0">
                <a:solidFill>
                  <a:srgbClr val="334155"/>
                </a:solidFill>
                <a:effectLst/>
                <a:latin typeface="-apple-system"/>
              </a:rPr>
              <a:t> works to prevent International Conflicts ? a)UN Human Rights Commission  b)ASEAN c</a:t>
            </a:r>
            <a:r>
              <a:rPr lang="en-US" sz="2900" b="0" i="0" dirty="0">
                <a:solidFill>
                  <a:srgbClr val="FF0000"/>
                </a:solidFill>
                <a:effectLst/>
                <a:latin typeface="arial black" panose="020B0A04020102020204" pitchFamily="34" charset="0"/>
              </a:rPr>
              <a:t>)Security council</a:t>
            </a:r>
            <a:endParaRPr lang="en-US" sz="2900" b="0" i="0" dirty="0">
              <a:solidFill>
                <a:srgbClr val="334155"/>
              </a:solidFill>
              <a:effectLst/>
              <a:latin typeface="-apple-system"/>
            </a:endParaRPr>
          </a:p>
          <a:p>
            <a:pPr algn="l" fontAlgn="base">
              <a:buFont typeface="+mj-lt"/>
              <a:buAutoNum type="arabicPeriod"/>
            </a:pPr>
            <a:r>
              <a:rPr lang="en-US" sz="2900" b="0" i="0" dirty="0">
                <a:solidFill>
                  <a:srgbClr val="334155"/>
                </a:solidFill>
                <a:effectLst/>
                <a:latin typeface="-apple-system"/>
              </a:rPr>
              <a:t>The Main objective of UN is  to ——–</a:t>
            </a:r>
          </a:p>
          <a:p>
            <a:pPr algn="l" fontAlgn="base">
              <a:buFont typeface="+mj-lt"/>
              <a:buAutoNum type="arabicPeriod"/>
            </a:pPr>
            <a:r>
              <a:rPr lang="en-US" sz="2900" b="0" i="0" dirty="0">
                <a:solidFill>
                  <a:srgbClr val="334155"/>
                </a:solidFill>
                <a:effectLst/>
                <a:latin typeface="-apple-system"/>
              </a:rPr>
              <a:t>What are the basis of India to Claim for permanent membership in UN Security Council a)Nuclear Capability c)Located in Asia c) </a:t>
            </a:r>
            <a:r>
              <a:rPr lang="en-US" sz="2900" b="0" i="0" dirty="0">
                <a:solidFill>
                  <a:srgbClr val="FF0000"/>
                </a:solidFill>
                <a:effectLst/>
                <a:latin typeface="arial black" panose="020B0A04020102020204" pitchFamily="34" charset="0"/>
              </a:rPr>
              <a:t>Large Population and Big Economy and made financial contribution and always faltered the payments.</a:t>
            </a:r>
            <a:endParaRPr lang="en-US" sz="2900" b="0" i="0" dirty="0">
              <a:solidFill>
                <a:srgbClr val="334155"/>
              </a:solidFill>
              <a:effectLst/>
              <a:latin typeface="-apple-system"/>
            </a:endParaRPr>
          </a:p>
          <a:p>
            <a:pPr algn="l" fontAlgn="base">
              <a:buFont typeface="+mj-lt"/>
              <a:buAutoNum type="arabicPeriod"/>
            </a:pPr>
            <a:r>
              <a:rPr lang="en-US" sz="2900" b="0" i="0" dirty="0">
                <a:solidFill>
                  <a:srgbClr val="334155"/>
                </a:solidFill>
                <a:effectLst/>
                <a:latin typeface="-apple-system"/>
              </a:rPr>
              <a:t> ————- means the progress that meets the needs of the present generation without compromising the need of the future</a:t>
            </a:r>
          </a:p>
          <a:p>
            <a:pPr algn="l" fontAlgn="base">
              <a:buFont typeface="+mj-lt"/>
              <a:buAutoNum type="arabicPeriod"/>
            </a:pPr>
            <a:r>
              <a:rPr lang="en-US" sz="2900" b="0" i="0" dirty="0">
                <a:solidFill>
                  <a:srgbClr val="334155"/>
                </a:solidFill>
                <a:effectLst/>
                <a:latin typeface="-apple-system"/>
              </a:rPr>
              <a:t>Given the Contemporary realities of the world , How can UN play an important role</a:t>
            </a:r>
            <a:r>
              <a:rPr lang="en-US" sz="2900" b="0" i="0" dirty="0">
                <a:solidFill>
                  <a:srgbClr val="FF0000"/>
                </a:solidFill>
                <a:effectLst/>
                <a:latin typeface="arial black" panose="020B0A04020102020204" pitchFamily="34" charset="0"/>
              </a:rPr>
              <a:t> a)By being more assertive about the human rights  violations and calling for change</a:t>
            </a:r>
            <a:r>
              <a:rPr lang="en-US" sz="2900" b="0" i="0" dirty="0">
                <a:solidFill>
                  <a:srgbClr val="334155"/>
                </a:solidFill>
                <a:effectLst/>
                <a:latin typeface="-apple-system"/>
              </a:rPr>
              <a:t> b)By letting the regional powers take change</a:t>
            </a:r>
          </a:p>
          <a:p>
            <a:pPr algn="l" fontAlgn="base">
              <a:buFont typeface="+mj-lt"/>
              <a:buAutoNum type="arabicPeriod"/>
            </a:pPr>
            <a:r>
              <a:rPr lang="en-US" sz="2900" b="0" i="0" dirty="0">
                <a:solidFill>
                  <a:srgbClr val="334155"/>
                </a:solidFill>
                <a:effectLst/>
                <a:latin typeface="-apple-system"/>
              </a:rPr>
              <a:t>Which of the following is concerned with safe and peaceful use of nuclear power  under UN System a)UN International Safe Guard Commission b)Security Council </a:t>
            </a:r>
            <a:r>
              <a:rPr lang="en-US" sz="2900" b="0" i="0" dirty="0">
                <a:solidFill>
                  <a:srgbClr val="FF0000"/>
                </a:solidFill>
                <a:effectLst/>
                <a:latin typeface="arial black" panose="020B0A04020102020204" pitchFamily="34" charset="0"/>
              </a:rPr>
              <a:t>c) International Atomic Energy Agency. </a:t>
            </a:r>
            <a:endParaRPr lang="en-US" sz="2900" b="0" i="0" dirty="0">
              <a:solidFill>
                <a:srgbClr val="334155"/>
              </a:solidFill>
              <a:effectLst/>
              <a:latin typeface="-apple-system"/>
            </a:endParaRPr>
          </a:p>
          <a:p>
            <a:pPr algn="l" fontAlgn="base">
              <a:buFont typeface="+mj-lt"/>
              <a:buAutoNum type="arabicPeriod"/>
            </a:pPr>
            <a:r>
              <a:rPr lang="en-US" sz="2900" b="0" i="0" dirty="0">
                <a:solidFill>
                  <a:srgbClr val="334155"/>
                </a:solidFill>
                <a:effectLst/>
                <a:latin typeface="-apple-system"/>
              </a:rPr>
              <a:t>Which situation was termed by US President Gorge Bush as New World Order</a:t>
            </a:r>
            <a:r>
              <a:rPr lang="en-US" sz="2900" b="0" i="0" dirty="0">
                <a:solidFill>
                  <a:srgbClr val="FF0000"/>
                </a:solidFill>
                <a:effectLst/>
                <a:latin typeface="arial black" panose="020B0A04020102020204" pitchFamily="34" charset="0"/>
              </a:rPr>
              <a:t> a) The UN gave permission for Operation Desert Strom</a:t>
            </a:r>
            <a:r>
              <a:rPr lang="en-US" sz="2900" b="0" i="0" dirty="0">
                <a:solidFill>
                  <a:srgbClr val="334155"/>
                </a:solidFill>
                <a:effectLst/>
                <a:latin typeface="-apple-system"/>
              </a:rPr>
              <a:t> b)  Permission For Iraqi Freedom c) averted Cuba Missile Crisis</a:t>
            </a:r>
          </a:p>
          <a:p>
            <a:pPr algn="l" fontAlgn="base">
              <a:buFont typeface="+mj-lt"/>
              <a:buAutoNum type="arabicPeriod"/>
            </a:pPr>
            <a:r>
              <a:rPr lang="en-US" sz="2900" b="0" i="0" dirty="0">
                <a:solidFill>
                  <a:srgbClr val="334155"/>
                </a:solidFill>
                <a:effectLst/>
                <a:latin typeface="-apple-system"/>
              </a:rPr>
              <a:t>In Which of the following the International </a:t>
            </a:r>
            <a:r>
              <a:rPr lang="en-US" sz="2900" b="0" i="0" dirty="0" err="1">
                <a:solidFill>
                  <a:srgbClr val="334155"/>
                </a:solidFill>
                <a:effectLst/>
                <a:latin typeface="-apple-system"/>
              </a:rPr>
              <a:t>Organisations</a:t>
            </a:r>
            <a:r>
              <a:rPr lang="en-US" sz="2900" b="0" i="0" dirty="0">
                <a:solidFill>
                  <a:srgbClr val="334155"/>
                </a:solidFill>
                <a:effectLst/>
                <a:latin typeface="-apple-system"/>
              </a:rPr>
              <a:t> help </a:t>
            </a:r>
            <a:r>
              <a:rPr lang="en-US" sz="2900" b="0" i="0" dirty="0">
                <a:solidFill>
                  <a:srgbClr val="FF0000"/>
                </a:solidFill>
                <a:effectLst/>
                <a:latin typeface="arial black" panose="020B0A04020102020204" pitchFamily="34" charset="0"/>
              </a:rPr>
              <a:t>a)To establish better living conditions in </a:t>
            </a:r>
            <a:r>
              <a:rPr lang="en-US" sz="2900" b="0" i="0" dirty="0" err="1">
                <a:solidFill>
                  <a:srgbClr val="FF0000"/>
                </a:solidFill>
                <a:effectLst/>
                <a:latin typeface="arial black" panose="020B0A04020102020204" pitchFamily="34" charset="0"/>
              </a:rPr>
              <a:t>demoractic</a:t>
            </a:r>
            <a:r>
              <a:rPr lang="en-US" sz="2900" b="0" i="0" dirty="0">
                <a:solidFill>
                  <a:srgbClr val="FF0000"/>
                </a:solidFill>
                <a:effectLst/>
                <a:latin typeface="arial black" panose="020B0A04020102020204" pitchFamily="34" charset="0"/>
              </a:rPr>
              <a:t> Countries b)In matter of Peace and War c) To prevent violation of Human Rights d) Resolve the territorial disputes</a:t>
            </a:r>
            <a:endParaRPr lang="en-US" sz="2900" b="0" i="0" dirty="0">
              <a:solidFill>
                <a:srgbClr val="334155"/>
              </a:solidFill>
              <a:effectLst/>
              <a:latin typeface="-apple-system"/>
            </a:endParaRPr>
          </a:p>
          <a:p>
            <a:pPr algn="l" fontAlgn="base">
              <a:buFont typeface="+mj-lt"/>
              <a:buAutoNum type="arabicPeriod"/>
            </a:pPr>
            <a:r>
              <a:rPr lang="en-US" sz="2900" b="0" i="0" dirty="0">
                <a:solidFill>
                  <a:srgbClr val="334155"/>
                </a:solidFill>
                <a:effectLst/>
                <a:latin typeface="-apple-system"/>
              </a:rPr>
              <a:t>What is Amnesty International ?</a:t>
            </a:r>
          </a:p>
          <a:p>
            <a:pPr algn="l" fontAlgn="base">
              <a:buFont typeface="+mj-lt"/>
              <a:buAutoNum type="arabicPeriod"/>
            </a:pPr>
            <a:r>
              <a:rPr lang="en-US" sz="2900" b="0" i="0" dirty="0">
                <a:solidFill>
                  <a:srgbClr val="334155"/>
                </a:solidFill>
                <a:effectLst/>
                <a:latin typeface="-apple-system"/>
              </a:rPr>
              <a:t>What does logo of UN symbolizes ?</a:t>
            </a:r>
          </a:p>
          <a:p>
            <a:pPr algn="l" fontAlgn="base">
              <a:buFont typeface="+mj-lt"/>
              <a:buAutoNum type="arabicPeriod"/>
            </a:pPr>
            <a:r>
              <a:rPr lang="en-US" sz="2900" b="0" i="0" dirty="0">
                <a:solidFill>
                  <a:srgbClr val="334155"/>
                </a:solidFill>
                <a:effectLst/>
                <a:latin typeface="-apple-system"/>
              </a:rPr>
              <a:t>What is the main Function Of UNICEF ?</a:t>
            </a:r>
          </a:p>
          <a:p>
            <a:pPr algn="l" fontAlgn="base">
              <a:buFont typeface="+mj-lt"/>
              <a:buAutoNum type="arabicPeriod"/>
            </a:pPr>
            <a:r>
              <a:rPr lang="en-US" sz="2900" b="0" i="0" dirty="0">
                <a:solidFill>
                  <a:srgbClr val="334155"/>
                </a:solidFill>
                <a:effectLst/>
                <a:latin typeface="-apple-system"/>
              </a:rPr>
              <a:t>UN established in year ———</a:t>
            </a:r>
          </a:p>
          <a:p>
            <a:pPr marL="0" indent="0">
              <a:buNone/>
            </a:pPr>
            <a:endParaRPr lang="en-IN" b="1" i="0" dirty="0">
              <a:effectLst/>
              <a:latin typeface="-apple-system"/>
            </a:endParaRPr>
          </a:p>
          <a:p>
            <a:pPr marL="0" indent="0">
              <a:buNone/>
            </a:pPr>
            <a:endParaRPr lang="en-IN" dirty="0"/>
          </a:p>
        </p:txBody>
      </p:sp>
    </p:spTree>
    <p:extLst>
      <p:ext uri="{BB962C8B-B14F-4D97-AF65-F5344CB8AC3E}">
        <p14:creationId xmlns:p14="http://schemas.microsoft.com/office/powerpoint/2010/main" val="2035606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A898A-A252-01DA-2FAF-B0436D45CFDA}"/>
              </a:ext>
            </a:extLst>
          </p:cNvPr>
          <p:cNvSpPr>
            <a:spLocks noGrp="1"/>
          </p:cNvSpPr>
          <p:nvPr>
            <p:ph idx="1"/>
          </p:nvPr>
        </p:nvSpPr>
        <p:spPr>
          <a:xfrm>
            <a:off x="403123" y="167148"/>
            <a:ext cx="10950677" cy="6009815"/>
          </a:xfrm>
        </p:spPr>
        <p:txBody>
          <a:bodyPr>
            <a:normAutofit fontScale="62500" lnSpcReduction="20000"/>
          </a:bodyPr>
          <a:lstStyle/>
          <a:p>
            <a:pPr marL="0" indent="0" algn="l" fontAlgn="base">
              <a:buNone/>
            </a:pPr>
            <a:r>
              <a:rPr lang="en-US" b="0" i="0" dirty="0">
                <a:solidFill>
                  <a:srgbClr val="334155"/>
                </a:solidFill>
                <a:effectLst/>
                <a:latin typeface="-apple-system"/>
              </a:rPr>
              <a:t>14.In Which aeras does UNESCO works ?</a:t>
            </a:r>
          </a:p>
          <a:p>
            <a:pPr marL="0" indent="0" algn="l" fontAlgn="base">
              <a:buNone/>
            </a:pPr>
            <a:r>
              <a:rPr lang="en-US" b="0" i="0" dirty="0">
                <a:solidFill>
                  <a:srgbClr val="334155"/>
                </a:solidFill>
                <a:effectLst/>
                <a:latin typeface="-apple-system"/>
              </a:rPr>
              <a:t>15.What are the aims of ILO ?</a:t>
            </a:r>
          </a:p>
          <a:p>
            <a:pPr marL="0" indent="0" algn="l" fontAlgn="base">
              <a:buNone/>
            </a:pPr>
            <a:r>
              <a:rPr lang="en-US" b="0" i="0" dirty="0">
                <a:solidFill>
                  <a:srgbClr val="334155"/>
                </a:solidFill>
                <a:effectLst/>
                <a:latin typeface="-apple-system"/>
              </a:rPr>
              <a:t>16.Which of the following statements are the true about the steps to be taken to make UN more relevant as recommended by the heads of all member states who met in September 2005 to celebrate the 60th anniversary of UN ?</a:t>
            </a:r>
            <a:r>
              <a:rPr lang="en-US" b="0" i="0" dirty="0">
                <a:solidFill>
                  <a:srgbClr val="FF0000"/>
                </a:solidFill>
                <a:effectLst/>
                <a:latin typeface="arial black" panose="020B0A04020102020204" pitchFamily="34" charset="0"/>
              </a:rPr>
              <a:t> a) Creation of Peace Building Commission b)Creation Of Democracy Fund c)Making War zones</a:t>
            </a:r>
            <a:r>
              <a:rPr lang="en-US" b="0" i="0" dirty="0">
                <a:solidFill>
                  <a:srgbClr val="334155"/>
                </a:solidFill>
                <a:effectLst/>
                <a:latin typeface="-apple-system"/>
              </a:rPr>
              <a:t> d) Condemnation of Terrorism in all forms</a:t>
            </a:r>
          </a:p>
          <a:p>
            <a:pPr marL="0" indent="0" algn="l" fontAlgn="base">
              <a:buNone/>
            </a:pPr>
            <a:r>
              <a:rPr lang="en-US" b="0" i="0" dirty="0">
                <a:solidFill>
                  <a:srgbClr val="334155"/>
                </a:solidFill>
                <a:effectLst/>
                <a:latin typeface="-apple-system"/>
              </a:rPr>
              <a:t>16.Which of the following Organ of UN has been suspended since 1994 a) General Assembly b</a:t>
            </a:r>
            <a:r>
              <a:rPr lang="en-US" b="0" i="0" dirty="0">
                <a:solidFill>
                  <a:srgbClr val="FF0000"/>
                </a:solidFill>
                <a:effectLst/>
                <a:latin typeface="arial black" panose="020B0A04020102020204" pitchFamily="34" charset="0"/>
              </a:rPr>
              <a:t>) Trusteeship</a:t>
            </a:r>
            <a:r>
              <a:rPr lang="en-US" b="0" i="0" dirty="0">
                <a:solidFill>
                  <a:srgbClr val="334155"/>
                </a:solidFill>
                <a:effectLst/>
                <a:latin typeface="-apple-system"/>
              </a:rPr>
              <a:t> c) Secretariat</a:t>
            </a:r>
          </a:p>
          <a:p>
            <a:pPr marL="0" indent="0" algn="l" fontAlgn="base">
              <a:buNone/>
            </a:pPr>
            <a:r>
              <a:rPr lang="en-US" b="0" i="0" dirty="0">
                <a:solidFill>
                  <a:srgbClr val="334155"/>
                </a:solidFill>
                <a:effectLst/>
                <a:latin typeface="-apple-system"/>
              </a:rPr>
              <a:t>17.Which of the International </a:t>
            </a:r>
            <a:r>
              <a:rPr lang="en-US" b="0" i="0" dirty="0" err="1">
                <a:solidFill>
                  <a:srgbClr val="334155"/>
                </a:solidFill>
                <a:effectLst/>
                <a:latin typeface="-apple-system"/>
              </a:rPr>
              <a:t>Organistions</a:t>
            </a:r>
            <a:r>
              <a:rPr lang="en-US" b="0" i="0" dirty="0">
                <a:solidFill>
                  <a:srgbClr val="334155"/>
                </a:solidFill>
                <a:effectLst/>
                <a:latin typeface="-apple-system"/>
              </a:rPr>
              <a:t> sets the rule of Global Trade ?</a:t>
            </a:r>
          </a:p>
          <a:p>
            <a:pPr marL="0" indent="0" algn="l" fontAlgn="base">
              <a:buNone/>
            </a:pPr>
            <a:r>
              <a:rPr lang="en-US" b="0" i="0" dirty="0">
                <a:solidFill>
                  <a:srgbClr val="334155"/>
                </a:solidFill>
                <a:effectLst/>
                <a:latin typeface="-apple-system"/>
              </a:rPr>
              <a:t>18.Suggest any one measure that should be taken to make WTO more acceptable for developing Countries ?</a:t>
            </a:r>
          </a:p>
          <a:p>
            <a:pPr marL="0" indent="0" algn="l" fontAlgn="base">
              <a:buNone/>
            </a:pPr>
            <a:r>
              <a:rPr lang="en-US" b="0" i="0" dirty="0">
                <a:solidFill>
                  <a:srgbClr val="334155"/>
                </a:solidFill>
                <a:effectLst/>
                <a:latin typeface="-apple-system"/>
              </a:rPr>
              <a:t>19.As a permanent member of UN security Council which special do they enjoy ?</a:t>
            </a:r>
          </a:p>
          <a:p>
            <a:pPr marL="0" indent="0" algn="l" fontAlgn="base">
              <a:buNone/>
            </a:pPr>
            <a:r>
              <a:rPr lang="en-US" b="0" i="0" dirty="0">
                <a:solidFill>
                  <a:srgbClr val="334155"/>
                </a:solidFill>
                <a:effectLst/>
                <a:latin typeface="-apple-system"/>
              </a:rPr>
              <a:t>20.UN was the successor of which International </a:t>
            </a:r>
            <a:r>
              <a:rPr lang="en-US" b="0" i="0" dirty="0" err="1">
                <a:solidFill>
                  <a:srgbClr val="334155"/>
                </a:solidFill>
                <a:effectLst/>
                <a:latin typeface="-apple-system"/>
              </a:rPr>
              <a:t>Organisations</a:t>
            </a:r>
            <a:r>
              <a:rPr lang="en-US" b="0" i="0" dirty="0">
                <a:solidFill>
                  <a:srgbClr val="334155"/>
                </a:solidFill>
                <a:effectLst/>
                <a:latin typeface="-apple-system"/>
              </a:rPr>
              <a:t> ?</a:t>
            </a:r>
          </a:p>
          <a:p>
            <a:pPr marL="0" indent="0" algn="l" fontAlgn="base">
              <a:buNone/>
            </a:pPr>
            <a:r>
              <a:rPr lang="en-US" b="0" i="0" dirty="0">
                <a:solidFill>
                  <a:srgbClr val="334155"/>
                </a:solidFill>
                <a:effectLst/>
                <a:latin typeface="-apple-system"/>
              </a:rPr>
              <a:t>21.Who is the Present General Secretary of UN : ANTONIO GUTERRES ( former PM of Portugal )  Succeeded after BAN KI MOON (2007-16)</a:t>
            </a:r>
          </a:p>
          <a:p>
            <a:pPr marL="0" indent="0" algn="l" fontAlgn="base">
              <a:buNone/>
            </a:pPr>
            <a:r>
              <a:rPr lang="en-US" b="0" i="0" dirty="0">
                <a:solidFill>
                  <a:srgbClr val="334155"/>
                </a:solidFill>
                <a:effectLst/>
                <a:latin typeface="-apple-system"/>
              </a:rPr>
              <a:t>22.What is the Highest Functionary of the UN called ? SECURITY COUNCIL OF UN</a:t>
            </a:r>
          </a:p>
          <a:p>
            <a:pPr marL="0" indent="0" algn="l" fontAlgn="base">
              <a:buNone/>
            </a:pPr>
            <a:r>
              <a:rPr lang="en-US" b="0" i="0" dirty="0">
                <a:solidFill>
                  <a:srgbClr val="334155"/>
                </a:solidFill>
                <a:effectLst/>
                <a:latin typeface="-apple-system"/>
              </a:rPr>
              <a:t>23.How Many members of Un at Present and at the time when UN was established ? At present 194 last member Palestine(2012), 51 member at the time of establishment ,193rd member is South Sudan (2011)</a:t>
            </a:r>
          </a:p>
          <a:p>
            <a:pPr marL="0" indent="0" algn="l" fontAlgn="base">
              <a:buNone/>
            </a:pPr>
            <a:r>
              <a:rPr lang="en-US" b="0" i="0" dirty="0">
                <a:solidFill>
                  <a:srgbClr val="334155"/>
                </a:solidFill>
                <a:effectLst/>
                <a:latin typeface="-apple-system"/>
              </a:rPr>
              <a:t>24.What is meant by the statement ” The United Nation was not created to take humanity to heaven but to save it from hell” Dug Hammarskjold</a:t>
            </a:r>
          </a:p>
          <a:p>
            <a:pPr marL="0" indent="0" algn="l" fontAlgn="base">
              <a:buNone/>
            </a:pPr>
            <a:r>
              <a:rPr lang="en-US" b="0" i="0" dirty="0">
                <a:solidFill>
                  <a:srgbClr val="334155"/>
                </a:solidFill>
                <a:effectLst/>
                <a:latin typeface="-apple-system"/>
              </a:rPr>
              <a:t>25.Name the International </a:t>
            </a:r>
            <a:r>
              <a:rPr lang="en-US" b="0" i="0" dirty="0" err="1">
                <a:solidFill>
                  <a:srgbClr val="334155"/>
                </a:solidFill>
                <a:effectLst/>
                <a:latin typeface="-apple-system"/>
              </a:rPr>
              <a:t>Organisations</a:t>
            </a:r>
            <a:r>
              <a:rPr lang="en-US" b="0" i="0" dirty="0">
                <a:solidFill>
                  <a:srgbClr val="334155"/>
                </a:solidFill>
                <a:effectLst/>
                <a:latin typeface="-apple-system"/>
              </a:rPr>
              <a:t> /agency relating to Environmental </a:t>
            </a:r>
            <a:r>
              <a:rPr lang="en-US" b="0" i="0" dirty="0" err="1">
                <a:solidFill>
                  <a:srgbClr val="334155"/>
                </a:solidFill>
                <a:effectLst/>
                <a:latin typeface="-apple-system"/>
              </a:rPr>
              <a:t>Programme</a:t>
            </a:r>
            <a:endParaRPr lang="en-US" b="0" i="0" dirty="0">
              <a:solidFill>
                <a:srgbClr val="334155"/>
              </a:solidFill>
              <a:effectLst/>
              <a:latin typeface="-apple-system"/>
            </a:endParaRPr>
          </a:p>
          <a:p>
            <a:pPr marL="0" indent="0">
              <a:buNone/>
            </a:pPr>
            <a:endParaRPr lang="en-IN" dirty="0"/>
          </a:p>
        </p:txBody>
      </p:sp>
    </p:spTree>
    <p:extLst>
      <p:ext uri="{BB962C8B-B14F-4D97-AF65-F5344CB8AC3E}">
        <p14:creationId xmlns:p14="http://schemas.microsoft.com/office/powerpoint/2010/main" val="87995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601</Words>
  <Application>Microsoft Office PowerPoint</Application>
  <PresentationFormat>Widescreen</PresentationFormat>
  <Paragraphs>29</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-apple-system</vt:lpstr>
      <vt:lpstr>Arial</vt:lpstr>
      <vt:lpstr>arial black</vt:lpstr>
      <vt:lpstr>Calibri</vt:lpstr>
      <vt:lpstr>Calibri Light</vt:lpstr>
      <vt:lpstr>Office Theme</vt:lpstr>
      <vt:lpstr>International Organisations political science Important Questions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PARTH OBEROI</dc:creator>
  <cp:lastModifiedBy>PARTH OBEROI</cp:lastModifiedBy>
  <cp:revision>1</cp:revision>
  <dcterms:created xsi:type="dcterms:W3CDTF">2025-01-29T05:12:02Z</dcterms:created>
  <dcterms:modified xsi:type="dcterms:W3CDTF">2025-01-29T05:12:49Z</dcterms:modified>
</cp:coreProperties>
</file>