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E736-F488-8FFE-0B16-CE96C2CF2A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39A4414-40C0-13D5-C0D4-9B0275159A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C178340-4635-9D29-5520-6B589C765B58}"/>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5" name="Footer Placeholder 4">
            <a:extLst>
              <a:ext uri="{FF2B5EF4-FFF2-40B4-BE49-F238E27FC236}">
                <a16:creationId xmlns:a16="http://schemas.microsoft.com/office/drawing/2014/main" id="{6017301D-5341-3E53-6D6F-13E7E0A22B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F19FB5-5420-6656-6492-DB692B5EB3B4}"/>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170044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D21B9-05E5-EB65-9C04-D728A1F9C20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EB42463-F547-DF82-C238-BE38E7D579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1680FB-AB6B-56B9-C01A-5EABB502D75D}"/>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5" name="Footer Placeholder 4">
            <a:extLst>
              <a:ext uri="{FF2B5EF4-FFF2-40B4-BE49-F238E27FC236}">
                <a16:creationId xmlns:a16="http://schemas.microsoft.com/office/drawing/2014/main" id="{EF78908B-3C30-1FF5-F37F-E826C255EF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828FB7-253C-728D-A69D-7F13D8C04838}"/>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79491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2427C-F7EA-D3DA-22EC-136F93591B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C0BA384-0ECF-9C67-9C9D-48876732BD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9C06CE-86C9-0DB0-C685-D6A21BA1E2C2}"/>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5" name="Footer Placeholder 4">
            <a:extLst>
              <a:ext uri="{FF2B5EF4-FFF2-40B4-BE49-F238E27FC236}">
                <a16:creationId xmlns:a16="http://schemas.microsoft.com/office/drawing/2014/main" id="{2EE4F17F-86C0-E78F-94C6-104849894E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9EFB881-A42C-D3FC-EC25-41DB57EDC8D1}"/>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2539989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E34F-12D3-4AFE-7EC0-2ED28632317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DFF89EC-E537-A3D9-A415-16DCCBFC45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4084785-CE4B-4950-3881-CD60FDE07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A4BD63F-26E0-B92B-EC6C-60E1423ACACD}"/>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6" name="Footer Placeholder 5">
            <a:extLst>
              <a:ext uri="{FF2B5EF4-FFF2-40B4-BE49-F238E27FC236}">
                <a16:creationId xmlns:a16="http://schemas.microsoft.com/office/drawing/2014/main" id="{C1BEEB55-3755-38AB-9C7E-8520A239C1D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9E7A15A-B42F-29B3-FC1E-0EA79498D199}"/>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3894820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DB70-190E-7B2D-2AF9-2E27694AF3E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481AA8C-D4AE-F091-5AFD-6E5C35062A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976D0F-6C6E-5367-EDF8-72B6C9FB94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F8AE2E1-C6B2-8525-07B6-55BE5D9B82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1F00CD-A93E-733E-1C04-3742D70CC5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C2EA93A-B4BF-EA05-5173-72AF5090FFA9}"/>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8" name="Footer Placeholder 7">
            <a:extLst>
              <a:ext uri="{FF2B5EF4-FFF2-40B4-BE49-F238E27FC236}">
                <a16:creationId xmlns:a16="http://schemas.microsoft.com/office/drawing/2014/main" id="{1F7D1BD8-94DE-2E46-1D81-2EF05E30920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5A54EC3-8DE4-789D-F525-DD2DCF746314}"/>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2307360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0C6B-3CB1-44C0-AEF3-FD1FCFB435F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6892939-43BE-3F33-9BE9-0E5076E0C77D}"/>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4" name="Footer Placeholder 3">
            <a:extLst>
              <a:ext uri="{FF2B5EF4-FFF2-40B4-BE49-F238E27FC236}">
                <a16:creationId xmlns:a16="http://schemas.microsoft.com/office/drawing/2014/main" id="{552E7439-AB6B-7536-F701-B37CC9F9508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957DE75-5196-E210-963E-11C927F14C61}"/>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1095331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F1EBDE-01DF-E3FF-97BB-4D89E53CC7DD}"/>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3" name="Footer Placeholder 2">
            <a:extLst>
              <a:ext uri="{FF2B5EF4-FFF2-40B4-BE49-F238E27FC236}">
                <a16:creationId xmlns:a16="http://schemas.microsoft.com/office/drawing/2014/main" id="{4B2C50B7-4A6A-2B60-5031-50F8595A88C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49492E6-F433-0549-C83D-D52F77044F04}"/>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29860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F13C-0462-2EDF-4E73-D41F473AFF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6DB5724-4567-CCAE-B9FA-E952523568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03A0E38-5159-8AE8-1EB9-7BACDD25E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9B49A4-717A-EE59-9B08-34B2032F5C1A}"/>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6" name="Footer Placeholder 5">
            <a:extLst>
              <a:ext uri="{FF2B5EF4-FFF2-40B4-BE49-F238E27FC236}">
                <a16:creationId xmlns:a16="http://schemas.microsoft.com/office/drawing/2014/main" id="{4C843A6B-816F-6C26-4EA1-CB684FC86B2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EB3F2FB-58B4-12D8-DF8A-FB2FE471F885}"/>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3593270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35C8-60D2-3407-559D-147A5779E1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DF282E8-7C87-2DB0-73B6-6C86047656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F7F5E26-411C-5C92-EE46-D690C49B5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967A2-CD3C-D02B-D9DB-90431563CF98}"/>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6" name="Footer Placeholder 5">
            <a:extLst>
              <a:ext uri="{FF2B5EF4-FFF2-40B4-BE49-F238E27FC236}">
                <a16:creationId xmlns:a16="http://schemas.microsoft.com/office/drawing/2014/main" id="{37172672-0F02-FAF0-D789-BAADF6964C8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4893DB-2C87-3F6C-22E0-7B75207E8CC0}"/>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3022893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01EC0-4968-2F2E-BF26-16E22C7C59D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A14B71F-2BFD-3AC0-D612-50CF4FC90A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05BE772-269A-0BB4-6C26-1D666E2DBCE3}"/>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5" name="Footer Placeholder 4">
            <a:extLst>
              <a:ext uri="{FF2B5EF4-FFF2-40B4-BE49-F238E27FC236}">
                <a16:creationId xmlns:a16="http://schemas.microsoft.com/office/drawing/2014/main" id="{0AAF5365-2FD5-2134-19B0-6C327808EFD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7C22243-7ECD-4A95-0964-EE461404BD7D}"/>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96506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4E750A-E78A-557F-AFB6-3E385ED2A89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E5D6B40-6E68-F645-7D0F-629A357821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0570A9B-D6C6-63BC-39FD-5304970D7330}"/>
              </a:ext>
            </a:extLst>
          </p:cNvPr>
          <p:cNvSpPr>
            <a:spLocks noGrp="1"/>
          </p:cNvSpPr>
          <p:nvPr>
            <p:ph type="dt" sz="half" idx="10"/>
          </p:nvPr>
        </p:nvSpPr>
        <p:spPr/>
        <p:txBody>
          <a:bodyPr/>
          <a:lstStyle/>
          <a:p>
            <a:fld id="{68EBA78A-5F06-4FDE-9B55-7229F19B4C02}" type="datetimeFigureOut">
              <a:rPr lang="en-IN" smtClean="0"/>
              <a:t>29-01-2025</a:t>
            </a:fld>
            <a:endParaRPr lang="en-IN"/>
          </a:p>
        </p:txBody>
      </p:sp>
      <p:sp>
        <p:nvSpPr>
          <p:cNvPr id="5" name="Footer Placeholder 4">
            <a:extLst>
              <a:ext uri="{FF2B5EF4-FFF2-40B4-BE49-F238E27FC236}">
                <a16:creationId xmlns:a16="http://schemas.microsoft.com/office/drawing/2014/main" id="{970565AF-8AC6-557D-C90E-61E480425C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581AFE-385C-4917-B08D-EB8567A66155}"/>
              </a:ext>
            </a:extLst>
          </p:cNvPr>
          <p:cNvSpPr>
            <a:spLocks noGrp="1"/>
          </p:cNvSpPr>
          <p:nvPr>
            <p:ph type="sldNum" sz="quarter" idx="12"/>
          </p:nvPr>
        </p:nvSpPr>
        <p:spPr/>
        <p:txBody>
          <a:bodyPr/>
          <a:lstStyle/>
          <a:p>
            <a:fld id="{ED2D0B3E-A2D2-46AB-9918-301D7F2EEA8D}" type="slidenum">
              <a:rPr lang="en-IN" smtClean="0"/>
              <a:t>‹#›</a:t>
            </a:fld>
            <a:endParaRPr lang="en-IN"/>
          </a:p>
        </p:txBody>
      </p:sp>
    </p:spTree>
    <p:extLst>
      <p:ext uri="{BB962C8B-B14F-4D97-AF65-F5344CB8AC3E}">
        <p14:creationId xmlns:p14="http://schemas.microsoft.com/office/powerpoint/2010/main" val="256312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EADFF6-531A-321C-1FDA-4140232265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3F2B6ED-DCA9-1C76-84AF-B6EC12D059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D00D2F-34F1-F891-9FE5-EDCA5DFF9E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EBA78A-5F06-4FDE-9B55-7229F19B4C02}" type="datetimeFigureOut">
              <a:rPr lang="en-IN" smtClean="0"/>
              <a:t>29-01-2025</a:t>
            </a:fld>
            <a:endParaRPr lang="en-IN"/>
          </a:p>
        </p:txBody>
      </p:sp>
      <p:sp>
        <p:nvSpPr>
          <p:cNvPr id="5" name="Footer Placeholder 4">
            <a:extLst>
              <a:ext uri="{FF2B5EF4-FFF2-40B4-BE49-F238E27FC236}">
                <a16:creationId xmlns:a16="http://schemas.microsoft.com/office/drawing/2014/main" id="{417EAE77-D4D6-D45F-2E57-BD3B2583B8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071CB7-DEE5-4C2E-1D8B-076F06EBD3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D0B3E-A2D2-46AB-9918-301D7F2EEA8D}" type="slidenum">
              <a:rPr lang="en-IN" smtClean="0"/>
              <a:t>‹#›</a:t>
            </a:fld>
            <a:endParaRPr lang="en-IN"/>
          </a:p>
        </p:txBody>
      </p:sp>
    </p:spTree>
    <p:extLst>
      <p:ext uri="{BB962C8B-B14F-4D97-AF65-F5344CB8AC3E}">
        <p14:creationId xmlns:p14="http://schemas.microsoft.com/office/powerpoint/2010/main" val="91702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65BD-4652-C3A9-2012-1D3C79BAF0E3}"/>
              </a:ext>
            </a:extLst>
          </p:cNvPr>
          <p:cNvSpPr>
            <a:spLocks noGrp="1"/>
          </p:cNvSpPr>
          <p:nvPr>
            <p:ph type="ctrTitle"/>
          </p:nvPr>
        </p:nvSpPr>
        <p:spPr/>
        <p:txBody>
          <a:bodyPr>
            <a:normAutofit fontScale="90000"/>
          </a:bodyPr>
          <a:lstStyle/>
          <a:p>
            <a:r>
              <a:rPr lang="en-IN" dirty="0"/>
              <a:t>Contemporary South Asia</a:t>
            </a:r>
            <a:br>
              <a:rPr lang="en-IN" dirty="0"/>
            </a:br>
            <a:r>
              <a:rPr lang="en-IN" dirty="0"/>
              <a:t>Political science</a:t>
            </a:r>
            <a:br>
              <a:rPr lang="en-IN" dirty="0"/>
            </a:br>
            <a:r>
              <a:rPr lang="en-IN" dirty="0"/>
              <a:t>important questions</a:t>
            </a:r>
          </a:p>
        </p:txBody>
      </p:sp>
      <p:sp>
        <p:nvSpPr>
          <p:cNvPr id="3" name="Subtitle 2">
            <a:extLst>
              <a:ext uri="{FF2B5EF4-FFF2-40B4-BE49-F238E27FC236}">
                <a16:creationId xmlns:a16="http://schemas.microsoft.com/office/drawing/2014/main" id="{EDEA79EA-6E74-6F54-1255-640F906E0FDF}"/>
              </a:ext>
            </a:extLst>
          </p:cNvPr>
          <p:cNvSpPr>
            <a:spLocks noGrp="1"/>
          </p:cNvSpPr>
          <p:nvPr>
            <p:ph type="subTitle" idx="1"/>
          </p:nvPr>
        </p:nvSpPr>
        <p:spPr/>
        <p:txBody>
          <a:bodyPr/>
          <a:lstStyle/>
          <a:p>
            <a:r>
              <a:rPr lang="en-IN" dirty="0" err="1"/>
              <a:t>toppershome.online</a:t>
            </a:r>
            <a:endParaRPr lang="en-IN" dirty="0"/>
          </a:p>
        </p:txBody>
      </p:sp>
    </p:spTree>
    <p:extLst>
      <p:ext uri="{BB962C8B-B14F-4D97-AF65-F5344CB8AC3E}">
        <p14:creationId xmlns:p14="http://schemas.microsoft.com/office/powerpoint/2010/main" val="2473762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83233-BFE3-DC26-A679-E7328118191B}"/>
              </a:ext>
            </a:extLst>
          </p:cNvPr>
          <p:cNvSpPr>
            <a:spLocks noGrp="1"/>
          </p:cNvSpPr>
          <p:nvPr>
            <p:ph idx="1"/>
          </p:nvPr>
        </p:nvSpPr>
        <p:spPr>
          <a:xfrm>
            <a:off x="366251" y="429445"/>
            <a:ext cx="10515600" cy="5843536"/>
          </a:xfrm>
        </p:spPr>
        <p:txBody>
          <a:bodyPr>
            <a:normAutofit fontScale="25000" lnSpcReduction="20000"/>
          </a:bodyPr>
          <a:lstStyle/>
          <a:p>
            <a:pPr marL="0" indent="0">
              <a:buNone/>
            </a:pPr>
            <a:r>
              <a:rPr lang="en-IN" dirty="0"/>
              <a:t>                                                                                                                        </a:t>
            </a:r>
            <a:r>
              <a:rPr lang="en-IN" sz="9600" dirty="0"/>
              <a:t>Contemporary South </a:t>
            </a:r>
            <a:r>
              <a:rPr lang="en-IN" sz="9600" dirty="0" err="1"/>
              <a:t>AsiaW</a:t>
            </a:r>
            <a:r>
              <a:rPr lang="en-US" b="0" i="0" dirty="0">
                <a:solidFill>
                  <a:srgbClr val="334155"/>
                </a:solidFill>
                <a:effectLst/>
                <a:latin typeface="-apple-system"/>
              </a:rPr>
              <a:t>.</a:t>
            </a:r>
            <a:r>
              <a:rPr lang="en-US" sz="9600" b="0" i="0" dirty="0">
                <a:solidFill>
                  <a:srgbClr val="334155"/>
                </a:solidFill>
                <a:effectLst/>
                <a:latin typeface="-apple-system"/>
              </a:rPr>
              <a:t>Which of the following statement 1, What about India and Nepal not correct </a:t>
            </a:r>
            <a:r>
              <a:rPr lang="en-US" sz="9600" b="0" i="0" dirty="0" err="1">
                <a:solidFill>
                  <a:srgbClr val="334155"/>
                </a:solidFill>
                <a:effectLst/>
                <a:latin typeface="-apple-system"/>
              </a:rPr>
              <a:t>i</a:t>
            </a:r>
            <a:r>
              <a:rPr lang="en-US" sz="9600" b="0" i="0" dirty="0">
                <a:solidFill>
                  <a:srgbClr val="334155"/>
                </a:solidFill>
                <a:effectLst/>
                <a:latin typeface="-apple-system"/>
              </a:rPr>
              <a:t>)India and Nepal have special treaty related to travel and work in the each other country without Visa ii)India shares River water with Nepal iii)Both the countries have democratic form of government iv) Nepal follow the policies of India .</a:t>
            </a:r>
          </a:p>
          <a:p>
            <a:pPr marL="0" indent="0" algn="l" fontAlgn="base">
              <a:buNone/>
            </a:pPr>
            <a:r>
              <a:rPr lang="en-US" sz="9600" b="0" i="0" dirty="0">
                <a:solidFill>
                  <a:srgbClr val="334155"/>
                </a:solidFill>
                <a:effectLst/>
                <a:latin typeface="-apple-system"/>
              </a:rPr>
              <a:t>2. Which Factor is responsible to Pakistan’s Failure in building a stable Democracy </a:t>
            </a:r>
            <a:r>
              <a:rPr lang="en-US" sz="9600" b="0" i="0" dirty="0" err="1">
                <a:solidFill>
                  <a:srgbClr val="334155"/>
                </a:solidFill>
                <a:effectLst/>
                <a:latin typeface="-apple-system"/>
              </a:rPr>
              <a:t>i</a:t>
            </a:r>
            <a:r>
              <a:rPr lang="en-US" sz="9600" b="0" i="0" dirty="0">
                <a:solidFill>
                  <a:srgbClr val="334155"/>
                </a:solidFill>
                <a:effectLst/>
                <a:latin typeface="-apple-system"/>
              </a:rPr>
              <a:t>)Dominance of Military ii)Dominance of Clergy iii)Land owning aristocracy iv)All of above.</a:t>
            </a:r>
          </a:p>
          <a:p>
            <a:pPr marL="0" indent="0" algn="l" fontAlgn="base">
              <a:buNone/>
            </a:pPr>
            <a:r>
              <a:rPr lang="en-US" sz="9600" b="0" i="0" dirty="0">
                <a:solidFill>
                  <a:srgbClr val="334155"/>
                </a:solidFill>
                <a:effectLst/>
                <a:latin typeface="-apple-system"/>
              </a:rPr>
              <a:t>3. Which of the following Countries had issue related to the migration of Rohingyas </a:t>
            </a:r>
            <a:r>
              <a:rPr lang="en-US" sz="9600" b="0" i="0" dirty="0" err="1">
                <a:solidFill>
                  <a:srgbClr val="334155"/>
                </a:solidFill>
                <a:effectLst/>
                <a:latin typeface="-apple-system"/>
              </a:rPr>
              <a:t>i</a:t>
            </a:r>
            <a:r>
              <a:rPr lang="en-US" sz="9600" b="0" i="0" dirty="0">
                <a:solidFill>
                  <a:srgbClr val="334155"/>
                </a:solidFill>
                <a:effectLst/>
                <a:latin typeface="-apple-system"/>
              </a:rPr>
              <a:t>)Nepal ii)Bhutan iii)Myanmar iv)China</a:t>
            </a:r>
          </a:p>
          <a:p>
            <a:pPr marL="0" indent="0" algn="l" fontAlgn="base">
              <a:buNone/>
            </a:pPr>
            <a:r>
              <a:rPr lang="en-US" sz="9600" b="0" i="0" dirty="0">
                <a:solidFill>
                  <a:srgbClr val="334155"/>
                </a:solidFill>
                <a:effectLst/>
                <a:latin typeface="-apple-system"/>
              </a:rPr>
              <a:t>4.For how long east and west Pakistan remained as united country ?</a:t>
            </a:r>
          </a:p>
          <a:p>
            <a:pPr marL="0" indent="0" algn="l" fontAlgn="base">
              <a:buNone/>
            </a:pPr>
            <a:r>
              <a:rPr lang="en-US" sz="9600" b="0" i="0" dirty="0">
                <a:solidFill>
                  <a:srgbClr val="334155"/>
                </a:solidFill>
                <a:effectLst/>
                <a:latin typeface="-apple-system"/>
              </a:rPr>
              <a:t>5. Which Community dominate the Politics of Sri Lanka ?</a:t>
            </a:r>
          </a:p>
          <a:p>
            <a:pPr marL="0" indent="0" algn="l" fontAlgn="base">
              <a:buNone/>
            </a:pPr>
            <a:r>
              <a:rPr lang="en-US" sz="9600" b="0" i="0" dirty="0">
                <a:solidFill>
                  <a:srgbClr val="334155"/>
                </a:solidFill>
                <a:effectLst/>
                <a:latin typeface="-apple-system"/>
              </a:rPr>
              <a:t>6.Write the reason for the aspiration of democracy in South Asia ?</a:t>
            </a:r>
          </a:p>
          <a:p>
            <a:pPr marL="0" indent="0" algn="l" fontAlgn="base">
              <a:buNone/>
            </a:pPr>
            <a:r>
              <a:rPr lang="en-US" sz="9600" b="0" i="0" dirty="0">
                <a:solidFill>
                  <a:srgbClr val="334155"/>
                </a:solidFill>
                <a:effectLst/>
                <a:latin typeface="-apple-system"/>
              </a:rPr>
              <a:t>7. Correct the Statement : “A full scale war between India and Bangladesh broke out in November 1971 ” Rewrite the correct statement .</a:t>
            </a:r>
          </a:p>
          <a:p>
            <a:pPr marL="0" indent="0" algn="l" fontAlgn="base">
              <a:buNone/>
            </a:pPr>
            <a:r>
              <a:rPr lang="en-US" sz="9600" b="0" i="0" dirty="0">
                <a:solidFill>
                  <a:srgbClr val="334155"/>
                </a:solidFill>
                <a:effectLst/>
                <a:latin typeface="-apple-system"/>
              </a:rPr>
              <a:t>8.Which of the two countries of south Asia Region have trained their democratic tradition since independence ?</a:t>
            </a:r>
          </a:p>
          <a:p>
            <a:pPr marL="0" indent="0" algn="l" fontAlgn="base">
              <a:buNone/>
            </a:pPr>
            <a:r>
              <a:rPr lang="en-US" sz="9600" b="0" i="0" dirty="0">
                <a:solidFill>
                  <a:srgbClr val="334155"/>
                </a:solidFill>
                <a:effectLst/>
                <a:latin typeface="-apple-system"/>
              </a:rPr>
              <a:t>9.Who control the North Eastern parts of Sri Lanka ?</a:t>
            </a:r>
          </a:p>
          <a:p>
            <a:pPr marL="0" indent="0">
              <a:buNone/>
            </a:pPr>
            <a:endParaRPr lang="en-IN" dirty="0"/>
          </a:p>
        </p:txBody>
      </p:sp>
    </p:spTree>
    <p:extLst>
      <p:ext uri="{BB962C8B-B14F-4D97-AF65-F5344CB8AC3E}">
        <p14:creationId xmlns:p14="http://schemas.microsoft.com/office/powerpoint/2010/main" val="356020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48315-7F23-1FB0-215A-5A507105F812}"/>
              </a:ext>
            </a:extLst>
          </p:cNvPr>
          <p:cNvSpPr>
            <a:spLocks noGrp="1"/>
          </p:cNvSpPr>
          <p:nvPr>
            <p:ph idx="1"/>
          </p:nvPr>
        </p:nvSpPr>
        <p:spPr>
          <a:xfrm>
            <a:off x="452284" y="403123"/>
            <a:ext cx="10901516" cy="5773840"/>
          </a:xfrm>
        </p:spPr>
        <p:txBody>
          <a:bodyPr>
            <a:normAutofit fontScale="92500" lnSpcReduction="20000"/>
          </a:bodyPr>
          <a:lstStyle/>
          <a:p>
            <a:pPr marL="0" indent="0" algn="l" fontAlgn="base">
              <a:buNone/>
            </a:pPr>
            <a:r>
              <a:rPr lang="en-US" b="0" i="0" dirty="0">
                <a:solidFill>
                  <a:srgbClr val="334155"/>
                </a:solidFill>
                <a:effectLst/>
                <a:latin typeface="-apple-system"/>
              </a:rPr>
              <a:t>10. Whose mediation resolve the Indus River Waters Dispute between India and Pakistan ?</a:t>
            </a:r>
          </a:p>
          <a:p>
            <a:pPr marL="0" indent="0" algn="l" fontAlgn="base">
              <a:buNone/>
            </a:pPr>
            <a:r>
              <a:rPr lang="en-US" b="0" i="0" dirty="0">
                <a:solidFill>
                  <a:srgbClr val="334155"/>
                </a:solidFill>
                <a:effectLst/>
                <a:latin typeface="-apple-system"/>
              </a:rPr>
              <a:t>11Justify “The South Asian experience of democracy has expanded the  global imagination of democracy .”</a:t>
            </a:r>
          </a:p>
          <a:p>
            <a:pPr marL="0" indent="0" algn="l" fontAlgn="base">
              <a:buNone/>
            </a:pPr>
            <a:r>
              <a:rPr lang="en-US" b="0" i="0" dirty="0">
                <a:solidFill>
                  <a:srgbClr val="334155"/>
                </a:solidFill>
                <a:effectLst/>
                <a:latin typeface="-apple-system"/>
              </a:rPr>
              <a:t>12.Suggest the ways to improve the relation between India and Pakistan .What are the problems between them.</a:t>
            </a:r>
          </a:p>
          <a:p>
            <a:pPr marL="0" indent="0" algn="l" fontAlgn="base">
              <a:buNone/>
            </a:pPr>
            <a:r>
              <a:rPr lang="en-US" b="0" i="0" dirty="0">
                <a:solidFill>
                  <a:srgbClr val="334155"/>
                </a:solidFill>
                <a:effectLst/>
                <a:latin typeface="-apple-system"/>
              </a:rPr>
              <a:t>14.Name the Four countries that have included in South Asia .</a:t>
            </a:r>
          </a:p>
          <a:p>
            <a:pPr marL="0" indent="0" algn="l" fontAlgn="base">
              <a:buNone/>
            </a:pPr>
            <a:r>
              <a:rPr lang="en-US" b="0" i="0" dirty="0">
                <a:solidFill>
                  <a:srgbClr val="334155"/>
                </a:solidFill>
                <a:effectLst/>
                <a:latin typeface="-apple-system"/>
              </a:rPr>
              <a:t>15. </a:t>
            </a:r>
            <a:r>
              <a:rPr lang="en-US" b="0" i="0" dirty="0" err="1">
                <a:solidFill>
                  <a:srgbClr val="334155"/>
                </a:solidFill>
                <a:effectLst/>
                <a:latin typeface="-apple-system"/>
              </a:rPr>
              <a:t>Analyse</a:t>
            </a:r>
            <a:r>
              <a:rPr lang="en-US" b="0" i="0" dirty="0">
                <a:solidFill>
                  <a:srgbClr val="334155"/>
                </a:solidFill>
                <a:effectLst/>
                <a:latin typeface="-apple-system"/>
              </a:rPr>
              <a:t> the two Political developments of 1940 that led to the decision for creation of Pakistan .</a:t>
            </a:r>
          </a:p>
          <a:p>
            <a:pPr marL="0" indent="0" algn="l" fontAlgn="base">
              <a:buNone/>
            </a:pPr>
            <a:r>
              <a:rPr lang="en-US" b="0" i="0" dirty="0">
                <a:solidFill>
                  <a:srgbClr val="334155"/>
                </a:solidFill>
                <a:effectLst/>
                <a:latin typeface="-apple-system"/>
              </a:rPr>
              <a:t>16.State two reasons of instability in Pakistan ?</a:t>
            </a:r>
          </a:p>
          <a:p>
            <a:pPr marL="0" indent="0" algn="l" fontAlgn="base">
              <a:buNone/>
            </a:pPr>
            <a:r>
              <a:rPr lang="en-US" b="0" i="0" dirty="0">
                <a:solidFill>
                  <a:srgbClr val="334155"/>
                </a:solidFill>
                <a:effectLst/>
                <a:latin typeface="-apple-system"/>
              </a:rPr>
              <a:t>17.Before 1971 what was the reason of dispute between East and West Pakistan ?</a:t>
            </a:r>
          </a:p>
          <a:p>
            <a:pPr marL="0" indent="0" algn="l" fontAlgn="base">
              <a:buNone/>
            </a:pPr>
            <a:r>
              <a:rPr lang="en-US" b="0" i="0" dirty="0">
                <a:solidFill>
                  <a:srgbClr val="334155"/>
                </a:solidFill>
                <a:effectLst/>
                <a:latin typeface="-apple-system"/>
              </a:rPr>
              <a:t>18 . What was the consequence of Indo – Pak conflict of 1971 ?</a:t>
            </a:r>
          </a:p>
          <a:p>
            <a:pPr marL="0" indent="0" algn="l" fontAlgn="base">
              <a:buNone/>
            </a:pPr>
            <a:r>
              <a:rPr lang="en-US" b="0" i="0" dirty="0">
                <a:solidFill>
                  <a:srgbClr val="334155"/>
                </a:solidFill>
                <a:effectLst/>
                <a:latin typeface="-apple-system"/>
              </a:rPr>
              <a:t>19. State common features relevant to the countries of South Asia ?</a:t>
            </a:r>
          </a:p>
          <a:p>
            <a:pPr marL="0" indent="0" algn="l" fontAlgn="base">
              <a:buNone/>
            </a:pPr>
            <a:r>
              <a:rPr lang="en-US" b="0" i="0" dirty="0">
                <a:solidFill>
                  <a:srgbClr val="334155"/>
                </a:solidFill>
                <a:effectLst/>
                <a:latin typeface="-apple-system"/>
              </a:rPr>
              <a:t>20. Explain the aera of Co-operation between India and Bangladesh </a:t>
            </a:r>
          </a:p>
          <a:p>
            <a:pPr marL="0" indent="0">
              <a:buNone/>
            </a:pPr>
            <a:endParaRPr lang="en-IN" dirty="0"/>
          </a:p>
        </p:txBody>
      </p:sp>
    </p:spTree>
    <p:extLst>
      <p:ext uri="{BB962C8B-B14F-4D97-AF65-F5344CB8AC3E}">
        <p14:creationId xmlns:p14="http://schemas.microsoft.com/office/powerpoint/2010/main" val="578602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384</Words>
  <Application>Microsoft Office PowerPoint</Application>
  <PresentationFormat>Widescreen</PresentationFormat>
  <Paragraphs>21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-apple-system</vt:lpstr>
      <vt:lpstr>Arial</vt:lpstr>
      <vt:lpstr>Calibri</vt:lpstr>
      <vt:lpstr>Calibri Light</vt:lpstr>
      <vt:lpstr>Office Theme</vt:lpstr>
      <vt:lpstr>Contemporary South Asia Political science important 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2025-01-29T04:59:50Z</dcterms:created>
  <dcterms:modified xsi:type="dcterms:W3CDTF">2025-01-29T05:00:32Z</dcterms:modified>
</cp:coreProperties>
</file>