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BE894-1965-170F-51B0-A58910F08D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8A866C2-F9CB-06E9-483F-19B18995BF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1590BBF-CDB2-D20B-918C-6FDC671DBD07}"/>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5" name="Footer Placeholder 4">
            <a:extLst>
              <a:ext uri="{FF2B5EF4-FFF2-40B4-BE49-F238E27FC236}">
                <a16:creationId xmlns:a16="http://schemas.microsoft.com/office/drawing/2014/main" id="{77D1CC4A-C54B-2BA4-C2C0-BC80B89D55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A59DB50-51CE-9D08-4C02-256B8EE70A35}"/>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261241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5737B-BEFE-7232-6F11-8B44FCF500C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90ECC-1B41-D2FA-68F5-E2C7428634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2283827-0090-1236-4C0E-49B3F9604A97}"/>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5" name="Footer Placeholder 4">
            <a:extLst>
              <a:ext uri="{FF2B5EF4-FFF2-40B4-BE49-F238E27FC236}">
                <a16:creationId xmlns:a16="http://schemas.microsoft.com/office/drawing/2014/main" id="{0498CF90-CACF-AC2D-7A71-D73E02F60C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FD18BA3-6D78-2FA1-D506-266CFF9B30DE}"/>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320756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6F114-EF71-60CC-9F1F-3D7AF23366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C18B7D9-05EF-3EA2-6DC1-BE127C7BE3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A1711D-3B27-9D07-2086-200269431BCF}"/>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5" name="Footer Placeholder 4">
            <a:extLst>
              <a:ext uri="{FF2B5EF4-FFF2-40B4-BE49-F238E27FC236}">
                <a16:creationId xmlns:a16="http://schemas.microsoft.com/office/drawing/2014/main" id="{770F7AF5-E9AC-4FBC-F5E6-03EDFD7844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F78270C-E29A-6A21-D21D-7825DD68445E}"/>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2651863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2230-EEE0-0D8F-17EC-3F78EF75EE3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AA09D59-98A5-8A04-F3F0-E4721976FF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8D25499-1FCA-E9C8-2964-EEAC196E04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DD6B7E9-D1FA-A5F4-0143-205A31A463F3}"/>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6" name="Footer Placeholder 5">
            <a:extLst>
              <a:ext uri="{FF2B5EF4-FFF2-40B4-BE49-F238E27FC236}">
                <a16:creationId xmlns:a16="http://schemas.microsoft.com/office/drawing/2014/main" id="{8C1916A8-98E5-3E4B-3B35-17488A3AAF9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80E55C6-D9D4-5675-366F-BA75FC962D5B}"/>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2367645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C1DA4-D47B-3A4B-6A5D-0E48A0E0B9E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1073C1F-AD8D-B2C4-BD1D-C99F40C931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E94E5F-8287-D23D-967A-80F4E8A05D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E722AF9-7CDF-C6DC-E2BC-2EADC9A5C2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0C41E7-A4DA-A872-A95D-16BF1E4F90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C8CB807-9B97-946B-D124-1B0FCE39BF8E}"/>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8" name="Footer Placeholder 7">
            <a:extLst>
              <a:ext uri="{FF2B5EF4-FFF2-40B4-BE49-F238E27FC236}">
                <a16:creationId xmlns:a16="http://schemas.microsoft.com/office/drawing/2014/main" id="{572BA404-347A-857E-5576-FDD58F55FBA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97F2A7E-7CF4-CED6-8D06-4488A8EA18CA}"/>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1951471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019B1-F2A3-F773-86F6-D43C9506CF1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9391A0B-54F0-4C4B-5F1A-3FD060EDEE4D}"/>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4" name="Footer Placeholder 3">
            <a:extLst>
              <a:ext uri="{FF2B5EF4-FFF2-40B4-BE49-F238E27FC236}">
                <a16:creationId xmlns:a16="http://schemas.microsoft.com/office/drawing/2014/main" id="{0EFB0A3F-EDD3-D243-472F-E08BBA7C499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5A21C3D-6088-F30A-5F90-0F2AEE2512EF}"/>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178662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118BF1-E59A-3B5D-BFF7-EB464B32C8C0}"/>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3" name="Footer Placeholder 2">
            <a:extLst>
              <a:ext uri="{FF2B5EF4-FFF2-40B4-BE49-F238E27FC236}">
                <a16:creationId xmlns:a16="http://schemas.microsoft.com/office/drawing/2014/main" id="{AABF402D-E07E-78A5-DBF3-FD884FC0D63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75C196B-E68C-A3BC-3533-BA58A6D405FF}"/>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3804060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7C6D8-54E1-D149-9C7C-D09537DB1A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E692D0A-41F3-7A9A-CE97-1000A234E9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3939EB6-F013-10BE-3D9E-986FA2637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17B49A-3127-3876-E9B1-FB5079FDC279}"/>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6" name="Footer Placeholder 5">
            <a:extLst>
              <a:ext uri="{FF2B5EF4-FFF2-40B4-BE49-F238E27FC236}">
                <a16:creationId xmlns:a16="http://schemas.microsoft.com/office/drawing/2014/main" id="{3F253946-92D4-5538-C5C7-19997657625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CA60CF9-6213-320B-DC10-1D8B3953E772}"/>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853969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D3706-A8DE-E85D-3E97-ED27E75731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E84009D-525A-A0BB-71D7-EC121E0ABD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AFFDCDA-D29F-469A-9EC1-9403F69B96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FC2B99-0E06-B290-A1DE-3D9AED305C17}"/>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6" name="Footer Placeholder 5">
            <a:extLst>
              <a:ext uri="{FF2B5EF4-FFF2-40B4-BE49-F238E27FC236}">
                <a16:creationId xmlns:a16="http://schemas.microsoft.com/office/drawing/2014/main" id="{FFA65652-2B50-1AC0-912D-828B453ACE2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E612956-558A-5FFB-1C00-C6DC40973253}"/>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757019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1AF17-5502-7081-C7DF-7BA418FCCC2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062AAD4-0C7C-CF9D-8CC3-6FE9579B65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356ACE-517D-87F1-1115-96C8299F9D5E}"/>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5" name="Footer Placeholder 4">
            <a:extLst>
              <a:ext uri="{FF2B5EF4-FFF2-40B4-BE49-F238E27FC236}">
                <a16:creationId xmlns:a16="http://schemas.microsoft.com/office/drawing/2014/main" id="{E34B553F-A21A-6CCE-F07E-773B0AF69B3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93FB450-1188-83AE-7681-CC7306F923BA}"/>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4284265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331BF-9F4F-21DB-0F2F-25D53C5851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2B7C84F-C48B-48BA-9236-10676D3ACF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DF5D4D2-8EDC-4E22-76F5-3348BF3AF7DA}"/>
              </a:ext>
            </a:extLst>
          </p:cNvPr>
          <p:cNvSpPr>
            <a:spLocks noGrp="1"/>
          </p:cNvSpPr>
          <p:nvPr>
            <p:ph type="dt" sz="half" idx="10"/>
          </p:nvPr>
        </p:nvSpPr>
        <p:spPr/>
        <p:txBody>
          <a:bodyPr/>
          <a:lstStyle/>
          <a:p>
            <a:fld id="{598D72E1-7AEE-4252-B10A-DCF4FC32E03C}" type="datetimeFigureOut">
              <a:rPr lang="en-IN" smtClean="0"/>
              <a:t>01-02-2025</a:t>
            </a:fld>
            <a:endParaRPr lang="en-IN"/>
          </a:p>
        </p:txBody>
      </p:sp>
      <p:sp>
        <p:nvSpPr>
          <p:cNvPr id="5" name="Footer Placeholder 4">
            <a:extLst>
              <a:ext uri="{FF2B5EF4-FFF2-40B4-BE49-F238E27FC236}">
                <a16:creationId xmlns:a16="http://schemas.microsoft.com/office/drawing/2014/main" id="{A07599B0-B7E5-C5E9-F479-EE58297D32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DCEA801-4C14-CF74-893A-C21B1D006FBC}"/>
              </a:ext>
            </a:extLst>
          </p:cNvPr>
          <p:cNvSpPr>
            <a:spLocks noGrp="1"/>
          </p:cNvSpPr>
          <p:nvPr>
            <p:ph type="sldNum" sz="quarter" idx="12"/>
          </p:nvPr>
        </p:nvSpPr>
        <p:spPr/>
        <p:txBody>
          <a:bodyPr/>
          <a:lstStyle/>
          <a:p>
            <a:fld id="{C23F2342-F19D-49AE-90C5-7B2B98A833A5}" type="slidenum">
              <a:rPr lang="en-IN" smtClean="0"/>
              <a:t>‹#›</a:t>
            </a:fld>
            <a:endParaRPr lang="en-IN"/>
          </a:p>
        </p:txBody>
      </p:sp>
    </p:spTree>
    <p:extLst>
      <p:ext uri="{BB962C8B-B14F-4D97-AF65-F5344CB8AC3E}">
        <p14:creationId xmlns:p14="http://schemas.microsoft.com/office/powerpoint/2010/main" val="98202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21569F-F735-4868-9717-A1413174DD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C141E90-78D8-AE18-BE59-74DDD0CF29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884326-7809-CDF0-06E4-BE6FEA19B9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D72E1-7AEE-4252-B10A-DCF4FC32E03C}" type="datetimeFigureOut">
              <a:rPr lang="en-IN" smtClean="0"/>
              <a:t>01-02-2025</a:t>
            </a:fld>
            <a:endParaRPr lang="en-IN"/>
          </a:p>
        </p:txBody>
      </p:sp>
      <p:sp>
        <p:nvSpPr>
          <p:cNvPr id="5" name="Footer Placeholder 4">
            <a:extLst>
              <a:ext uri="{FF2B5EF4-FFF2-40B4-BE49-F238E27FC236}">
                <a16:creationId xmlns:a16="http://schemas.microsoft.com/office/drawing/2014/main" id="{5210E301-B693-F8D2-EBF5-DE2E563212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5E64001-F670-4178-4CCE-6950F1BBDA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F2342-F19D-49AE-90C5-7B2B98A833A5}" type="slidenum">
              <a:rPr lang="en-IN" smtClean="0"/>
              <a:t>‹#›</a:t>
            </a:fld>
            <a:endParaRPr lang="en-IN"/>
          </a:p>
        </p:txBody>
      </p:sp>
    </p:spTree>
    <p:extLst>
      <p:ext uri="{BB962C8B-B14F-4D97-AF65-F5344CB8AC3E}">
        <p14:creationId xmlns:p14="http://schemas.microsoft.com/office/powerpoint/2010/main" val="2484139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95496-268B-2185-9A9A-AD532670B604}"/>
              </a:ext>
            </a:extLst>
          </p:cNvPr>
          <p:cNvSpPr>
            <a:spLocks noGrp="1"/>
          </p:cNvSpPr>
          <p:nvPr>
            <p:ph type="ctrTitle"/>
          </p:nvPr>
        </p:nvSpPr>
        <p:spPr/>
        <p:txBody>
          <a:bodyPr/>
          <a:lstStyle/>
          <a:p>
            <a:r>
              <a:rPr lang="en-IN" dirty="0"/>
              <a:t>History Class X</a:t>
            </a:r>
            <a:br>
              <a:rPr lang="en-IN" dirty="0"/>
            </a:br>
            <a:r>
              <a:rPr lang="en-IN" dirty="0"/>
              <a:t>Important Questions</a:t>
            </a:r>
          </a:p>
        </p:txBody>
      </p:sp>
      <p:sp>
        <p:nvSpPr>
          <p:cNvPr id="3" name="Subtitle 2">
            <a:extLst>
              <a:ext uri="{FF2B5EF4-FFF2-40B4-BE49-F238E27FC236}">
                <a16:creationId xmlns:a16="http://schemas.microsoft.com/office/drawing/2014/main" id="{3ECD1AA6-2068-1470-D512-1A3E1C48E134}"/>
              </a:ext>
            </a:extLst>
          </p:cNvPr>
          <p:cNvSpPr>
            <a:spLocks noGrp="1"/>
          </p:cNvSpPr>
          <p:nvPr>
            <p:ph type="subTitle" idx="1"/>
          </p:nvPr>
        </p:nvSpPr>
        <p:spPr/>
        <p:txBody>
          <a:bodyPr>
            <a:normAutofit/>
          </a:bodyPr>
          <a:lstStyle/>
          <a:p>
            <a:r>
              <a:rPr lang="en-IN" sz="4000" dirty="0" err="1"/>
              <a:t>toppershome.online</a:t>
            </a:r>
            <a:endParaRPr lang="en-IN" sz="4000" dirty="0"/>
          </a:p>
        </p:txBody>
      </p:sp>
    </p:spTree>
    <p:extLst>
      <p:ext uri="{BB962C8B-B14F-4D97-AF65-F5344CB8AC3E}">
        <p14:creationId xmlns:p14="http://schemas.microsoft.com/office/powerpoint/2010/main" val="3182194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223CDA-7891-8F94-B803-350ADAE5386E}"/>
              </a:ext>
            </a:extLst>
          </p:cNvPr>
          <p:cNvSpPr>
            <a:spLocks noGrp="1"/>
          </p:cNvSpPr>
          <p:nvPr>
            <p:ph idx="1"/>
          </p:nvPr>
        </p:nvSpPr>
        <p:spPr>
          <a:xfrm>
            <a:off x="444910" y="498270"/>
            <a:ext cx="10515600" cy="5961524"/>
          </a:xfrm>
        </p:spPr>
        <p:txBody>
          <a:bodyPr>
            <a:normAutofit fontScale="55000" lnSpcReduction="20000"/>
          </a:bodyPr>
          <a:lstStyle/>
          <a:p>
            <a:pPr algn="ctr" fontAlgn="base"/>
            <a:r>
              <a:rPr lang="en-US" sz="8000" b="0" i="0" dirty="0">
                <a:solidFill>
                  <a:srgbClr val="334155"/>
                </a:solidFill>
                <a:effectLst/>
                <a:latin typeface="-apple-system"/>
              </a:rPr>
              <a:t>Rise of nationalism in Europe.</a:t>
            </a:r>
          </a:p>
          <a:p>
            <a:pPr algn="ctr" fontAlgn="base"/>
            <a:r>
              <a:rPr lang="en-US" sz="5100" b="0" i="0" dirty="0">
                <a:solidFill>
                  <a:srgbClr val="334155"/>
                </a:solidFill>
                <a:effectLst/>
                <a:latin typeface="-apple-system"/>
              </a:rPr>
              <a:t>Note : questions in different </a:t>
            </a:r>
            <a:r>
              <a:rPr lang="en-US" sz="5100" b="0" i="0" dirty="0" err="1">
                <a:solidFill>
                  <a:srgbClr val="334155"/>
                </a:solidFill>
                <a:effectLst/>
                <a:latin typeface="-apple-system"/>
              </a:rPr>
              <a:t>colour</a:t>
            </a:r>
            <a:r>
              <a:rPr lang="en-US" sz="5100" b="0" i="0" dirty="0">
                <a:solidFill>
                  <a:srgbClr val="334155"/>
                </a:solidFill>
                <a:effectLst/>
                <a:latin typeface="-apple-system"/>
              </a:rPr>
              <a:t> are 2024 question</a:t>
            </a:r>
          </a:p>
          <a:p>
            <a:pPr algn="l" fontAlgn="base">
              <a:buFont typeface="+mj-lt"/>
              <a:buAutoNum type="arabicPeriod"/>
            </a:pPr>
            <a:r>
              <a:rPr lang="en-US" b="0" i="0" dirty="0">
                <a:solidFill>
                  <a:srgbClr val="334155"/>
                </a:solidFill>
                <a:effectLst/>
                <a:latin typeface="-apple-system"/>
              </a:rPr>
              <a:t> What was the main aim of French  Revolutionaries ? what were the concentration camps ?</a:t>
            </a:r>
          </a:p>
          <a:p>
            <a:pPr algn="l" fontAlgn="base">
              <a:buFont typeface="+mj-lt"/>
              <a:buAutoNum type="arabicPeriod"/>
            </a:pPr>
            <a:r>
              <a:rPr lang="en-US" b="0" i="0" dirty="0">
                <a:solidFill>
                  <a:srgbClr val="334155"/>
                </a:solidFill>
                <a:effectLst/>
                <a:latin typeface="-apple-system"/>
              </a:rPr>
              <a:t> Which treaty </a:t>
            </a:r>
            <a:r>
              <a:rPr lang="en-US" b="0" i="0" dirty="0" err="1">
                <a:solidFill>
                  <a:srgbClr val="334155"/>
                </a:solidFill>
                <a:effectLst/>
                <a:latin typeface="-apple-system"/>
              </a:rPr>
              <a:t>recognised</a:t>
            </a:r>
            <a:r>
              <a:rPr lang="en-US" b="0" i="0" dirty="0">
                <a:solidFill>
                  <a:srgbClr val="334155"/>
                </a:solidFill>
                <a:effectLst/>
                <a:latin typeface="-apple-system"/>
              </a:rPr>
              <a:t> Greece  as independent  state when did it took place ?</a:t>
            </a:r>
          </a:p>
          <a:p>
            <a:pPr algn="l" fontAlgn="base">
              <a:buFont typeface="+mj-lt"/>
              <a:buAutoNum type="arabicPeriod"/>
            </a:pPr>
            <a:r>
              <a:rPr lang="en-US" b="0" i="0" dirty="0">
                <a:solidFill>
                  <a:srgbClr val="FF0000"/>
                </a:solidFill>
                <a:effectLst/>
                <a:latin typeface="arial black" panose="020B0A04020102020204" pitchFamily="34" charset="0"/>
              </a:rPr>
              <a:t> Which event in Europe  </a:t>
            </a:r>
            <a:r>
              <a:rPr lang="en-US" b="0" i="0" dirty="0" err="1">
                <a:solidFill>
                  <a:srgbClr val="FF0000"/>
                </a:solidFill>
                <a:effectLst/>
                <a:latin typeface="arial black" panose="020B0A04020102020204" pitchFamily="34" charset="0"/>
              </a:rPr>
              <a:t>moblised</a:t>
            </a:r>
            <a:r>
              <a:rPr lang="en-US" b="0" i="0" dirty="0">
                <a:solidFill>
                  <a:srgbClr val="FF0000"/>
                </a:solidFill>
                <a:effectLst/>
                <a:latin typeface="arial black" panose="020B0A04020102020204" pitchFamily="34" charset="0"/>
              </a:rPr>
              <a:t> the nationalist feeling among the educated and elites  between 1830 – 1848 **    </a:t>
            </a:r>
            <a:endParaRPr lang="en-US" b="0" i="0" dirty="0">
              <a:solidFill>
                <a:srgbClr val="334155"/>
              </a:solidFill>
              <a:effectLst/>
              <a:latin typeface="-apple-system"/>
            </a:endParaRPr>
          </a:p>
          <a:p>
            <a:pPr algn="l" fontAlgn="base">
              <a:buFont typeface="+mj-lt"/>
              <a:buAutoNum type="arabicPeriod"/>
            </a:pPr>
            <a:r>
              <a:rPr lang="en-US" b="0" i="0" dirty="0">
                <a:solidFill>
                  <a:srgbClr val="334155"/>
                </a:solidFill>
                <a:effectLst/>
                <a:latin typeface="-apple-system"/>
              </a:rPr>
              <a:t> What was the aim of revolutionaries of Europe  during the year 1815.</a:t>
            </a:r>
          </a:p>
          <a:p>
            <a:pPr algn="l" fontAlgn="base">
              <a:buFont typeface="+mj-lt"/>
              <a:buAutoNum type="arabicPeriod"/>
            </a:pPr>
            <a:r>
              <a:rPr lang="en-US" b="0" i="0" dirty="0">
                <a:solidFill>
                  <a:srgbClr val="334155"/>
                </a:solidFill>
                <a:effectLst/>
                <a:latin typeface="-apple-system"/>
              </a:rPr>
              <a:t> </a:t>
            </a:r>
            <a:r>
              <a:rPr lang="en-US" b="0" i="0" dirty="0" err="1">
                <a:solidFill>
                  <a:srgbClr val="334155"/>
                </a:solidFill>
                <a:effectLst/>
                <a:latin typeface="-apple-system"/>
              </a:rPr>
              <a:t>Whi</a:t>
            </a:r>
            <a:r>
              <a:rPr lang="en-US" b="0" i="0" dirty="0">
                <a:solidFill>
                  <a:srgbClr val="334155"/>
                </a:solidFill>
                <a:effectLst/>
                <a:latin typeface="-apple-system"/>
              </a:rPr>
              <a:t> remarked ” When France sneezes the rest of Europe  catches cold”</a:t>
            </a:r>
          </a:p>
          <a:p>
            <a:pPr algn="l" fontAlgn="base">
              <a:buFont typeface="+mj-lt"/>
              <a:buAutoNum type="arabicPeriod"/>
            </a:pPr>
            <a:r>
              <a:rPr lang="en-US" b="0" i="0" dirty="0">
                <a:solidFill>
                  <a:srgbClr val="334155"/>
                </a:solidFill>
                <a:effectLst/>
                <a:latin typeface="-apple-system"/>
              </a:rPr>
              <a:t> Who was proclaimed German Emperor in the ceremony held at  Versailles in January 1871 ? Who  was proclaimed the king of United Italy 1861?</a:t>
            </a:r>
          </a:p>
          <a:p>
            <a:pPr algn="l" fontAlgn="base">
              <a:buFont typeface="+mj-lt"/>
              <a:buAutoNum type="arabicPeriod"/>
            </a:pPr>
            <a:r>
              <a:rPr lang="en-US" b="0" i="0" dirty="0">
                <a:solidFill>
                  <a:srgbClr val="334155"/>
                </a:solidFill>
                <a:effectLst/>
                <a:latin typeface="-apple-system"/>
              </a:rPr>
              <a:t>The artist Frederic </a:t>
            </a:r>
            <a:r>
              <a:rPr lang="en-US" b="0" i="0" dirty="0" err="1">
                <a:solidFill>
                  <a:srgbClr val="334155"/>
                </a:solidFill>
                <a:effectLst/>
                <a:latin typeface="-apple-system"/>
              </a:rPr>
              <a:t>Sorrieu</a:t>
            </a:r>
            <a:r>
              <a:rPr lang="en-US" b="0" i="0" dirty="0">
                <a:solidFill>
                  <a:srgbClr val="334155"/>
                </a:solidFill>
                <a:effectLst/>
                <a:latin typeface="-apple-system"/>
              </a:rPr>
              <a:t>  in his painting  who </a:t>
            </a:r>
            <a:r>
              <a:rPr lang="en-US" b="0" i="0" dirty="0" err="1">
                <a:solidFill>
                  <a:srgbClr val="334155"/>
                </a:solidFill>
                <a:effectLst/>
                <a:latin typeface="-apple-system"/>
              </a:rPr>
              <a:t>visualised</a:t>
            </a:r>
            <a:r>
              <a:rPr lang="en-US" b="0" i="0" dirty="0">
                <a:solidFill>
                  <a:srgbClr val="334155"/>
                </a:solidFill>
                <a:effectLst/>
                <a:latin typeface="-apple-system"/>
              </a:rPr>
              <a:t> ‘society made up of Democratic and Social Republic” belongs to which country ?</a:t>
            </a:r>
          </a:p>
          <a:p>
            <a:pPr algn="l" fontAlgn="base">
              <a:buFont typeface="+mj-lt"/>
              <a:buAutoNum type="arabicPeriod"/>
            </a:pPr>
            <a:r>
              <a:rPr lang="en-US" b="0" i="0" dirty="0">
                <a:solidFill>
                  <a:srgbClr val="334155"/>
                </a:solidFill>
                <a:effectLst/>
                <a:latin typeface="-apple-system"/>
              </a:rPr>
              <a:t>What is the meaning of Nationalism emerged in 19th century ? What is Utopian society ? What is Plebiscite ?</a:t>
            </a:r>
          </a:p>
          <a:p>
            <a:pPr algn="l" fontAlgn="base">
              <a:buFont typeface="+mj-lt"/>
              <a:buAutoNum type="arabicPeriod"/>
            </a:pPr>
            <a:r>
              <a:rPr lang="en-US" b="0" i="0" dirty="0">
                <a:solidFill>
                  <a:srgbClr val="334155"/>
                </a:solidFill>
                <a:effectLst/>
                <a:latin typeface="-apple-system"/>
              </a:rPr>
              <a:t> Which countries attended the congress of Vienna and which did not ?</a:t>
            </a:r>
          </a:p>
          <a:p>
            <a:pPr algn="l" fontAlgn="base">
              <a:buFont typeface="+mj-lt"/>
              <a:buAutoNum type="arabicPeriod"/>
            </a:pPr>
            <a:r>
              <a:rPr lang="en-US" b="0" i="0" dirty="0">
                <a:solidFill>
                  <a:srgbClr val="334155"/>
                </a:solidFill>
                <a:effectLst/>
                <a:latin typeface="-apple-system"/>
              </a:rPr>
              <a:t>The idea of ” Liberty, Equality and Fraternity ” came from which  revolution ?</a:t>
            </a:r>
          </a:p>
          <a:p>
            <a:pPr algn="l" fontAlgn="base">
              <a:buFont typeface="+mj-lt"/>
              <a:buAutoNum type="arabicPeriod"/>
            </a:pPr>
            <a:r>
              <a:rPr lang="en-US" b="0" i="0" dirty="0">
                <a:solidFill>
                  <a:srgbClr val="334155"/>
                </a:solidFill>
                <a:effectLst/>
                <a:latin typeface="-apple-system"/>
              </a:rPr>
              <a:t>The Civil code of 1804  was also known as _____ was exported to which of the following regions such Poland/ Region under  French control /England.</a:t>
            </a:r>
          </a:p>
          <a:p>
            <a:pPr algn="l" fontAlgn="base">
              <a:buFont typeface="+mj-lt"/>
              <a:buAutoNum type="arabicPeriod"/>
            </a:pPr>
            <a:r>
              <a:rPr lang="en-US" b="0" i="0" dirty="0">
                <a:solidFill>
                  <a:srgbClr val="334155"/>
                </a:solidFill>
                <a:effectLst/>
                <a:latin typeface="-apple-system"/>
              </a:rPr>
              <a:t>What is term  Universal Suffrage  mean.?</a:t>
            </a:r>
          </a:p>
          <a:p>
            <a:pPr algn="l" fontAlgn="base">
              <a:buFont typeface="+mj-lt"/>
              <a:buAutoNum type="arabicPeriod"/>
            </a:pPr>
            <a:r>
              <a:rPr lang="en-US" b="0" i="0" dirty="0">
                <a:solidFill>
                  <a:srgbClr val="334155"/>
                </a:solidFill>
                <a:effectLst/>
                <a:latin typeface="-apple-system"/>
              </a:rPr>
              <a:t>Three wars over seven years with Austria , Denmark, Germany , and France ended in Prussian Victory / French Victory .</a:t>
            </a:r>
          </a:p>
          <a:p>
            <a:pPr algn="l" fontAlgn="base">
              <a:buFont typeface="+mj-lt"/>
              <a:buAutoNum type="arabicPeriod"/>
            </a:pPr>
            <a:r>
              <a:rPr lang="en-US" b="0" i="0" dirty="0">
                <a:solidFill>
                  <a:srgbClr val="334155"/>
                </a:solidFill>
                <a:effectLst/>
                <a:latin typeface="-apple-system"/>
              </a:rPr>
              <a:t>Garibaldi/Bismarck / Count Cavour  was responsible for unification of Germany</a:t>
            </a:r>
          </a:p>
          <a:p>
            <a:pPr algn="l" fontAlgn="base">
              <a:buFont typeface="+mj-lt"/>
              <a:buAutoNum type="arabicPeriod"/>
            </a:pPr>
            <a:r>
              <a:rPr lang="en-US" b="0" i="0" dirty="0">
                <a:solidFill>
                  <a:srgbClr val="334155"/>
                </a:solidFill>
                <a:effectLst/>
                <a:latin typeface="-apple-system"/>
              </a:rPr>
              <a:t> The allegory of the German nation who weas the crown of </a:t>
            </a:r>
            <a:r>
              <a:rPr lang="en-US" b="0" i="0" dirty="0" err="1">
                <a:solidFill>
                  <a:srgbClr val="334155"/>
                </a:solidFill>
                <a:effectLst/>
                <a:latin typeface="-apple-system"/>
              </a:rPr>
              <a:t>of</a:t>
            </a:r>
            <a:r>
              <a:rPr lang="en-US" b="0" i="0" dirty="0">
                <a:solidFill>
                  <a:srgbClr val="334155"/>
                </a:solidFill>
                <a:effectLst/>
                <a:latin typeface="-apple-system"/>
              </a:rPr>
              <a:t> Oak  was _________-.  In France she is known as _______.</a:t>
            </a:r>
          </a:p>
          <a:p>
            <a:pPr marL="0" indent="0">
              <a:buNone/>
            </a:pPr>
            <a:endParaRPr lang="en-IN" dirty="0"/>
          </a:p>
        </p:txBody>
      </p:sp>
    </p:spTree>
    <p:extLst>
      <p:ext uri="{BB962C8B-B14F-4D97-AF65-F5344CB8AC3E}">
        <p14:creationId xmlns:p14="http://schemas.microsoft.com/office/powerpoint/2010/main" val="1449046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8F4DAC-7E13-6F0B-60FD-D5E234E7A273}"/>
              </a:ext>
            </a:extLst>
          </p:cNvPr>
          <p:cNvSpPr>
            <a:spLocks noGrp="1"/>
          </p:cNvSpPr>
          <p:nvPr>
            <p:ph idx="1"/>
          </p:nvPr>
        </p:nvSpPr>
        <p:spPr>
          <a:xfrm>
            <a:off x="334297" y="344129"/>
            <a:ext cx="11019503" cy="5832834"/>
          </a:xfrm>
        </p:spPr>
        <p:txBody>
          <a:bodyPr>
            <a:normAutofit fontScale="62500" lnSpcReduction="20000"/>
          </a:bodyPr>
          <a:lstStyle/>
          <a:p>
            <a:pPr marL="0" indent="0" algn="l" fontAlgn="base">
              <a:buNone/>
            </a:pPr>
            <a:r>
              <a:rPr lang="en-US" dirty="0">
                <a:solidFill>
                  <a:srgbClr val="334155"/>
                </a:solidFill>
                <a:latin typeface="-apple-system"/>
              </a:rPr>
              <a:t>16.</a:t>
            </a:r>
            <a:r>
              <a:rPr lang="en-US" b="0" i="0" dirty="0">
                <a:solidFill>
                  <a:srgbClr val="334155"/>
                </a:solidFill>
                <a:effectLst/>
                <a:latin typeface="-apple-system"/>
              </a:rPr>
              <a:t>Which major part  was under  Ottoman Empire ? Who were Slavs ?</a:t>
            </a:r>
          </a:p>
          <a:p>
            <a:pPr marL="0" indent="0" algn="l" fontAlgn="base">
              <a:buNone/>
            </a:pPr>
            <a:r>
              <a:rPr lang="en-US" b="0" i="0" dirty="0">
                <a:solidFill>
                  <a:srgbClr val="334155"/>
                </a:solidFill>
                <a:effectLst/>
                <a:latin typeface="-apple-system"/>
              </a:rPr>
              <a:t>17.Who was Frederic </a:t>
            </a:r>
            <a:r>
              <a:rPr lang="en-US" b="0" i="0" dirty="0" err="1">
                <a:solidFill>
                  <a:srgbClr val="334155"/>
                </a:solidFill>
                <a:effectLst/>
                <a:latin typeface="-apple-system"/>
              </a:rPr>
              <a:t>Sorrieu</a:t>
            </a:r>
            <a:r>
              <a:rPr lang="en-US" b="0" i="0" dirty="0">
                <a:solidFill>
                  <a:srgbClr val="334155"/>
                </a:solidFill>
                <a:effectLst/>
                <a:latin typeface="-apple-system"/>
              </a:rPr>
              <a:t> and Duke Metternich ?</a:t>
            </a:r>
          </a:p>
          <a:p>
            <a:pPr marL="0" indent="0" algn="l" fontAlgn="base">
              <a:buNone/>
            </a:pPr>
            <a:r>
              <a:rPr lang="en-US" b="0" i="0" dirty="0">
                <a:solidFill>
                  <a:srgbClr val="334155"/>
                </a:solidFill>
                <a:effectLst/>
                <a:latin typeface="-apple-system"/>
              </a:rPr>
              <a:t>18.Which principle was given by Montesquieu ? What was  Zollverein how  was it </a:t>
            </a:r>
            <a:r>
              <a:rPr lang="en-US" b="0" i="0" dirty="0" err="1">
                <a:solidFill>
                  <a:srgbClr val="334155"/>
                </a:solidFill>
                <a:effectLst/>
                <a:latin typeface="-apple-system"/>
              </a:rPr>
              <a:t>rsponsible</a:t>
            </a:r>
            <a:r>
              <a:rPr lang="en-US" b="0" i="0" dirty="0">
                <a:solidFill>
                  <a:srgbClr val="334155"/>
                </a:solidFill>
                <a:effectLst/>
                <a:latin typeface="-apple-system"/>
              </a:rPr>
              <a:t> for economic upliftment of Germany ?</a:t>
            </a:r>
          </a:p>
          <a:p>
            <a:pPr marL="0" indent="0" algn="l" fontAlgn="base">
              <a:buNone/>
            </a:pPr>
            <a:r>
              <a:rPr lang="en-US" b="0" i="0" dirty="0">
                <a:solidFill>
                  <a:srgbClr val="334155"/>
                </a:solidFill>
                <a:effectLst/>
                <a:latin typeface="-apple-system"/>
              </a:rPr>
              <a:t>19. Who  spear headed the protestant  movement in Ireland ?</a:t>
            </a:r>
          </a:p>
          <a:p>
            <a:pPr marL="0" indent="0" algn="l" fontAlgn="base">
              <a:buNone/>
            </a:pPr>
            <a:r>
              <a:rPr lang="en-US" dirty="0">
                <a:solidFill>
                  <a:srgbClr val="334155"/>
                </a:solidFill>
                <a:latin typeface="-apple-system"/>
              </a:rPr>
              <a:t>20.</a:t>
            </a:r>
            <a:r>
              <a:rPr lang="en-US" b="0" i="0" dirty="0">
                <a:solidFill>
                  <a:srgbClr val="334155"/>
                </a:solidFill>
                <a:effectLst/>
                <a:latin typeface="-apple-system"/>
              </a:rPr>
              <a:t>Explain three beliefs of Conservatism that emerged after 1815?</a:t>
            </a:r>
          </a:p>
          <a:p>
            <a:pPr marL="0" indent="0" algn="l" fontAlgn="base">
              <a:buNone/>
            </a:pPr>
            <a:r>
              <a:rPr lang="en-US" b="0" i="0" dirty="0">
                <a:solidFill>
                  <a:srgbClr val="334155"/>
                </a:solidFill>
                <a:effectLst/>
                <a:latin typeface="-apple-system"/>
              </a:rPr>
              <a:t>21.Role of Bismarck in unification of Germany ? Contribution of Giuseppe  Mazzini  ?</a:t>
            </a:r>
          </a:p>
          <a:p>
            <a:pPr marL="0" indent="0" algn="l" fontAlgn="base">
              <a:buNone/>
            </a:pPr>
            <a:r>
              <a:rPr lang="en-US" dirty="0">
                <a:solidFill>
                  <a:srgbClr val="FF0000"/>
                </a:solidFill>
                <a:latin typeface="arial black" panose="020B0A04020102020204" pitchFamily="34" charset="0"/>
              </a:rPr>
              <a:t>22.</a:t>
            </a:r>
            <a:r>
              <a:rPr lang="en-US" b="0" i="0" dirty="0">
                <a:solidFill>
                  <a:srgbClr val="FF0000"/>
                </a:solidFill>
                <a:effectLst/>
                <a:latin typeface="arial black" panose="020B0A04020102020204" pitchFamily="34" charset="0"/>
              </a:rPr>
              <a:t>Causes of conflict in Balkan Aera in 1871 ?**</a:t>
            </a:r>
            <a:endParaRPr lang="en-US" b="0" i="0" dirty="0">
              <a:solidFill>
                <a:srgbClr val="334155"/>
              </a:solidFill>
              <a:effectLst/>
              <a:latin typeface="-apple-system"/>
            </a:endParaRPr>
          </a:p>
          <a:p>
            <a:pPr marL="0" indent="0" algn="l" fontAlgn="base">
              <a:buNone/>
            </a:pPr>
            <a:r>
              <a:rPr lang="en-US" dirty="0">
                <a:solidFill>
                  <a:srgbClr val="334155"/>
                </a:solidFill>
                <a:latin typeface="-apple-system"/>
              </a:rPr>
              <a:t>23.</a:t>
            </a:r>
            <a:r>
              <a:rPr lang="en-US" b="0" i="0" dirty="0">
                <a:solidFill>
                  <a:srgbClr val="334155"/>
                </a:solidFill>
                <a:effectLst/>
                <a:latin typeface="-apple-system"/>
              </a:rPr>
              <a:t>Reforms  made by Napolean in the  conquered territories  and reaction of local people  over French rule ?</a:t>
            </a:r>
          </a:p>
          <a:p>
            <a:pPr marL="0" indent="0" algn="l" fontAlgn="base">
              <a:buNone/>
            </a:pPr>
            <a:r>
              <a:rPr lang="en-US" b="0" i="0" dirty="0">
                <a:solidFill>
                  <a:srgbClr val="334155"/>
                </a:solidFill>
                <a:effectLst/>
                <a:latin typeface="-apple-system"/>
              </a:rPr>
              <a:t>24. How did French revolutionaries  created the sense of  collective identity ? Explain</a:t>
            </a:r>
          </a:p>
          <a:p>
            <a:pPr marL="0" indent="0" algn="l" fontAlgn="base">
              <a:buNone/>
            </a:pPr>
            <a:r>
              <a:rPr lang="en-US" b="0" i="0" dirty="0">
                <a:solidFill>
                  <a:srgbClr val="334155"/>
                </a:solidFill>
                <a:effectLst/>
                <a:latin typeface="-apple-system"/>
              </a:rPr>
              <a:t>25.Explain  the economic hardships faced by European in 1830.</a:t>
            </a:r>
          </a:p>
          <a:p>
            <a:pPr marL="0" indent="0" algn="l" fontAlgn="base">
              <a:buNone/>
            </a:pPr>
            <a:r>
              <a:rPr lang="en-US" b="0" i="0" dirty="0">
                <a:solidFill>
                  <a:srgbClr val="FF0000"/>
                </a:solidFill>
                <a:effectLst/>
                <a:latin typeface="arial black" panose="020B0A04020102020204" pitchFamily="34" charset="0"/>
              </a:rPr>
              <a:t>26.i)Giuseppe Garibaldi belongs to which country (2024) ii) Assertion : Most serious tension in Europe after 1871 was Balkan      Reason : The large part of Balkan was under Ottman Empire .  iii)  Arrange in Chronological order of incidents a)Treaty of  Constantinople b)defeat of Napolean c) Unification of Italy d)Unification of Germany</a:t>
            </a:r>
            <a:endParaRPr lang="en-US" b="0" i="0" dirty="0">
              <a:solidFill>
                <a:srgbClr val="334155"/>
              </a:solidFill>
              <a:effectLst/>
              <a:latin typeface="-apple-system"/>
            </a:endParaRPr>
          </a:p>
          <a:p>
            <a:pPr marL="0" indent="0" algn="l" fontAlgn="base">
              <a:buNone/>
            </a:pPr>
            <a:r>
              <a:rPr lang="en-US" b="0" i="0" dirty="0">
                <a:solidFill>
                  <a:srgbClr val="FF0000"/>
                </a:solidFill>
                <a:effectLst/>
                <a:latin typeface="arial black" panose="020B0A04020102020204" pitchFamily="34" charset="0"/>
              </a:rPr>
              <a:t>27.The German Philosopher Johann  Gottfried belong to which school of thoughts.? ii)Assertion: The act of union 1707 between England and Scotland founded UK of Great Britain    Reason: England wanted to impose influence on Scotland iii) Arrange in chronological order a) Treaty of Constantinople b) Napolean Civil code c) Balkan Conflict d)Hamburg granted autonomy to Hungry iv) Conservative regime set up in Europe in 1815 was autocratic Justify V) Explain the Unification of Great </a:t>
            </a:r>
            <a:r>
              <a:rPr lang="en-US" b="0" i="0" dirty="0" err="1">
                <a:solidFill>
                  <a:srgbClr val="FF0000"/>
                </a:solidFill>
                <a:effectLst/>
                <a:latin typeface="arial black" panose="020B0A04020102020204" pitchFamily="34" charset="0"/>
              </a:rPr>
              <a:t>Bratain</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1147213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E6BFA5-49D7-BBEB-A641-C3E0447C5D4A}"/>
              </a:ext>
            </a:extLst>
          </p:cNvPr>
          <p:cNvSpPr>
            <a:spLocks noGrp="1"/>
          </p:cNvSpPr>
          <p:nvPr>
            <p:ph idx="1"/>
          </p:nvPr>
        </p:nvSpPr>
        <p:spPr>
          <a:xfrm>
            <a:off x="255639" y="275303"/>
            <a:ext cx="11098161" cy="5901660"/>
          </a:xfrm>
        </p:spPr>
        <p:txBody>
          <a:bodyPr>
            <a:normAutofit fontScale="70000" lnSpcReduction="20000"/>
          </a:bodyPr>
          <a:lstStyle/>
          <a:p>
            <a:pPr algn="ctr" fontAlgn="base"/>
            <a:r>
              <a:rPr lang="en-US" b="1" i="0" dirty="0">
                <a:effectLst/>
                <a:latin typeface="-apple-system"/>
              </a:rPr>
              <a:t> NATIOALISM  IN INDIA</a:t>
            </a:r>
          </a:p>
          <a:p>
            <a:pPr algn="l" fontAlgn="base">
              <a:buFont typeface="+mj-lt"/>
              <a:buAutoNum type="arabicPeriod"/>
            </a:pPr>
            <a:r>
              <a:rPr lang="en-US" b="0" i="0" dirty="0" err="1">
                <a:solidFill>
                  <a:srgbClr val="334155"/>
                </a:solidFill>
                <a:effectLst/>
                <a:latin typeface="-apple-system"/>
              </a:rPr>
              <a:t>i</a:t>
            </a:r>
            <a:r>
              <a:rPr lang="en-US" b="0" i="0" dirty="0">
                <a:solidFill>
                  <a:srgbClr val="334155"/>
                </a:solidFill>
                <a:effectLst/>
                <a:latin typeface="-apple-system"/>
              </a:rPr>
              <a:t>)India’s first war of independence took place in ______  ii)who composed Vande </a:t>
            </a:r>
            <a:r>
              <a:rPr lang="en-US" b="0" i="0" dirty="0" err="1">
                <a:solidFill>
                  <a:srgbClr val="334155"/>
                </a:solidFill>
                <a:effectLst/>
                <a:latin typeface="-apple-system"/>
              </a:rPr>
              <a:t>Matram</a:t>
            </a:r>
            <a:r>
              <a:rPr lang="en-US" b="0" i="0" dirty="0">
                <a:solidFill>
                  <a:srgbClr val="334155"/>
                </a:solidFill>
                <a:effectLst/>
                <a:latin typeface="-apple-system"/>
              </a:rPr>
              <a:t> and when ? When and where the  Congress was formed who  chaired the first meeting ?iv)  Who proposed the division of  Bengal and when ? v) who portrait the Bharat Mata ? vi) who  established  Muslim League and when ?  vii) In 1907 congress was divided in which groups ?  viii)</a:t>
            </a:r>
            <a:r>
              <a:rPr lang="en-US" b="0" i="0" dirty="0" err="1">
                <a:solidFill>
                  <a:srgbClr val="334155"/>
                </a:solidFill>
                <a:effectLst/>
                <a:latin typeface="-apple-system"/>
              </a:rPr>
              <a:t>Dehi</a:t>
            </a:r>
            <a:r>
              <a:rPr lang="en-US" b="0" i="0" dirty="0">
                <a:solidFill>
                  <a:srgbClr val="334155"/>
                </a:solidFill>
                <a:effectLst/>
                <a:latin typeface="-apple-system"/>
              </a:rPr>
              <a:t> Durbar was </a:t>
            </a:r>
            <a:r>
              <a:rPr lang="en-US" b="0" i="0" dirty="0" err="1">
                <a:solidFill>
                  <a:srgbClr val="334155"/>
                </a:solidFill>
                <a:effectLst/>
                <a:latin typeface="-apple-system"/>
              </a:rPr>
              <a:t>organised</a:t>
            </a:r>
            <a:r>
              <a:rPr lang="en-US" b="0" i="0" dirty="0">
                <a:solidFill>
                  <a:srgbClr val="334155"/>
                </a:solidFill>
                <a:effectLst/>
                <a:latin typeface="-apple-system"/>
              </a:rPr>
              <a:t> in ___- which abolished _______. the capital was transfer from —– to ——-.  ix)The first world war started in——–. x) Mahatma Gandhi  returned to India in ———</a:t>
            </a:r>
          </a:p>
          <a:p>
            <a:pPr algn="l" fontAlgn="base">
              <a:buFont typeface="+mj-lt"/>
              <a:buAutoNum type="arabicPeriod"/>
            </a:pPr>
            <a:r>
              <a:rPr lang="en-US" b="0" i="0" dirty="0">
                <a:solidFill>
                  <a:srgbClr val="334155"/>
                </a:solidFill>
                <a:effectLst/>
                <a:latin typeface="-apple-system"/>
              </a:rPr>
              <a:t> </a:t>
            </a:r>
            <a:r>
              <a:rPr lang="en-US" b="0" i="0" dirty="0" err="1">
                <a:solidFill>
                  <a:srgbClr val="334155"/>
                </a:solidFill>
                <a:effectLst/>
                <a:latin typeface="-apple-system"/>
              </a:rPr>
              <a:t>i</a:t>
            </a:r>
            <a:r>
              <a:rPr lang="en-US" b="0" i="0" dirty="0">
                <a:solidFill>
                  <a:srgbClr val="334155"/>
                </a:solidFill>
                <a:effectLst/>
                <a:latin typeface="-apple-system"/>
              </a:rPr>
              <a:t>) When was Champaran and  Kheda  Satyagraha was done by Gandhi and why ? ii)</a:t>
            </a:r>
            <a:r>
              <a:rPr lang="en-US" b="0" i="0" dirty="0">
                <a:solidFill>
                  <a:srgbClr val="FF0000"/>
                </a:solidFill>
                <a:effectLst/>
                <a:latin typeface="arial black" panose="020B0A04020102020204" pitchFamily="34" charset="0"/>
              </a:rPr>
              <a:t>Which Satyagraha was started by Gandhi in1918</a:t>
            </a:r>
            <a:r>
              <a:rPr lang="en-US" b="0" i="0" dirty="0">
                <a:solidFill>
                  <a:srgbClr val="334155"/>
                </a:solidFill>
                <a:effectLst/>
                <a:latin typeface="-apple-system"/>
              </a:rPr>
              <a:t> ? iii)When was Rowlatt act  was enacted ? iv)When did Jallianwala Bagh incident took place and where ? v)Who started Khilafat Movement and when ? vi) When was non- cooperation movement started? vii) why and when Lala Lajpat Rai killed and where ?  viii)On 9 </a:t>
            </a:r>
            <a:r>
              <a:rPr lang="en-US" b="0" i="0" dirty="0" err="1">
                <a:solidFill>
                  <a:srgbClr val="334155"/>
                </a:solidFill>
                <a:effectLst/>
                <a:latin typeface="-apple-system"/>
              </a:rPr>
              <a:t>th</a:t>
            </a:r>
            <a:r>
              <a:rPr lang="en-US" b="0" i="0" dirty="0">
                <a:solidFill>
                  <a:srgbClr val="334155"/>
                </a:solidFill>
                <a:effectLst/>
                <a:latin typeface="-apple-system"/>
              </a:rPr>
              <a:t> August Which Station was looted by revolutionaries? ix) Why  was 8th April 1929  important in Indian History ? What was done and who did so ? x)When was Dandi march started and ended ?</a:t>
            </a:r>
          </a:p>
          <a:p>
            <a:pPr algn="l" fontAlgn="base">
              <a:buFont typeface="+mj-lt"/>
              <a:buAutoNum type="arabicPeriod"/>
            </a:pPr>
            <a:r>
              <a:rPr lang="en-US" b="0" i="0" dirty="0" err="1">
                <a:solidFill>
                  <a:srgbClr val="334155"/>
                </a:solidFill>
                <a:effectLst/>
                <a:latin typeface="-apple-system"/>
              </a:rPr>
              <a:t>i</a:t>
            </a:r>
            <a:r>
              <a:rPr lang="en-US" b="0" i="0" dirty="0">
                <a:solidFill>
                  <a:srgbClr val="334155"/>
                </a:solidFill>
                <a:effectLst/>
                <a:latin typeface="-apple-system"/>
              </a:rPr>
              <a:t>)When was civil disobedience movement started? ii) What did Dr Ambedkar </a:t>
            </a:r>
            <a:r>
              <a:rPr lang="en-US" b="0" i="0" dirty="0" err="1">
                <a:solidFill>
                  <a:srgbClr val="334155"/>
                </a:solidFill>
                <a:effectLst/>
                <a:latin typeface="-apple-system"/>
              </a:rPr>
              <a:t>organised</a:t>
            </a:r>
            <a:r>
              <a:rPr lang="en-US" b="0" i="0" dirty="0">
                <a:solidFill>
                  <a:srgbClr val="334155"/>
                </a:solidFill>
                <a:effectLst/>
                <a:latin typeface="-apple-system"/>
              </a:rPr>
              <a:t>  in 1930 ?iii) Who were hanged on 23 march 1931 with Bhagat Singh? iv) Irwin – Gandhi Pact was signed in——- and ———— movement was suspended .v) when did Gandhi attended  Second round table conference what were the results? vi)Poona Pact  was signed between  Gandhi and ————- in year ——-. vii) Who  was the first to coined the idea of  Pakistan in 1933 viii). Which act passed in 1935  to form regional government  ix) What resolution was passed in 1940 by Muslim League .? x) When was Quit India  movement started ?</a:t>
            </a:r>
          </a:p>
          <a:p>
            <a:pPr algn="l" fontAlgn="base">
              <a:buFont typeface="+mj-lt"/>
              <a:buAutoNum type="arabicPeriod"/>
            </a:pPr>
            <a:r>
              <a:rPr lang="en-US" b="0" i="0" dirty="0">
                <a:solidFill>
                  <a:srgbClr val="334155"/>
                </a:solidFill>
                <a:effectLst/>
                <a:latin typeface="-apple-system"/>
              </a:rPr>
              <a:t>what was the meaning of Nationalism in India and what were the factors responsible for it?</a:t>
            </a:r>
          </a:p>
          <a:p>
            <a:pPr marL="0" indent="0">
              <a:buNone/>
            </a:pPr>
            <a:endParaRPr lang="en-IN" dirty="0"/>
          </a:p>
        </p:txBody>
      </p:sp>
    </p:spTree>
    <p:extLst>
      <p:ext uri="{BB962C8B-B14F-4D97-AF65-F5344CB8AC3E}">
        <p14:creationId xmlns:p14="http://schemas.microsoft.com/office/powerpoint/2010/main" val="3328432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31DD6E-6BC8-2991-2DBB-FA54C85751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5363" y="314325"/>
            <a:ext cx="10847874" cy="5862638"/>
          </a:xfrm>
        </p:spPr>
      </p:pic>
    </p:spTree>
    <p:extLst>
      <p:ext uri="{BB962C8B-B14F-4D97-AF65-F5344CB8AC3E}">
        <p14:creationId xmlns:p14="http://schemas.microsoft.com/office/powerpoint/2010/main" val="213197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85E1BE-4163-B68A-3E9E-F982A302C3A5}"/>
              </a:ext>
            </a:extLst>
          </p:cNvPr>
          <p:cNvSpPr>
            <a:spLocks noGrp="1"/>
          </p:cNvSpPr>
          <p:nvPr>
            <p:ph idx="1"/>
          </p:nvPr>
        </p:nvSpPr>
        <p:spPr>
          <a:xfrm>
            <a:off x="462116" y="344129"/>
            <a:ext cx="10891684" cy="5832834"/>
          </a:xfrm>
        </p:spPr>
        <p:txBody>
          <a:bodyPr>
            <a:normAutofit fontScale="92500" lnSpcReduction="20000"/>
          </a:bodyPr>
          <a:lstStyle/>
          <a:p>
            <a:pPr marL="0" indent="0" algn="l" fontAlgn="base">
              <a:buNone/>
            </a:pPr>
            <a:r>
              <a:rPr lang="en-US" dirty="0">
                <a:solidFill>
                  <a:srgbClr val="334155"/>
                </a:solidFill>
                <a:latin typeface="-apple-system"/>
              </a:rPr>
              <a:t>18.</a:t>
            </a:r>
            <a:r>
              <a:rPr lang="en-US" b="0" i="0" dirty="0">
                <a:solidFill>
                  <a:srgbClr val="334155"/>
                </a:solidFill>
                <a:effectLst/>
                <a:latin typeface="-apple-system"/>
              </a:rPr>
              <a:t>  Explain the salt March of 1930 ?  what are the sense of collective belonging  with reference of uses of figure or images , India  folklore , Use of Icon and symbols of flags , Reinterpretation of History .</a:t>
            </a:r>
          </a:p>
          <a:p>
            <a:pPr marL="0" indent="0" algn="l" fontAlgn="base">
              <a:buNone/>
            </a:pPr>
            <a:r>
              <a:rPr lang="en-US" dirty="0">
                <a:solidFill>
                  <a:srgbClr val="334155"/>
                </a:solidFill>
                <a:latin typeface="-apple-system"/>
              </a:rPr>
              <a:t>19.</a:t>
            </a:r>
            <a:r>
              <a:rPr lang="en-US" b="0" i="0" dirty="0">
                <a:solidFill>
                  <a:srgbClr val="334155"/>
                </a:solidFill>
                <a:effectLst/>
                <a:latin typeface="-apple-system"/>
              </a:rPr>
              <a:t> What is  Forex Flag (Swadeshi flag) when was it developed ? which kind of flag (</a:t>
            </a:r>
            <a:r>
              <a:rPr lang="en-US" b="0" i="0" dirty="0" err="1">
                <a:solidFill>
                  <a:srgbClr val="334155"/>
                </a:solidFill>
                <a:effectLst/>
                <a:latin typeface="-apple-system"/>
              </a:rPr>
              <a:t>Sawraj</a:t>
            </a:r>
            <a:r>
              <a:rPr lang="en-US" b="0" i="0" dirty="0">
                <a:solidFill>
                  <a:srgbClr val="334155"/>
                </a:solidFill>
                <a:effectLst/>
                <a:latin typeface="-apple-system"/>
              </a:rPr>
              <a:t> flag) was given by Gandhi ji</a:t>
            </a:r>
          </a:p>
          <a:p>
            <a:pPr marL="0" indent="0" algn="l" fontAlgn="base">
              <a:buNone/>
            </a:pPr>
            <a:r>
              <a:rPr lang="en-US" dirty="0">
                <a:solidFill>
                  <a:srgbClr val="334155"/>
                </a:solidFill>
                <a:latin typeface="-apple-system"/>
              </a:rPr>
              <a:t>2o</a:t>
            </a:r>
            <a:r>
              <a:rPr lang="en-US" b="0" i="0" dirty="0">
                <a:solidFill>
                  <a:srgbClr val="334155"/>
                </a:solidFill>
                <a:effectLst/>
                <a:latin typeface="-apple-system"/>
              </a:rPr>
              <a:t>  Which act did not permit plantation workers to leave the tea garden ? How Did the worker understand the idea of Swaraj ? What were the Slogan given by a) Subash Chandra Bose b) Bal Gangadhar Tilak C0 Ram Prasad </a:t>
            </a:r>
            <a:r>
              <a:rPr lang="en-US" b="0" i="0" dirty="0" err="1">
                <a:solidFill>
                  <a:srgbClr val="334155"/>
                </a:solidFill>
                <a:effectLst/>
                <a:latin typeface="-apple-system"/>
              </a:rPr>
              <a:t>Bismil</a:t>
            </a:r>
            <a:r>
              <a:rPr lang="en-US" b="0" i="0" dirty="0">
                <a:solidFill>
                  <a:srgbClr val="334155"/>
                </a:solidFill>
                <a:effectLst/>
                <a:latin typeface="-apple-system"/>
              </a:rPr>
              <a:t>  d) Bhagat Singh ?</a:t>
            </a:r>
          </a:p>
          <a:p>
            <a:pPr marL="0" indent="0" algn="l" fontAlgn="base">
              <a:buNone/>
            </a:pPr>
            <a:r>
              <a:rPr lang="en-US" b="0" i="0" dirty="0">
                <a:solidFill>
                  <a:srgbClr val="334155"/>
                </a:solidFill>
                <a:effectLst/>
                <a:latin typeface="-apple-system"/>
              </a:rPr>
              <a:t>21.Why did   Cabinet Mission  came to India in 1946? when did India got independence who was the Prime minister of Britain at that time ?</a:t>
            </a:r>
          </a:p>
          <a:p>
            <a:pPr marL="0" indent="0" algn="l" fontAlgn="base">
              <a:buNone/>
            </a:pPr>
            <a:r>
              <a:rPr lang="en-US" b="0" i="0" dirty="0">
                <a:solidFill>
                  <a:srgbClr val="FF0000"/>
                </a:solidFill>
                <a:effectLst/>
                <a:latin typeface="arial black" panose="020B0A04020102020204" pitchFamily="34" charset="0"/>
              </a:rPr>
              <a:t>22.Which of the following is correctly matched  a) Sardar Patel  contributed in Hindustan Socialist Republic army b) Bhagat Singh in </a:t>
            </a:r>
            <a:r>
              <a:rPr lang="en-US" b="0" i="0" dirty="0" err="1">
                <a:solidFill>
                  <a:srgbClr val="FF0000"/>
                </a:solidFill>
                <a:effectLst/>
                <a:latin typeface="arial black" panose="020B0A04020102020204" pitchFamily="34" charset="0"/>
              </a:rPr>
              <a:t>Sawraj</a:t>
            </a:r>
            <a:r>
              <a:rPr lang="en-US" b="0" i="0" dirty="0">
                <a:solidFill>
                  <a:srgbClr val="FF0000"/>
                </a:solidFill>
                <a:effectLst/>
                <a:latin typeface="arial black" panose="020B0A04020102020204" pitchFamily="34" charset="0"/>
              </a:rPr>
              <a:t> Party c) </a:t>
            </a:r>
            <a:r>
              <a:rPr lang="en-US" b="0" i="0" dirty="0" err="1">
                <a:solidFill>
                  <a:srgbClr val="FF0000"/>
                </a:solidFill>
                <a:effectLst/>
                <a:latin typeface="arial black" panose="020B0A04020102020204" pitchFamily="34" charset="0"/>
              </a:rPr>
              <a:t>C.R.Das</a:t>
            </a:r>
            <a:r>
              <a:rPr lang="en-US" b="0" i="0" dirty="0">
                <a:solidFill>
                  <a:srgbClr val="FF0000"/>
                </a:solidFill>
                <a:effectLst/>
                <a:latin typeface="arial black" panose="020B0A04020102020204" pitchFamily="34" charset="0"/>
              </a:rPr>
              <a:t> in </a:t>
            </a:r>
            <a:r>
              <a:rPr lang="en-US" b="0" i="0" dirty="0" err="1">
                <a:solidFill>
                  <a:srgbClr val="FF0000"/>
                </a:solidFill>
                <a:effectLst/>
                <a:latin typeface="arial black" panose="020B0A04020102020204" pitchFamily="34" charset="0"/>
              </a:rPr>
              <a:t>Bardoli</a:t>
            </a:r>
            <a:r>
              <a:rPr lang="en-US" b="0" i="0" dirty="0">
                <a:solidFill>
                  <a:srgbClr val="FF0000"/>
                </a:solidFill>
                <a:effectLst/>
                <a:latin typeface="arial black" panose="020B0A04020102020204" pitchFamily="34" charset="0"/>
              </a:rPr>
              <a:t> Satyagraha d) J. L .Nehru  in Oudh Kisan Sabha (2024)</a:t>
            </a:r>
            <a:endParaRPr lang="en-US" b="0" i="0" dirty="0">
              <a:solidFill>
                <a:srgbClr val="334155"/>
              </a:solidFill>
              <a:effectLst/>
              <a:latin typeface="-apple-system"/>
            </a:endParaRPr>
          </a:p>
          <a:p>
            <a:pPr marL="0" indent="0" algn="l" fontAlgn="base">
              <a:buNone/>
            </a:pPr>
            <a:r>
              <a:rPr lang="en-US" b="0" i="0" dirty="0">
                <a:solidFill>
                  <a:srgbClr val="FF0000"/>
                </a:solidFill>
                <a:effectLst/>
                <a:latin typeface="arial black" panose="020B0A04020102020204" pitchFamily="34" charset="0"/>
              </a:rPr>
              <a:t>23.How did the people of different communities, region and languages group to develop the sense of collective belonging in late 19 </a:t>
            </a:r>
            <a:r>
              <a:rPr lang="en-US" b="0" i="0" dirty="0" err="1">
                <a:solidFill>
                  <a:srgbClr val="FF0000"/>
                </a:solidFill>
                <a:effectLst/>
                <a:latin typeface="arial black" panose="020B0A04020102020204" pitchFamily="34" charset="0"/>
              </a:rPr>
              <a:t>th</a:t>
            </a:r>
            <a:r>
              <a:rPr lang="en-US" b="0" i="0" dirty="0">
                <a:solidFill>
                  <a:srgbClr val="FF0000"/>
                </a:solidFill>
                <a:effectLst/>
                <a:latin typeface="arial black" panose="020B0A04020102020204" pitchFamily="34" charset="0"/>
              </a:rPr>
              <a:t> century Explain**</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188474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FA670B-0623-8755-2560-B4D668EDDB13}"/>
              </a:ext>
            </a:extLst>
          </p:cNvPr>
          <p:cNvSpPr>
            <a:spLocks noGrp="1"/>
          </p:cNvSpPr>
          <p:nvPr>
            <p:ph idx="1"/>
          </p:nvPr>
        </p:nvSpPr>
        <p:spPr>
          <a:xfrm>
            <a:off x="373626" y="471948"/>
            <a:ext cx="10980174" cy="5705015"/>
          </a:xfrm>
        </p:spPr>
        <p:txBody>
          <a:bodyPr>
            <a:normAutofit fontScale="55000" lnSpcReduction="20000"/>
          </a:bodyPr>
          <a:lstStyle/>
          <a:p>
            <a:pPr algn="ctr" fontAlgn="base">
              <a:spcAft>
                <a:spcPts val="1500"/>
              </a:spcAft>
            </a:pPr>
            <a:r>
              <a:rPr lang="en-US" sz="5800" b="1" i="0" dirty="0">
                <a:effectLst/>
                <a:latin typeface="-apple-system"/>
              </a:rPr>
              <a:t>Making the world global</a:t>
            </a:r>
          </a:p>
          <a:p>
            <a:pPr algn="l" fontAlgn="base">
              <a:buFont typeface="+mj-lt"/>
              <a:buAutoNum type="arabicPeriod"/>
            </a:pPr>
            <a:r>
              <a:rPr lang="en-US" b="0" i="0" dirty="0" err="1">
                <a:solidFill>
                  <a:srgbClr val="334155"/>
                </a:solidFill>
                <a:effectLst/>
                <a:latin typeface="-apple-system"/>
              </a:rPr>
              <a:t>i</a:t>
            </a:r>
            <a:r>
              <a:rPr lang="en-US" b="0" i="0" dirty="0">
                <a:solidFill>
                  <a:srgbClr val="334155"/>
                </a:solidFill>
                <a:effectLst/>
                <a:latin typeface="-apple-system"/>
              </a:rPr>
              <a:t>)  Trade is the activity of ————–.ii) What was  Global interconnectedness during  3000bc iii)Who was Christopher  Columbus what did he discover ?</a:t>
            </a:r>
          </a:p>
          <a:p>
            <a:pPr algn="l" fontAlgn="base">
              <a:buFont typeface="+mj-lt"/>
              <a:buAutoNum type="arabicPeriod"/>
            </a:pPr>
            <a:r>
              <a:rPr lang="en-US" b="0" i="0" dirty="0">
                <a:solidFill>
                  <a:srgbClr val="334155"/>
                </a:solidFill>
                <a:effectLst/>
                <a:latin typeface="-apple-system"/>
              </a:rPr>
              <a:t>What is Chutney Music ? </a:t>
            </a:r>
            <a:r>
              <a:rPr lang="en-US" b="0" i="0" dirty="0">
                <a:solidFill>
                  <a:srgbClr val="FF0000"/>
                </a:solidFill>
                <a:effectLst/>
                <a:latin typeface="arial black" panose="020B0A04020102020204" pitchFamily="34" charset="0"/>
              </a:rPr>
              <a:t>What is the role of Silk Route?**</a:t>
            </a:r>
            <a:endParaRPr lang="en-US" b="0" i="0" dirty="0">
              <a:solidFill>
                <a:srgbClr val="334155"/>
              </a:solidFill>
              <a:effectLst/>
              <a:latin typeface="-apple-system"/>
            </a:endParaRPr>
          </a:p>
          <a:p>
            <a:pPr algn="l" fontAlgn="base">
              <a:buFont typeface="+mj-lt"/>
              <a:buAutoNum type="arabicPeriod"/>
            </a:pPr>
            <a:r>
              <a:rPr lang="en-US" b="0" i="0" dirty="0">
                <a:solidFill>
                  <a:srgbClr val="334155"/>
                </a:solidFill>
                <a:effectLst/>
                <a:latin typeface="-apple-system"/>
              </a:rPr>
              <a:t> What are indentured </a:t>
            </a:r>
            <a:r>
              <a:rPr lang="en-US" b="0" i="0" dirty="0" err="1">
                <a:solidFill>
                  <a:srgbClr val="334155"/>
                </a:solidFill>
                <a:effectLst/>
                <a:latin typeface="-apple-system"/>
              </a:rPr>
              <a:t>labour</a:t>
            </a:r>
            <a:r>
              <a:rPr lang="en-US" b="0" i="0" dirty="0">
                <a:solidFill>
                  <a:srgbClr val="334155"/>
                </a:solidFill>
                <a:effectLst/>
                <a:latin typeface="-apple-system"/>
              </a:rPr>
              <a:t> ? Why  was it  described as new system of slavery ?</a:t>
            </a:r>
          </a:p>
          <a:p>
            <a:pPr algn="l" fontAlgn="base">
              <a:buFont typeface="+mj-lt"/>
              <a:buAutoNum type="arabicPeriod"/>
            </a:pPr>
            <a:r>
              <a:rPr lang="en-US" b="0" i="0" dirty="0">
                <a:solidFill>
                  <a:srgbClr val="334155"/>
                </a:solidFill>
                <a:effectLst/>
                <a:latin typeface="-apple-system"/>
              </a:rPr>
              <a:t> What was Corn Laws ? What was the effect of abolition of Corn Laws ?</a:t>
            </a:r>
          </a:p>
          <a:p>
            <a:pPr algn="l" fontAlgn="base">
              <a:buFont typeface="+mj-lt"/>
              <a:buAutoNum type="arabicPeriod"/>
            </a:pPr>
            <a:r>
              <a:rPr lang="en-US" b="0" i="0" dirty="0">
                <a:solidFill>
                  <a:srgbClr val="334155"/>
                </a:solidFill>
                <a:effectLst/>
                <a:latin typeface="-apple-system"/>
              </a:rPr>
              <a:t>Why were Europeans attracted to Africa  to establish their colony ?</a:t>
            </a:r>
          </a:p>
          <a:p>
            <a:pPr algn="l" fontAlgn="base">
              <a:buFont typeface="+mj-lt"/>
              <a:buAutoNum type="arabicPeriod"/>
            </a:pPr>
            <a:r>
              <a:rPr lang="en-US" b="0" i="0" dirty="0">
                <a:solidFill>
                  <a:srgbClr val="334155"/>
                </a:solidFill>
                <a:effectLst/>
                <a:latin typeface="-apple-system"/>
              </a:rPr>
              <a:t>Explain how is food offers are long distance Cultural Exchange ? Foods from America , Noodles from China and  introduction of potatoes in Europe  ?</a:t>
            </a:r>
          </a:p>
          <a:p>
            <a:pPr algn="l" fontAlgn="base">
              <a:buFont typeface="+mj-lt"/>
              <a:buAutoNum type="arabicPeriod"/>
            </a:pPr>
            <a:r>
              <a:rPr lang="en-US" b="0" i="0" dirty="0">
                <a:solidFill>
                  <a:srgbClr val="334155"/>
                </a:solidFill>
                <a:effectLst/>
                <a:latin typeface="-apple-system"/>
              </a:rPr>
              <a:t> What was the Economic Effects on Britain  due to first world war ?</a:t>
            </a:r>
          </a:p>
          <a:p>
            <a:pPr algn="l" fontAlgn="base">
              <a:buFont typeface="+mj-lt"/>
              <a:buAutoNum type="arabicPeriod"/>
            </a:pPr>
            <a:r>
              <a:rPr lang="en-US" b="0" i="0" dirty="0">
                <a:solidFill>
                  <a:srgbClr val="334155"/>
                </a:solidFill>
                <a:effectLst/>
                <a:latin typeface="-apple-system"/>
              </a:rPr>
              <a:t> What was Opium trade and Rinderpest  ?</a:t>
            </a:r>
          </a:p>
          <a:p>
            <a:pPr algn="l" fontAlgn="base">
              <a:buFont typeface="+mj-lt"/>
              <a:buAutoNum type="arabicPeriod"/>
            </a:pPr>
            <a:r>
              <a:rPr lang="en-US" b="0" i="0" dirty="0">
                <a:solidFill>
                  <a:srgbClr val="334155"/>
                </a:solidFill>
                <a:effectLst/>
                <a:latin typeface="-apple-system"/>
              </a:rPr>
              <a:t>What was the effect of great depression on agriculture, banks, and US loan Crisis ?</a:t>
            </a:r>
          </a:p>
          <a:p>
            <a:pPr algn="l" fontAlgn="base">
              <a:buFont typeface="+mj-lt"/>
              <a:buAutoNum type="arabicPeriod"/>
            </a:pPr>
            <a:r>
              <a:rPr lang="en-US" b="0" i="0" dirty="0">
                <a:solidFill>
                  <a:srgbClr val="334155"/>
                </a:solidFill>
                <a:effectLst/>
                <a:latin typeface="-apple-system"/>
              </a:rPr>
              <a:t>What do you mean by NIEO  what is aim  to establish G-77.</a:t>
            </a:r>
          </a:p>
          <a:p>
            <a:pPr algn="l" fontAlgn="base">
              <a:buFont typeface="+mj-lt"/>
              <a:buAutoNum type="arabicPeriod"/>
            </a:pPr>
            <a:r>
              <a:rPr lang="en-US" b="0" i="0" dirty="0">
                <a:solidFill>
                  <a:srgbClr val="334155"/>
                </a:solidFill>
                <a:effectLst/>
                <a:latin typeface="-apple-system"/>
              </a:rPr>
              <a:t>What is Bretton Woods Agreement?  When was  he conducted the conference and what was it’s aim.</a:t>
            </a:r>
          </a:p>
          <a:p>
            <a:pPr algn="l" fontAlgn="base">
              <a:buFont typeface="+mj-lt"/>
              <a:buAutoNum type="arabicPeriod"/>
            </a:pPr>
            <a:r>
              <a:rPr lang="en-US" b="0" i="0" dirty="0">
                <a:solidFill>
                  <a:srgbClr val="334155"/>
                </a:solidFill>
                <a:effectLst/>
                <a:latin typeface="-apple-system"/>
              </a:rPr>
              <a:t>What is Sericulture ? Who was V.S. Naipaul.</a:t>
            </a:r>
          </a:p>
          <a:p>
            <a:pPr algn="l" fontAlgn="base">
              <a:buFont typeface="+mj-lt"/>
              <a:buAutoNum type="arabicPeriod"/>
            </a:pPr>
            <a:r>
              <a:rPr lang="en-US" b="0" i="0" dirty="0">
                <a:solidFill>
                  <a:srgbClr val="334155"/>
                </a:solidFill>
                <a:effectLst/>
                <a:latin typeface="-apple-system"/>
              </a:rPr>
              <a:t>“The new crops could make the difference between life and death ” Explain the statement   in the context of Irish Potato ?</a:t>
            </a:r>
          </a:p>
          <a:p>
            <a:pPr algn="l" fontAlgn="base">
              <a:buFont typeface="+mj-lt"/>
              <a:buAutoNum type="arabicPeriod"/>
            </a:pPr>
            <a:r>
              <a:rPr lang="en-US" b="0" i="0" dirty="0">
                <a:solidFill>
                  <a:srgbClr val="334155"/>
                </a:solidFill>
                <a:effectLst/>
                <a:latin typeface="-apple-system"/>
              </a:rPr>
              <a:t> Define a) </a:t>
            </a:r>
            <a:r>
              <a:rPr lang="en-US" b="0" i="0" dirty="0" err="1">
                <a:solidFill>
                  <a:srgbClr val="334155"/>
                </a:solidFill>
                <a:effectLst/>
                <a:latin typeface="-apple-system"/>
              </a:rPr>
              <a:t>Hosay</a:t>
            </a:r>
            <a:r>
              <a:rPr lang="en-US" b="0" i="0" dirty="0">
                <a:solidFill>
                  <a:srgbClr val="334155"/>
                </a:solidFill>
                <a:effectLst/>
                <a:latin typeface="-apple-system"/>
              </a:rPr>
              <a:t>, b) Veto ,c)Tariff  d) Exchange rates.</a:t>
            </a:r>
          </a:p>
          <a:p>
            <a:pPr algn="l" fontAlgn="base">
              <a:buFont typeface="+mj-lt"/>
              <a:buAutoNum type="arabicPeriod"/>
            </a:pPr>
            <a:r>
              <a:rPr lang="en-US" b="0" i="0" dirty="0">
                <a:solidFill>
                  <a:srgbClr val="334155"/>
                </a:solidFill>
                <a:effectLst/>
                <a:latin typeface="-apple-system"/>
              </a:rPr>
              <a:t>Which country  Germany/ England / France/ Portugal did not take part in first world war ?</a:t>
            </a:r>
          </a:p>
          <a:p>
            <a:pPr marL="0" indent="0">
              <a:buNone/>
            </a:pPr>
            <a:endParaRPr lang="en-IN" dirty="0"/>
          </a:p>
        </p:txBody>
      </p:sp>
    </p:spTree>
    <p:extLst>
      <p:ext uri="{BB962C8B-B14F-4D97-AF65-F5344CB8AC3E}">
        <p14:creationId xmlns:p14="http://schemas.microsoft.com/office/powerpoint/2010/main" val="129083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2B6707-0EB3-73C2-BC7F-6F04189F11C6}"/>
              </a:ext>
            </a:extLst>
          </p:cNvPr>
          <p:cNvSpPr>
            <a:spLocks noGrp="1"/>
          </p:cNvSpPr>
          <p:nvPr>
            <p:ph idx="1"/>
          </p:nvPr>
        </p:nvSpPr>
        <p:spPr>
          <a:xfrm>
            <a:off x="570271" y="304800"/>
            <a:ext cx="10783529" cy="5872163"/>
          </a:xfrm>
        </p:spPr>
        <p:txBody>
          <a:bodyPr>
            <a:normAutofit fontScale="70000" lnSpcReduction="20000"/>
          </a:bodyPr>
          <a:lstStyle/>
          <a:p>
            <a:pPr marL="0" indent="0" algn="l" fontAlgn="base">
              <a:buNone/>
            </a:pPr>
            <a:r>
              <a:rPr lang="en-US" b="0" i="0" dirty="0">
                <a:solidFill>
                  <a:srgbClr val="334155"/>
                </a:solidFill>
                <a:effectLst/>
                <a:latin typeface="-apple-system"/>
              </a:rPr>
              <a:t>16.Who adopted the concept of assembly line to manufacture automobiles  a) Samuel Morse b) Henry Ford ?</a:t>
            </a:r>
          </a:p>
          <a:p>
            <a:pPr marL="0" indent="0" algn="l" fontAlgn="base">
              <a:buNone/>
            </a:pPr>
            <a:r>
              <a:rPr lang="en-US" b="0" i="0" dirty="0">
                <a:solidFill>
                  <a:srgbClr val="334155"/>
                </a:solidFill>
                <a:effectLst/>
                <a:latin typeface="-apple-system"/>
              </a:rPr>
              <a:t>17.What is AI – Dorado in Latin America .? What are Canal Colonies. ?</a:t>
            </a:r>
          </a:p>
          <a:p>
            <a:pPr marL="0" indent="0" algn="l" fontAlgn="base">
              <a:buNone/>
            </a:pPr>
            <a:r>
              <a:rPr lang="en-US" b="0" i="0" dirty="0">
                <a:solidFill>
                  <a:srgbClr val="334155"/>
                </a:solidFill>
                <a:effectLst/>
                <a:latin typeface="-apple-system"/>
              </a:rPr>
              <a:t>18.The first world war was fought between Which countries ? The geographical Exploration in Africa was directly linked to  a) Vast land with rich resources b)Imperial projects c)</a:t>
            </a:r>
            <a:r>
              <a:rPr lang="en-US" b="0" i="0" dirty="0" err="1">
                <a:solidFill>
                  <a:srgbClr val="334155"/>
                </a:solidFill>
                <a:effectLst/>
                <a:latin typeface="-apple-system"/>
              </a:rPr>
              <a:t>Labour</a:t>
            </a:r>
            <a:r>
              <a:rPr lang="en-US" b="0" i="0" dirty="0">
                <a:solidFill>
                  <a:srgbClr val="334155"/>
                </a:solidFill>
                <a:effectLst/>
                <a:latin typeface="-apple-system"/>
              </a:rPr>
              <a:t> to work.</a:t>
            </a:r>
          </a:p>
          <a:p>
            <a:pPr marL="0" indent="0" algn="l" fontAlgn="base">
              <a:buNone/>
            </a:pPr>
            <a:r>
              <a:rPr lang="en-US" b="0" i="0" dirty="0">
                <a:solidFill>
                  <a:srgbClr val="334155"/>
                </a:solidFill>
                <a:effectLst/>
                <a:latin typeface="-apple-system"/>
              </a:rPr>
              <a:t>19.When did Potato famine took place in Ireland and about how many lives were lost ? Who worked in American plantation in 18 century ? Why were the people from Europe flee to America in 19 century ?</a:t>
            </a:r>
          </a:p>
          <a:p>
            <a:pPr marL="0" indent="0" algn="l" fontAlgn="base">
              <a:buNone/>
            </a:pPr>
            <a:r>
              <a:rPr lang="en-US" b="0" i="0" dirty="0">
                <a:solidFill>
                  <a:srgbClr val="334155"/>
                </a:solidFill>
                <a:effectLst/>
                <a:latin typeface="-apple-system"/>
              </a:rPr>
              <a:t>20. Why India cotton business remain same even the demand in Britain decline ?</a:t>
            </a:r>
          </a:p>
          <a:p>
            <a:pPr algn="l" fontAlgn="base"/>
            <a:r>
              <a:rPr lang="en-US" b="0" i="0" dirty="0">
                <a:solidFill>
                  <a:srgbClr val="334155"/>
                </a:solidFill>
                <a:effectLst/>
                <a:latin typeface="-apple-system"/>
              </a:rPr>
              <a:t> </a:t>
            </a:r>
          </a:p>
          <a:p>
            <a:pPr algn="ctr" fontAlgn="base">
              <a:spcAft>
                <a:spcPts val="1500"/>
              </a:spcAft>
            </a:pPr>
            <a:r>
              <a:rPr lang="en-US" b="1" i="0" dirty="0">
                <a:effectLst/>
                <a:latin typeface="-apple-system"/>
              </a:rPr>
              <a:t>Printing Culture and Modern World</a:t>
            </a:r>
          </a:p>
          <a:p>
            <a:pPr algn="l" fontAlgn="base">
              <a:buFont typeface="+mj-lt"/>
              <a:buAutoNum type="arabicPeriod"/>
            </a:pPr>
            <a:r>
              <a:rPr lang="en-US" b="0" i="0" dirty="0">
                <a:solidFill>
                  <a:srgbClr val="334155"/>
                </a:solidFill>
                <a:effectLst/>
                <a:latin typeface="-apple-system"/>
              </a:rPr>
              <a:t>In which aera printing was developed first of all ?where was it spread later on ?</a:t>
            </a:r>
          </a:p>
          <a:p>
            <a:pPr algn="l" fontAlgn="base">
              <a:buFont typeface="+mj-lt"/>
              <a:buAutoNum type="arabicPeriod"/>
            </a:pPr>
            <a:r>
              <a:rPr lang="en-US" b="0" i="0" dirty="0">
                <a:solidFill>
                  <a:srgbClr val="334155"/>
                </a:solidFill>
                <a:effectLst/>
                <a:latin typeface="-apple-system"/>
              </a:rPr>
              <a:t>In which aera printing was developed first of all ?where was it spread later on ? How were the books printed in China  798AD. Who  introduced  hand printing in China with whom ? The Oldest Japanese Book  Printed 868AD.</a:t>
            </a:r>
          </a:p>
          <a:p>
            <a:pPr algn="l" fontAlgn="base">
              <a:buFont typeface="+mj-lt"/>
              <a:buAutoNum type="arabicPeriod"/>
            </a:pPr>
            <a:r>
              <a:rPr lang="en-US" b="0" i="0" dirty="0">
                <a:solidFill>
                  <a:srgbClr val="334155"/>
                </a:solidFill>
                <a:effectLst/>
                <a:latin typeface="-apple-system"/>
              </a:rPr>
              <a:t>In which aera printing was developed first of all ?where was it spread later on</a:t>
            </a:r>
          </a:p>
          <a:p>
            <a:pPr algn="l" fontAlgn="base">
              <a:buFont typeface="+mj-lt"/>
              <a:buAutoNum type="arabicPeriod"/>
            </a:pPr>
            <a:r>
              <a:rPr lang="en-US" b="0" i="0" dirty="0">
                <a:solidFill>
                  <a:srgbClr val="334155"/>
                </a:solidFill>
                <a:effectLst/>
                <a:latin typeface="-apple-system"/>
              </a:rPr>
              <a:t>How were the books written before the printing press was invented ? What is calligraphy ?</a:t>
            </a:r>
          </a:p>
          <a:p>
            <a:pPr algn="l" fontAlgn="base">
              <a:buFont typeface="+mj-lt"/>
              <a:buAutoNum type="arabicPeriod"/>
            </a:pPr>
            <a:r>
              <a:rPr lang="en-US" b="0" i="0" dirty="0">
                <a:solidFill>
                  <a:srgbClr val="334155"/>
                </a:solidFill>
                <a:effectLst/>
                <a:latin typeface="-apple-system"/>
              </a:rPr>
              <a:t>Added Which was the first country to recruit the Civil Servant through exams ? In 16th century the printing was confined to which field  in China ? Mechanical printing press  introduced in China in —— century</a:t>
            </a:r>
          </a:p>
          <a:p>
            <a:pPr marL="0" indent="0">
              <a:buNone/>
            </a:pPr>
            <a:endParaRPr lang="en-IN" dirty="0"/>
          </a:p>
        </p:txBody>
      </p:sp>
    </p:spTree>
    <p:extLst>
      <p:ext uri="{BB962C8B-B14F-4D97-AF65-F5344CB8AC3E}">
        <p14:creationId xmlns:p14="http://schemas.microsoft.com/office/powerpoint/2010/main" val="1369047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F4E18A-4292-AFEE-1A68-B2D9D5930300}"/>
              </a:ext>
            </a:extLst>
          </p:cNvPr>
          <p:cNvSpPr>
            <a:spLocks noGrp="1"/>
          </p:cNvSpPr>
          <p:nvPr>
            <p:ph idx="1"/>
          </p:nvPr>
        </p:nvSpPr>
        <p:spPr>
          <a:xfrm>
            <a:off x="403123" y="353960"/>
            <a:ext cx="10950677" cy="6115665"/>
          </a:xfrm>
        </p:spPr>
        <p:txBody>
          <a:bodyPr>
            <a:normAutofit fontScale="62500" lnSpcReduction="20000"/>
          </a:bodyPr>
          <a:lstStyle/>
          <a:p>
            <a:pPr marL="0" indent="0" algn="l" fontAlgn="base">
              <a:buNone/>
            </a:pPr>
            <a:r>
              <a:rPr lang="en-US" b="0" i="0" dirty="0">
                <a:solidFill>
                  <a:srgbClr val="334155"/>
                </a:solidFill>
                <a:effectLst/>
                <a:latin typeface="-apple-system"/>
              </a:rPr>
              <a:t>6.Who invented printing Press and when ? which was the first book printed ? Adde Name the country which revolutionaries the printing in Europe ?</a:t>
            </a:r>
          </a:p>
          <a:p>
            <a:pPr marL="0" indent="0" algn="l" fontAlgn="base">
              <a:buNone/>
            </a:pPr>
            <a:r>
              <a:rPr lang="en-US" b="0" i="0" dirty="0">
                <a:solidFill>
                  <a:srgbClr val="334155"/>
                </a:solidFill>
                <a:effectLst/>
                <a:latin typeface="-apple-system"/>
              </a:rPr>
              <a:t>7 What were the main Features  of handwritten manuscripts ? </a:t>
            </a:r>
            <a:r>
              <a:rPr lang="en-US" b="0" i="0" dirty="0" err="1">
                <a:solidFill>
                  <a:srgbClr val="334155"/>
                </a:solidFill>
                <a:effectLst/>
                <a:latin typeface="-apple-system"/>
              </a:rPr>
              <a:t>AddedThe</a:t>
            </a:r>
            <a:r>
              <a:rPr lang="en-US" b="0" i="0" dirty="0">
                <a:solidFill>
                  <a:srgbClr val="334155"/>
                </a:solidFill>
                <a:effectLst/>
                <a:latin typeface="-apple-system"/>
              </a:rPr>
              <a:t> manuscripts were written ——- leaves or ——— papers  in ———– languages they were highly expensive and ————</a:t>
            </a:r>
          </a:p>
          <a:p>
            <a:pPr marL="0" indent="0" algn="l" fontAlgn="base">
              <a:buNone/>
            </a:pPr>
            <a:r>
              <a:rPr lang="en-US" b="0" i="0" dirty="0">
                <a:solidFill>
                  <a:srgbClr val="334155"/>
                </a:solidFill>
                <a:effectLst/>
                <a:latin typeface="-apple-system"/>
              </a:rPr>
              <a:t>8.Which kind of printing became popular in Europe  in 15th century ? Who brought the method of woodblock printing to Italy ? What is wood  block method  in which field were it widely used.? How did the printing culture created the condition of French Revolution?</a:t>
            </a:r>
          </a:p>
          <a:p>
            <a:pPr marL="0" indent="0" algn="l" fontAlgn="base">
              <a:buNone/>
            </a:pPr>
            <a:r>
              <a:rPr lang="en-US" b="0" i="0" dirty="0">
                <a:solidFill>
                  <a:srgbClr val="334155"/>
                </a:solidFill>
                <a:effectLst/>
                <a:latin typeface="-apple-system"/>
              </a:rPr>
              <a:t>9.Explain the Visual culture in printing and the role of Raja Ravi Verma in the field .</a:t>
            </a:r>
          </a:p>
          <a:p>
            <a:pPr marL="0" indent="0" algn="l" fontAlgn="base">
              <a:buNone/>
            </a:pPr>
            <a:r>
              <a:rPr lang="en-US" dirty="0">
                <a:solidFill>
                  <a:srgbClr val="334155"/>
                </a:solidFill>
                <a:latin typeface="-apple-system"/>
              </a:rPr>
              <a:t>10.</a:t>
            </a:r>
            <a:r>
              <a:rPr lang="en-US" b="0" i="0" dirty="0">
                <a:solidFill>
                  <a:srgbClr val="334155"/>
                </a:solidFill>
                <a:effectLst/>
                <a:latin typeface="-apple-system"/>
              </a:rPr>
              <a:t> How did printing  popularized  the idea of enlightenment thinkers ( give the example of Voltaire and Rousseau)</a:t>
            </a:r>
          </a:p>
          <a:p>
            <a:pPr marL="0" indent="0" algn="l" fontAlgn="base">
              <a:buNone/>
            </a:pPr>
            <a:r>
              <a:rPr lang="en-US" b="0" i="0" dirty="0">
                <a:solidFill>
                  <a:srgbClr val="334155"/>
                </a:solidFill>
                <a:effectLst/>
                <a:latin typeface="-apple-system"/>
              </a:rPr>
              <a:t>11. Adde Explain the development of reading mania in Europe ?  Who were Chapmen  their role in reading mania?</a:t>
            </a:r>
          </a:p>
          <a:p>
            <a:pPr marL="0" indent="0" algn="l" fontAlgn="base">
              <a:buNone/>
            </a:pPr>
            <a:r>
              <a:rPr lang="en-US" b="0" i="0" dirty="0">
                <a:solidFill>
                  <a:srgbClr val="334155"/>
                </a:solidFill>
                <a:effectLst/>
                <a:latin typeface="-apple-system"/>
              </a:rPr>
              <a:t>12.What  was the name given to  low priced books in France and why ?What was the role of Periodicals Presses in reading mania?</a:t>
            </a:r>
          </a:p>
          <a:p>
            <a:pPr marL="0" indent="0" algn="l" fontAlgn="base">
              <a:buNone/>
            </a:pPr>
            <a:r>
              <a:rPr lang="en-US" b="0" i="0" dirty="0">
                <a:solidFill>
                  <a:srgbClr val="334155"/>
                </a:solidFill>
                <a:effectLst/>
                <a:latin typeface="-apple-system"/>
              </a:rPr>
              <a:t>13.What was the impact of printing over Indian Women   How they acted upon it.</a:t>
            </a:r>
          </a:p>
          <a:p>
            <a:pPr marL="0" indent="0" algn="l" fontAlgn="base">
              <a:buNone/>
            </a:pPr>
            <a:r>
              <a:rPr lang="en-US" b="0" i="0" dirty="0">
                <a:solidFill>
                  <a:srgbClr val="334155"/>
                </a:solidFill>
                <a:effectLst/>
                <a:latin typeface="-apple-system"/>
              </a:rPr>
              <a:t>14.Who brought the printing culture in India? Name the first Indian Language in which  books were published ? When  and which was the first Tamil book and Malayalam book published? When was English printing started in India?</a:t>
            </a:r>
          </a:p>
          <a:p>
            <a:pPr marL="0" indent="0" algn="l" fontAlgn="base">
              <a:buNone/>
            </a:pPr>
            <a:r>
              <a:rPr lang="en-US" b="0" i="0" dirty="0">
                <a:solidFill>
                  <a:srgbClr val="334155"/>
                </a:solidFill>
                <a:effectLst/>
                <a:latin typeface="-apple-system"/>
              </a:rPr>
              <a:t>15.Explain The Vernacular Act  1878  of press . why was it imposed  ?</a:t>
            </a:r>
          </a:p>
          <a:p>
            <a:pPr marL="0" indent="0" algn="l" fontAlgn="base">
              <a:buNone/>
            </a:pPr>
            <a:r>
              <a:rPr lang="en-US" b="0" i="0" dirty="0">
                <a:solidFill>
                  <a:srgbClr val="334155"/>
                </a:solidFill>
                <a:effectLst/>
                <a:latin typeface="-apple-system"/>
              </a:rPr>
              <a:t>16.What did the Grimm Brothers Published ?</a:t>
            </a:r>
          </a:p>
          <a:p>
            <a:pPr marL="0" indent="0" algn="l" fontAlgn="base">
              <a:buNone/>
            </a:pPr>
            <a:r>
              <a:rPr lang="en-US" dirty="0">
                <a:solidFill>
                  <a:srgbClr val="334155"/>
                </a:solidFill>
                <a:latin typeface="-apple-system"/>
              </a:rPr>
              <a:t>17.</a:t>
            </a:r>
            <a:r>
              <a:rPr lang="en-US" b="0" i="0" dirty="0">
                <a:solidFill>
                  <a:srgbClr val="334155"/>
                </a:solidFill>
                <a:effectLst/>
                <a:latin typeface="-apple-system"/>
              </a:rPr>
              <a:t>What was Protestant Reformation?</a:t>
            </a:r>
          </a:p>
          <a:p>
            <a:pPr marL="0" indent="0" algn="l" fontAlgn="base">
              <a:buNone/>
            </a:pPr>
            <a:r>
              <a:rPr lang="en-US" b="0" i="0" dirty="0">
                <a:solidFill>
                  <a:srgbClr val="334155"/>
                </a:solidFill>
                <a:effectLst/>
                <a:latin typeface="-apple-system"/>
              </a:rPr>
              <a:t>18.Explain  Reasons  for bringing large number  of readers among children, women and worker  in 19 century.?</a:t>
            </a:r>
          </a:p>
          <a:p>
            <a:pPr marL="0" indent="0" algn="l" fontAlgn="base">
              <a:buNone/>
            </a:pPr>
            <a:r>
              <a:rPr lang="en-US" b="0" i="0" dirty="0">
                <a:solidFill>
                  <a:srgbClr val="334155"/>
                </a:solidFill>
                <a:effectLst/>
                <a:latin typeface="-apple-system"/>
              </a:rPr>
              <a:t>19.Why was Martin Luther in </a:t>
            </a:r>
            <a:r>
              <a:rPr lang="en-US" b="0" i="0" dirty="0" err="1">
                <a:solidFill>
                  <a:srgbClr val="334155"/>
                </a:solidFill>
                <a:effectLst/>
                <a:latin typeface="-apple-system"/>
              </a:rPr>
              <a:t>Favour</a:t>
            </a:r>
            <a:r>
              <a:rPr lang="en-US" b="0" i="0" dirty="0">
                <a:solidFill>
                  <a:srgbClr val="334155"/>
                </a:solidFill>
                <a:effectLst/>
                <a:latin typeface="-apple-system"/>
              </a:rPr>
              <a:t> of Printing</a:t>
            </a:r>
          </a:p>
          <a:p>
            <a:pPr marL="0" indent="0">
              <a:buNone/>
            </a:pPr>
            <a:endParaRPr lang="en-IN" dirty="0"/>
          </a:p>
        </p:txBody>
      </p:sp>
    </p:spTree>
    <p:extLst>
      <p:ext uri="{BB962C8B-B14F-4D97-AF65-F5344CB8AC3E}">
        <p14:creationId xmlns:p14="http://schemas.microsoft.com/office/powerpoint/2010/main" val="492369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141DC576-9FAB-3108-6FAE-B81EA46404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1948" y="766916"/>
            <a:ext cx="10783940" cy="5555226"/>
          </a:xfrm>
        </p:spPr>
      </p:pic>
    </p:spTree>
    <p:extLst>
      <p:ext uri="{BB962C8B-B14F-4D97-AF65-F5344CB8AC3E}">
        <p14:creationId xmlns:p14="http://schemas.microsoft.com/office/powerpoint/2010/main" val="1386661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2009</Words>
  <Application>Microsoft Office PowerPoint</Application>
  <PresentationFormat>Widescreen</PresentationFormat>
  <Paragraphs>84</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-apple-system</vt:lpstr>
      <vt:lpstr>Arial</vt:lpstr>
      <vt:lpstr>arial black</vt:lpstr>
      <vt:lpstr>Calibri</vt:lpstr>
      <vt:lpstr>Calibri Light</vt:lpstr>
      <vt:lpstr>Office Theme</vt:lpstr>
      <vt:lpstr>History Class X Important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2</cp:revision>
  <dcterms:created xsi:type="dcterms:W3CDTF">2025-02-01T07:34:29Z</dcterms:created>
  <dcterms:modified xsi:type="dcterms:W3CDTF">2025-02-01T08:07:12Z</dcterms:modified>
</cp:coreProperties>
</file>