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BCF4-595E-5429-840E-EAF904E7D3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B22F711-1FFB-DBDF-B9DB-4C1538F996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C9ACE0C-E15E-4043-4D6E-425E725EA110}"/>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5" name="Footer Placeholder 4">
            <a:extLst>
              <a:ext uri="{FF2B5EF4-FFF2-40B4-BE49-F238E27FC236}">
                <a16:creationId xmlns:a16="http://schemas.microsoft.com/office/drawing/2014/main" id="{D580F154-4576-5E79-DBFC-75AE510596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32C998-D5E9-87CC-4B92-7C130A2CFA22}"/>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2431660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D9DF-78C7-3AB6-5D4F-75C543402DF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208E114-9D50-E00B-CA77-1DA93AFE98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E0BB54-2C25-E354-6A54-D45B0F27AE5E}"/>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5" name="Footer Placeholder 4">
            <a:extLst>
              <a:ext uri="{FF2B5EF4-FFF2-40B4-BE49-F238E27FC236}">
                <a16:creationId xmlns:a16="http://schemas.microsoft.com/office/drawing/2014/main" id="{0E074B0A-B599-BC13-D84A-A50C1DC9BC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7E8623-8326-EC2C-9794-7B4A33BC5D4A}"/>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900385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F6BE4-10A2-6D7F-15FC-4C5BCA0A43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2F6641C-BDB1-2D95-FFC7-A3B1CD03CE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751B21-1131-241F-E457-A463C8C15D61}"/>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5" name="Footer Placeholder 4">
            <a:extLst>
              <a:ext uri="{FF2B5EF4-FFF2-40B4-BE49-F238E27FC236}">
                <a16:creationId xmlns:a16="http://schemas.microsoft.com/office/drawing/2014/main" id="{BDDB3C64-96BE-AA38-A8AE-F0993EA756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9FC79FD-200F-AC87-617C-1E114399EF09}"/>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2216536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9F5A2-59C3-6899-342F-78084300E67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0E85D77-44F3-3F39-B224-5FE6F36AE4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6259D68-1D01-B289-B255-6AE8C2F23F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967B2BF-2C0D-EEE8-BA8E-8D9BE1DCE245}"/>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6" name="Footer Placeholder 5">
            <a:extLst>
              <a:ext uri="{FF2B5EF4-FFF2-40B4-BE49-F238E27FC236}">
                <a16:creationId xmlns:a16="http://schemas.microsoft.com/office/drawing/2014/main" id="{602C3743-2A0F-70CA-AF2F-D135BB0581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CFB758-06D2-2507-AA2D-2D37E83C870A}"/>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4134579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31391-D60F-317E-0A46-77077A40711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DDBD532-725F-66DE-63B4-EB9788F31E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92212E-8A46-CA1D-4717-367B1F6C75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809BE1A-EEEE-D713-36D1-1C9CE01AB0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CAACAC-B827-1DDC-C7FF-E0AAF7F668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DB46D59-DCD6-8F53-2B5D-D3FAC71A3EE1}"/>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8" name="Footer Placeholder 7">
            <a:extLst>
              <a:ext uri="{FF2B5EF4-FFF2-40B4-BE49-F238E27FC236}">
                <a16:creationId xmlns:a16="http://schemas.microsoft.com/office/drawing/2014/main" id="{8A3E2C1A-E38D-BA45-551A-9B780C31B60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EEFE05F-82E1-5A27-6F37-FE16B5203FEF}"/>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355538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AB8B-A31F-31F7-ACB6-AE038EF651E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01B9CBA-1769-94DE-51CA-7F69C0B2A647}"/>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4" name="Footer Placeholder 3">
            <a:extLst>
              <a:ext uri="{FF2B5EF4-FFF2-40B4-BE49-F238E27FC236}">
                <a16:creationId xmlns:a16="http://schemas.microsoft.com/office/drawing/2014/main" id="{069E7973-B2CC-0DAF-B17A-53B7F7CCC6D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6DCF88C-73B3-90F7-BC57-D0D72F4947A7}"/>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2487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98C3E3-D297-B40C-801A-C85E66E5482F}"/>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3" name="Footer Placeholder 2">
            <a:extLst>
              <a:ext uri="{FF2B5EF4-FFF2-40B4-BE49-F238E27FC236}">
                <a16:creationId xmlns:a16="http://schemas.microsoft.com/office/drawing/2014/main" id="{1A77B90D-05FD-F3AA-4D07-48C1A19765B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AF4E907-0585-FCFE-CEEF-4E6835679135}"/>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135677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DAC1F-C329-0C91-B523-10F9CB7675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73656CC-FCDE-6D3C-0E00-F2420A6653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A0C1AFD-5382-7B0B-6E56-0EA8924D0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DC4DC6-A302-9804-9C1E-AE44EE606F35}"/>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6" name="Footer Placeholder 5">
            <a:extLst>
              <a:ext uri="{FF2B5EF4-FFF2-40B4-BE49-F238E27FC236}">
                <a16:creationId xmlns:a16="http://schemas.microsoft.com/office/drawing/2014/main" id="{260AF9DD-9675-B948-D9AA-8490DD4D252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92C90EB-8AF8-FF0C-9906-8C5AA002E991}"/>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1550597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244F7-19E5-A26A-2B8F-02B6A30232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762E50C-9C96-BCF7-4A95-62E1459CE3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F27D960-E6E7-D66E-0CEC-D520A3EF2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4DFC2F-BD69-7C65-28B4-D80BA499E258}"/>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6" name="Footer Placeholder 5">
            <a:extLst>
              <a:ext uri="{FF2B5EF4-FFF2-40B4-BE49-F238E27FC236}">
                <a16:creationId xmlns:a16="http://schemas.microsoft.com/office/drawing/2014/main" id="{1D3FA327-B4A4-59AD-63B2-F236B8AEAEE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CC55C3F-0A07-225E-174F-0AD1BC17C268}"/>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1784268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5AE97-21F3-6685-9EB4-A7A6A0E61A6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73653B8-4751-DF76-6FC5-08D2A43D04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D7C7BD8-713C-9EC8-2E5F-B9C0C761590F}"/>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5" name="Footer Placeholder 4">
            <a:extLst>
              <a:ext uri="{FF2B5EF4-FFF2-40B4-BE49-F238E27FC236}">
                <a16:creationId xmlns:a16="http://schemas.microsoft.com/office/drawing/2014/main" id="{6015634C-1375-EE3F-F494-4DFA207C4CF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A756EC-CA22-DC09-5631-9FC9643DE796}"/>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377567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AA9220-F3F2-D0B0-A509-0550BB80A7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6CEC31C-C9F8-0E4F-E51C-DC25D4DAA8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109A75C-32D0-B470-3A37-1E62A988DF37}"/>
              </a:ext>
            </a:extLst>
          </p:cNvPr>
          <p:cNvSpPr>
            <a:spLocks noGrp="1"/>
          </p:cNvSpPr>
          <p:nvPr>
            <p:ph type="dt" sz="half" idx="10"/>
          </p:nvPr>
        </p:nvSpPr>
        <p:spPr/>
        <p:txBody>
          <a:bodyPr/>
          <a:lstStyle/>
          <a:p>
            <a:fld id="{D95B64C6-7770-413D-9558-A459B00CFABD}" type="datetimeFigureOut">
              <a:rPr lang="en-IN" smtClean="0"/>
              <a:t>01-02-2025</a:t>
            </a:fld>
            <a:endParaRPr lang="en-IN"/>
          </a:p>
        </p:txBody>
      </p:sp>
      <p:sp>
        <p:nvSpPr>
          <p:cNvPr id="5" name="Footer Placeholder 4">
            <a:extLst>
              <a:ext uri="{FF2B5EF4-FFF2-40B4-BE49-F238E27FC236}">
                <a16:creationId xmlns:a16="http://schemas.microsoft.com/office/drawing/2014/main" id="{122D0299-A728-B62E-B57A-BDC3AB0920D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CEB9EAE-D470-DABD-4F0F-9F67CA0A5305}"/>
              </a:ext>
            </a:extLst>
          </p:cNvPr>
          <p:cNvSpPr>
            <a:spLocks noGrp="1"/>
          </p:cNvSpPr>
          <p:nvPr>
            <p:ph type="sldNum" sz="quarter" idx="12"/>
          </p:nvPr>
        </p:nvSpPr>
        <p:spPr/>
        <p:txBody>
          <a:bodyPr/>
          <a:lstStyle/>
          <a:p>
            <a:fld id="{2D7B3E4C-89D0-48CD-A317-78E03D7070E3}" type="slidenum">
              <a:rPr lang="en-IN" smtClean="0"/>
              <a:t>‹#›</a:t>
            </a:fld>
            <a:endParaRPr lang="en-IN"/>
          </a:p>
        </p:txBody>
      </p:sp>
    </p:spTree>
    <p:extLst>
      <p:ext uri="{BB962C8B-B14F-4D97-AF65-F5344CB8AC3E}">
        <p14:creationId xmlns:p14="http://schemas.microsoft.com/office/powerpoint/2010/main" val="2132033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E1C533-600E-ED84-D26A-7B0635F56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FC71189-30D5-3FF3-80D8-84F8792EEF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A09DEC3-2FE6-3992-D869-A5B7254CF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B64C6-7770-413D-9558-A459B00CFABD}" type="datetimeFigureOut">
              <a:rPr lang="en-IN" smtClean="0"/>
              <a:t>01-02-2025</a:t>
            </a:fld>
            <a:endParaRPr lang="en-IN"/>
          </a:p>
        </p:txBody>
      </p:sp>
      <p:sp>
        <p:nvSpPr>
          <p:cNvPr id="5" name="Footer Placeholder 4">
            <a:extLst>
              <a:ext uri="{FF2B5EF4-FFF2-40B4-BE49-F238E27FC236}">
                <a16:creationId xmlns:a16="http://schemas.microsoft.com/office/drawing/2014/main" id="{6169E162-689E-29B8-78C5-F7002570A4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F90F661-2D01-C3D0-9FB6-C53BF451E2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B3E4C-89D0-48CD-A317-78E03D7070E3}" type="slidenum">
              <a:rPr lang="en-IN" smtClean="0"/>
              <a:t>‹#›</a:t>
            </a:fld>
            <a:endParaRPr lang="en-IN"/>
          </a:p>
        </p:txBody>
      </p:sp>
    </p:spTree>
    <p:extLst>
      <p:ext uri="{BB962C8B-B14F-4D97-AF65-F5344CB8AC3E}">
        <p14:creationId xmlns:p14="http://schemas.microsoft.com/office/powerpoint/2010/main" val="3722875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55C6-BD41-AD55-4260-8A8EDBD46C8F}"/>
              </a:ext>
            </a:extLst>
          </p:cNvPr>
          <p:cNvSpPr>
            <a:spLocks noGrp="1"/>
          </p:cNvSpPr>
          <p:nvPr>
            <p:ph type="ctrTitle"/>
          </p:nvPr>
        </p:nvSpPr>
        <p:spPr/>
        <p:txBody>
          <a:bodyPr>
            <a:normAutofit fontScale="90000"/>
          </a:bodyPr>
          <a:lstStyle/>
          <a:p>
            <a:r>
              <a:rPr lang="en-IN" dirty="0"/>
              <a:t>Geography</a:t>
            </a:r>
            <a:br>
              <a:rPr lang="en-IN" dirty="0"/>
            </a:br>
            <a:r>
              <a:rPr lang="en-IN" dirty="0"/>
              <a:t>Important Questions</a:t>
            </a:r>
            <a:br>
              <a:rPr lang="en-IN" dirty="0"/>
            </a:br>
            <a:r>
              <a:rPr lang="en-IN" dirty="0"/>
              <a:t>Class X</a:t>
            </a:r>
          </a:p>
        </p:txBody>
      </p:sp>
      <p:sp>
        <p:nvSpPr>
          <p:cNvPr id="3" name="Subtitle 2">
            <a:extLst>
              <a:ext uri="{FF2B5EF4-FFF2-40B4-BE49-F238E27FC236}">
                <a16:creationId xmlns:a16="http://schemas.microsoft.com/office/drawing/2014/main" id="{73C4E683-C7D3-6F4D-C6CA-E3399579FCD0}"/>
              </a:ext>
            </a:extLst>
          </p:cNvPr>
          <p:cNvSpPr>
            <a:spLocks noGrp="1"/>
          </p:cNvSpPr>
          <p:nvPr>
            <p:ph type="subTitle" idx="1"/>
          </p:nvPr>
        </p:nvSpPr>
        <p:spPr/>
        <p:txBody>
          <a:bodyPr>
            <a:normAutofit/>
          </a:bodyPr>
          <a:lstStyle/>
          <a:p>
            <a:r>
              <a:rPr lang="en-IN" sz="4000" dirty="0" err="1"/>
              <a:t>toppershome.online</a:t>
            </a:r>
            <a:endParaRPr lang="en-IN" sz="4000" dirty="0"/>
          </a:p>
        </p:txBody>
      </p:sp>
    </p:spTree>
    <p:extLst>
      <p:ext uri="{BB962C8B-B14F-4D97-AF65-F5344CB8AC3E}">
        <p14:creationId xmlns:p14="http://schemas.microsoft.com/office/powerpoint/2010/main" val="1143799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1B1DDC-97D3-9FEF-DEF4-BD439C03C58D}"/>
              </a:ext>
            </a:extLst>
          </p:cNvPr>
          <p:cNvSpPr>
            <a:spLocks noGrp="1"/>
          </p:cNvSpPr>
          <p:nvPr>
            <p:ph idx="1"/>
          </p:nvPr>
        </p:nvSpPr>
        <p:spPr>
          <a:xfrm>
            <a:off x="570271" y="462116"/>
            <a:ext cx="10783529" cy="5714847"/>
          </a:xfrm>
        </p:spPr>
        <p:txBody>
          <a:bodyPr>
            <a:normAutofit fontScale="40000" lnSpcReduction="20000"/>
          </a:bodyPr>
          <a:lstStyle/>
          <a:p>
            <a:pPr algn="ctr" fontAlgn="base"/>
            <a:r>
              <a:rPr lang="en-US" sz="4500" b="0" i="0" dirty="0">
                <a:solidFill>
                  <a:srgbClr val="334155"/>
                </a:solidFill>
                <a:effectLst/>
                <a:latin typeface="-apple-system"/>
              </a:rPr>
              <a:t>Resources and Development</a:t>
            </a:r>
          </a:p>
          <a:p>
            <a:pPr algn="l" fontAlgn="base">
              <a:buFont typeface="+mj-lt"/>
              <a:buAutoNum type="arabicPeriod"/>
            </a:pPr>
            <a:r>
              <a:rPr lang="en-US" sz="4500" b="0" i="0" dirty="0">
                <a:solidFill>
                  <a:srgbClr val="334155"/>
                </a:solidFill>
                <a:effectLst/>
                <a:latin typeface="-apple-system"/>
              </a:rPr>
              <a:t>What is Resource ? What are it’s feature ? give examples. </a:t>
            </a:r>
          </a:p>
          <a:p>
            <a:pPr algn="l" fontAlgn="base">
              <a:buFont typeface="+mj-lt"/>
              <a:buAutoNum type="arabicPeriod"/>
            </a:pPr>
            <a:r>
              <a:rPr lang="en-US" sz="4500" b="0" i="0" dirty="0">
                <a:solidFill>
                  <a:srgbClr val="334155"/>
                </a:solidFill>
                <a:effectLst/>
                <a:latin typeface="-apple-system"/>
              </a:rPr>
              <a:t>What are biotic and  abiotic resources give it’s example . ( </a:t>
            </a:r>
            <a:r>
              <a:rPr lang="en-US" sz="4500" b="0" i="0" dirty="0" err="1">
                <a:solidFill>
                  <a:srgbClr val="334155"/>
                </a:solidFill>
                <a:effectLst/>
                <a:latin typeface="-apple-system"/>
              </a:rPr>
              <a:t>Resorces</a:t>
            </a:r>
            <a:r>
              <a:rPr lang="en-US" sz="4500" b="0" i="0" dirty="0">
                <a:solidFill>
                  <a:srgbClr val="334155"/>
                </a:solidFill>
                <a:effectLst/>
                <a:latin typeface="-apple-system"/>
              </a:rPr>
              <a:t> on basis of Origin)</a:t>
            </a:r>
          </a:p>
          <a:p>
            <a:pPr algn="l" fontAlgn="base">
              <a:buFont typeface="+mj-lt"/>
              <a:buAutoNum type="arabicPeriod"/>
            </a:pPr>
            <a:r>
              <a:rPr lang="en-US" sz="4500" b="0" i="0" dirty="0">
                <a:solidFill>
                  <a:srgbClr val="334155"/>
                </a:solidFill>
                <a:effectLst/>
                <a:latin typeface="-apple-system"/>
              </a:rPr>
              <a:t>What are Renewable  &amp; non Renewable resources give example ? ( Resource on the basis of Exhaustibility )</a:t>
            </a:r>
          </a:p>
          <a:p>
            <a:pPr algn="l" fontAlgn="base">
              <a:buFont typeface="+mj-lt"/>
              <a:buAutoNum type="arabicPeriod"/>
            </a:pPr>
            <a:r>
              <a:rPr lang="en-US" sz="4500" b="0" i="0" dirty="0">
                <a:solidFill>
                  <a:srgbClr val="334155"/>
                </a:solidFill>
                <a:effectLst/>
                <a:latin typeface="-apple-system"/>
              </a:rPr>
              <a:t> Define : a)Individual Resource b) Community owned resource c) National Resource d)International  Resource e)Potential Resource f) Stock  g) Reserve  resource.                                </a:t>
            </a:r>
          </a:p>
          <a:p>
            <a:pPr algn="l" fontAlgn="base">
              <a:buFont typeface="+mj-lt"/>
              <a:buAutoNum type="arabicPeriod"/>
            </a:pPr>
            <a:r>
              <a:rPr lang="en-US" sz="4500" b="0" i="0" dirty="0">
                <a:solidFill>
                  <a:srgbClr val="334155"/>
                </a:solidFill>
                <a:effectLst/>
                <a:latin typeface="-apple-system"/>
              </a:rPr>
              <a:t> What is Sustainable development  and why is it essential for development ? What is land degradation ? What are the main causes of land degradation and how can it be prevented ?         </a:t>
            </a:r>
          </a:p>
          <a:p>
            <a:pPr algn="l" fontAlgn="base">
              <a:buFont typeface="+mj-lt"/>
              <a:buAutoNum type="arabicPeriod"/>
            </a:pPr>
            <a:r>
              <a:rPr lang="en-US" sz="4500" b="0" i="0" dirty="0">
                <a:solidFill>
                  <a:srgbClr val="334155"/>
                </a:solidFill>
                <a:effectLst/>
                <a:latin typeface="-apple-system"/>
              </a:rPr>
              <a:t>What is soil erosion  ? what are main causes  explain with reference to human activity and natural ?</a:t>
            </a:r>
          </a:p>
          <a:p>
            <a:pPr algn="l" fontAlgn="base">
              <a:buFont typeface="+mj-lt"/>
              <a:buAutoNum type="arabicPeriod"/>
            </a:pPr>
            <a:r>
              <a:rPr lang="en-US" sz="4500" b="0" i="0" dirty="0">
                <a:solidFill>
                  <a:srgbClr val="334155"/>
                </a:solidFill>
                <a:effectLst/>
                <a:latin typeface="-apple-system"/>
              </a:rPr>
              <a:t>What are  Gully Wind and Sheet erosion? Write the Methods by which Soil Erosion can be checked .</a:t>
            </a:r>
          </a:p>
          <a:p>
            <a:pPr algn="l" fontAlgn="base">
              <a:buFont typeface="+mj-lt"/>
              <a:buAutoNum type="arabicPeriod"/>
            </a:pPr>
            <a:r>
              <a:rPr lang="en-US" sz="4500" b="0" i="0" dirty="0">
                <a:solidFill>
                  <a:srgbClr val="334155"/>
                </a:solidFill>
                <a:effectLst/>
                <a:latin typeface="-apple-system"/>
              </a:rPr>
              <a:t>By the report of 2000 India waste land was % of water eroded, forest degradation , wind eroded land ?</a:t>
            </a:r>
          </a:p>
          <a:p>
            <a:pPr algn="l" fontAlgn="base">
              <a:buFont typeface="+mj-lt"/>
              <a:buAutoNum type="arabicPeriod"/>
            </a:pPr>
            <a:r>
              <a:rPr lang="en-US" sz="4500" b="0" i="0" dirty="0">
                <a:solidFill>
                  <a:srgbClr val="334155"/>
                </a:solidFill>
                <a:effectLst/>
                <a:latin typeface="-apple-system"/>
              </a:rPr>
              <a:t>Write the % of plain Mountain and Plateaus present in India?</a:t>
            </a:r>
          </a:p>
          <a:p>
            <a:pPr algn="l" fontAlgn="base">
              <a:buFont typeface="+mj-lt"/>
              <a:buAutoNum type="arabicPeriod"/>
            </a:pPr>
            <a:r>
              <a:rPr lang="en-US" sz="4500" b="0" i="0" dirty="0">
                <a:solidFill>
                  <a:srgbClr val="334155"/>
                </a:solidFill>
                <a:effectLst/>
                <a:latin typeface="-apple-system"/>
              </a:rPr>
              <a:t> What are Resources planning? Give it’s Stages. Explain the Resources Conservation ?</a:t>
            </a:r>
          </a:p>
          <a:p>
            <a:pPr algn="l" fontAlgn="base">
              <a:buFont typeface="+mj-lt"/>
              <a:buAutoNum type="arabicPeriod"/>
            </a:pPr>
            <a:r>
              <a:rPr lang="en-US" sz="4500" b="0" i="0" dirty="0">
                <a:solidFill>
                  <a:srgbClr val="334155"/>
                </a:solidFill>
                <a:effectLst/>
                <a:latin typeface="-apple-system"/>
              </a:rPr>
              <a:t>Name the two type of Alluvial Soil ?How is it formed  and it’s  characteristics ?</a:t>
            </a:r>
          </a:p>
          <a:p>
            <a:pPr algn="l" fontAlgn="base">
              <a:buFont typeface="+mj-lt"/>
              <a:buAutoNum type="arabicPeriod"/>
            </a:pPr>
            <a:r>
              <a:rPr lang="en-US" sz="4500" b="0" i="0" dirty="0">
                <a:solidFill>
                  <a:srgbClr val="334155"/>
                </a:solidFill>
                <a:effectLst/>
                <a:latin typeface="-apple-system"/>
              </a:rPr>
              <a:t>Main crops which can be sown in Alluvial soil are  of four types which are they ? Write the region in which it is found ?</a:t>
            </a:r>
          </a:p>
          <a:p>
            <a:pPr algn="l" fontAlgn="base">
              <a:buFont typeface="+mj-lt"/>
              <a:buAutoNum type="arabicPeriod"/>
            </a:pPr>
            <a:r>
              <a:rPr lang="en-US" sz="4500" b="0" i="0" dirty="0">
                <a:solidFill>
                  <a:srgbClr val="334155"/>
                </a:solidFill>
                <a:effectLst/>
                <a:latin typeface="-apple-system"/>
              </a:rPr>
              <a:t>Regur soil is also called ———. Where is it found and formed ?</a:t>
            </a:r>
          </a:p>
          <a:p>
            <a:pPr algn="l" fontAlgn="base">
              <a:buFont typeface="+mj-lt"/>
              <a:buAutoNum type="arabicPeriod"/>
            </a:pPr>
            <a:r>
              <a:rPr lang="en-US" sz="4500" b="0" i="0" dirty="0">
                <a:solidFill>
                  <a:srgbClr val="334155"/>
                </a:solidFill>
                <a:effectLst/>
                <a:latin typeface="-apple-system"/>
              </a:rPr>
              <a:t> What are the main character of Regur soil  very useful for cultivating  </a:t>
            </a:r>
            <a:r>
              <a:rPr lang="en-US" sz="4500" b="0" i="0" dirty="0" err="1">
                <a:solidFill>
                  <a:srgbClr val="334155"/>
                </a:solidFill>
                <a:effectLst/>
                <a:latin typeface="-apple-system"/>
              </a:rPr>
              <a:t>i</a:t>
            </a:r>
            <a:r>
              <a:rPr lang="en-US" sz="4500" b="0" i="0" dirty="0">
                <a:solidFill>
                  <a:srgbClr val="334155"/>
                </a:solidFill>
                <a:effectLst/>
                <a:latin typeface="-apple-system"/>
              </a:rPr>
              <a:t>)——–ii)—— iii)——–</a:t>
            </a:r>
          </a:p>
          <a:p>
            <a:pPr algn="l" fontAlgn="base">
              <a:buFont typeface="+mj-lt"/>
              <a:buAutoNum type="arabicPeriod"/>
            </a:pPr>
            <a:r>
              <a:rPr lang="en-US" sz="4500" b="0" i="0" dirty="0">
                <a:solidFill>
                  <a:srgbClr val="334155"/>
                </a:solidFill>
                <a:effectLst/>
                <a:latin typeface="-apple-system"/>
              </a:rPr>
              <a:t>How soil in Odisha ,Chhattisgarh is yellow or red in </a:t>
            </a:r>
            <a:r>
              <a:rPr lang="en-US" sz="4500" b="0" i="0" dirty="0" err="1">
                <a:solidFill>
                  <a:srgbClr val="334155"/>
                </a:solidFill>
                <a:effectLst/>
                <a:latin typeface="-apple-system"/>
              </a:rPr>
              <a:t>colour</a:t>
            </a:r>
            <a:r>
              <a:rPr lang="en-US" sz="4500" b="0" i="0" dirty="0">
                <a:solidFill>
                  <a:srgbClr val="334155"/>
                </a:solidFill>
                <a:effectLst/>
                <a:latin typeface="-apple-system"/>
              </a:rPr>
              <a:t> ? How is it formed  and used in cultivation of ——?</a:t>
            </a:r>
          </a:p>
          <a:p>
            <a:pPr marL="0" indent="0">
              <a:buNone/>
            </a:pPr>
            <a:endParaRPr lang="en-IN" dirty="0"/>
          </a:p>
        </p:txBody>
      </p:sp>
    </p:spTree>
    <p:extLst>
      <p:ext uri="{BB962C8B-B14F-4D97-AF65-F5344CB8AC3E}">
        <p14:creationId xmlns:p14="http://schemas.microsoft.com/office/powerpoint/2010/main" val="3275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E53A3B-F15F-6938-6923-83955EC3797E}"/>
              </a:ext>
            </a:extLst>
          </p:cNvPr>
          <p:cNvSpPr>
            <a:spLocks noGrp="1"/>
          </p:cNvSpPr>
          <p:nvPr>
            <p:ph idx="1"/>
          </p:nvPr>
        </p:nvSpPr>
        <p:spPr>
          <a:xfrm>
            <a:off x="503904" y="488438"/>
            <a:ext cx="10515600" cy="5823872"/>
          </a:xfrm>
        </p:spPr>
        <p:txBody>
          <a:bodyPr>
            <a:normAutofit fontScale="55000" lnSpcReduction="20000"/>
          </a:bodyPr>
          <a:lstStyle/>
          <a:p>
            <a:pPr marL="0" indent="0" algn="l" fontAlgn="base">
              <a:buNone/>
            </a:pPr>
            <a:r>
              <a:rPr lang="en-US" b="0" i="0" dirty="0">
                <a:solidFill>
                  <a:srgbClr val="334155"/>
                </a:solidFill>
                <a:effectLst/>
                <a:latin typeface="-apple-system"/>
              </a:rPr>
              <a:t>16.Tea ,Coffee ,and  Cashew nuts needs the soil _______ where it is found and what are the main characteristic of the soil ?</a:t>
            </a:r>
          </a:p>
          <a:p>
            <a:pPr marL="0" indent="0" algn="l" fontAlgn="base">
              <a:buNone/>
            </a:pPr>
            <a:r>
              <a:rPr lang="en-US" b="0" i="0" dirty="0">
                <a:solidFill>
                  <a:srgbClr val="334155"/>
                </a:solidFill>
                <a:effectLst/>
                <a:latin typeface="-apple-system"/>
              </a:rPr>
              <a:t>17.What is the other name of desert soil ?Why is it red to brown in </a:t>
            </a:r>
            <a:r>
              <a:rPr lang="en-US" b="0" i="0" dirty="0" err="1">
                <a:solidFill>
                  <a:srgbClr val="334155"/>
                </a:solidFill>
                <a:effectLst/>
                <a:latin typeface="-apple-system"/>
              </a:rPr>
              <a:t>colour</a:t>
            </a:r>
            <a:r>
              <a:rPr lang="en-US" b="0" i="0" dirty="0">
                <a:solidFill>
                  <a:srgbClr val="334155"/>
                </a:solidFill>
                <a:effectLst/>
                <a:latin typeface="-apple-system"/>
              </a:rPr>
              <a:t>? How is it formed ? where are they found in the country for which crops are they useful?</a:t>
            </a:r>
          </a:p>
          <a:p>
            <a:pPr marL="0" indent="0" algn="l" fontAlgn="base">
              <a:buNone/>
            </a:pPr>
            <a:r>
              <a:rPr lang="en-US" b="0" i="0" dirty="0">
                <a:solidFill>
                  <a:srgbClr val="334155"/>
                </a:solidFill>
                <a:effectLst/>
                <a:latin typeface="-apple-system"/>
              </a:rPr>
              <a:t>18.The loamy and silty in valley side and coarse in upper slopes are the type of which kind of soil mostly used for which kind of crops ?</a:t>
            </a:r>
          </a:p>
          <a:p>
            <a:pPr marL="0" indent="0" algn="l" fontAlgn="base">
              <a:buNone/>
            </a:pPr>
            <a:r>
              <a:rPr lang="en-US" b="0" i="0" dirty="0">
                <a:solidFill>
                  <a:srgbClr val="334155"/>
                </a:solidFill>
                <a:effectLst/>
                <a:latin typeface="-apple-system"/>
              </a:rPr>
              <a:t>19.What is land utilization ? Define a)Land not available for cultivation b)Uncultivated land c) Fallow land d) Net sown aera  e)Piedmont zone f) Decca trap region g) </a:t>
            </a:r>
            <a:r>
              <a:rPr lang="en-US" b="0" i="0" dirty="0" err="1">
                <a:solidFill>
                  <a:srgbClr val="334155"/>
                </a:solidFill>
                <a:effectLst/>
                <a:latin typeface="-apple-system"/>
              </a:rPr>
              <a:t>Duars,chos</a:t>
            </a:r>
            <a:r>
              <a:rPr lang="en-US" b="0" i="0" dirty="0">
                <a:solidFill>
                  <a:srgbClr val="334155"/>
                </a:solidFill>
                <a:effectLst/>
                <a:latin typeface="-apple-system"/>
              </a:rPr>
              <a:t> ,terai h) Arable land </a:t>
            </a:r>
            <a:r>
              <a:rPr lang="en-US" b="0" i="0" dirty="0" err="1">
                <a:solidFill>
                  <a:srgbClr val="334155"/>
                </a:solidFill>
                <a:effectLst/>
                <a:latin typeface="-apple-system"/>
              </a:rPr>
              <a:t>i</a:t>
            </a:r>
            <a:r>
              <a:rPr lang="en-US" b="0" i="0" dirty="0">
                <a:solidFill>
                  <a:srgbClr val="334155"/>
                </a:solidFill>
                <a:effectLst/>
                <a:latin typeface="-apple-system"/>
              </a:rPr>
              <a:t>) Desertification.</a:t>
            </a:r>
          </a:p>
          <a:p>
            <a:pPr marL="0" indent="0" algn="l" fontAlgn="base">
              <a:buNone/>
            </a:pPr>
            <a:r>
              <a:rPr lang="en-US" b="0" i="0" dirty="0">
                <a:solidFill>
                  <a:srgbClr val="334155"/>
                </a:solidFill>
                <a:effectLst/>
                <a:latin typeface="-apple-system"/>
              </a:rPr>
              <a:t>20.Which state in the north east states has fully surveyed for land use a)Manipur b) Assam c) Tripura .</a:t>
            </a:r>
          </a:p>
          <a:p>
            <a:pPr marL="0" indent="0" algn="l" fontAlgn="base">
              <a:buNone/>
            </a:pPr>
            <a:r>
              <a:rPr lang="en-US" b="0" i="0" dirty="0">
                <a:solidFill>
                  <a:srgbClr val="334155"/>
                </a:solidFill>
                <a:effectLst/>
                <a:latin typeface="-apple-system"/>
              </a:rPr>
              <a:t>21. Agenda 21 was signed in 1992 for  which motive and in which country ?</a:t>
            </a:r>
          </a:p>
          <a:p>
            <a:pPr marL="0" indent="0" algn="l" fontAlgn="base">
              <a:buNone/>
            </a:pPr>
            <a:r>
              <a:rPr lang="en-US" b="0" i="0" dirty="0">
                <a:solidFill>
                  <a:srgbClr val="FF0000"/>
                </a:solidFill>
                <a:effectLst/>
                <a:latin typeface="arial black" panose="020B0A04020102020204" pitchFamily="34" charset="0"/>
              </a:rPr>
              <a:t>22,What kind of soil is it which develops in the aera of high temperature, intense leaching due to heavy rain with less humus content(2024)</a:t>
            </a:r>
            <a:endParaRPr lang="en-US" b="0" i="0" dirty="0">
              <a:solidFill>
                <a:srgbClr val="334155"/>
              </a:solidFill>
              <a:effectLst/>
              <a:latin typeface="-apple-system"/>
            </a:endParaRPr>
          </a:p>
          <a:p>
            <a:pPr algn="ctr" fontAlgn="base"/>
            <a:r>
              <a:rPr lang="en-US" sz="4400" b="1" i="0" dirty="0">
                <a:effectLst/>
                <a:latin typeface="-apple-system"/>
              </a:rPr>
              <a:t>Forest and wild life</a:t>
            </a:r>
          </a:p>
          <a:p>
            <a:pPr algn="l" fontAlgn="base">
              <a:buFont typeface="+mj-lt"/>
              <a:buAutoNum type="arabicPeriod"/>
            </a:pPr>
            <a:r>
              <a:rPr lang="en-US" b="0" i="0" dirty="0">
                <a:solidFill>
                  <a:srgbClr val="334155"/>
                </a:solidFill>
                <a:effectLst/>
                <a:latin typeface="-apple-system"/>
              </a:rPr>
              <a:t>Define the following: </a:t>
            </a:r>
            <a:r>
              <a:rPr lang="en-US" b="0" i="0" dirty="0" err="1">
                <a:solidFill>
                  <a:srgbClr val="334155"/>
                </a:solidFill>
                <a:effectLst/>
                <a:latin typeface="-apple-system"/>
              </a:rPr>
              <a:t>i</a:t>
            </a:r>
            <a:r>
              <a:rPr lang="en-US" b="0" i="0" dirty="0">
                <a:solidFill>
                  <a:srgbClr val="334155"/>
                </a:solidFill>
                <a:effectLst/>
                <a:latin typeface="-apple-system"/>
              </a:rPr>
              <a:t>) Natural Vegetation ii) Wild life iii) Flora iv) Fauna v) Eco- system .vi) Zoological Park vi) Wild life Sanctuaries vii)Biodiversity .</a:t>
            </a:r>
          </a:p>
          <a:p>
            <a:pPr algn="l" fontAlgn="base">
              <a:buFont typeface="+mj-lt"/>
              <a:buAutoNum type="arabicPeriod"/>
            </a:pPr>
            <a:r>
              <a:rPr lang="en-US" b="0" i="0" dirty="0">
                <a:solidFill>
                  <a:srgbClr val="334155"/>
                </a:solidFill>
                <a:effectLst/>
                <a:latin typeface="-apple-system"/>
              </a:rPr>
              <a:t>India  has how many plant species and flowering plant species.  How many species of animals, birds and insects are present in India ?</a:t>
            </a:r>
          </a:p>
          <a:p>
            <a:pPr algn="l" fontAlgn="base">
              <a:buFont typeface="+mj-lt"/>
              <a:buAutoNum type="arabicPeriod"/>
            </a:pPr>
            <a:r>
              <a:rPr lang="en-US" b="0" i="0" dirty="0">
                <a:solidFill>
                  <a:srgbClr val="334155"/>
                </a:solidFill>
                <a:effectLst/>
                <a:latin typeface="-apple-system"/>
              </a:rPr>
              <a:t>How many types of forest in India ? How is ecological imbalance is created ?</a:t>
            </a:r>
          </a:p>
          <a:p>
            <a:pPr algn="l" fontAlgn="base">
              <a:buFont typeface="+mj-lt"/>
              <a:buAutoNum type="arabicPeriod"/>
            </a:pPr>
            <a:r>
              <a:rPr lang="en-US" b="0" i="0" dirty="0">
                <a:solidFill>
                  <a:srgbClr val="334155"/>
                </a:solidFill>
                <a:effectLst/>
                <a:latin typeface="-apple-system"/>
              </a:rPr>
              <a:t>When was project tiger launched in India? When was ” The Indian Wildlife Protection Act”  implemented in which years the provisions were added to it ? Which mineral mining in west  Bengal is threat to tiger.</a:t>
            </a:r>
          </a:p>
          <a:p>
            <a:pPr algn="l" fontAlgn="base">
              <a:buFont typeface="+mj-lt"/>
              <a:buAutoNum type="arabicPeriod"/>
            </a:pPr>
            <a:r>
              <a:rPr lang="en-US" b="0" i="0" dirty="0">
                <a:solidFill>
                  <a:srgbClr val="334155"/>
                </a:solidFill>
                <a:effectLst/>
                <a:latin typeface="-apple-system"/>
              </a:rPr>
              <a:t>Who can play vital role in the conservation of forest and wildlife ?</a:t>
            </a:r>
          </a:p>
          <a:p>
            <a:pPr algn="l" fontAlgn="base">
              <a:buFont typeface="+mj-lt"/>
              <a:buAutoNum type="arabicPeriod"/>
            </a:pPr>
            <a:r>
              <a:rPr lang="en-US" b="0" i="0" dirty="0">
                <a:solidFill>
                  <a:srgbClr val="334155"/>
                </a:solidFill>
                <a:effectLst/>
                <a:latin typeface="-apple-system"/>
              </a:rPr>
              <a:t>How is biological loss take place and can be corrected</a:t>
            </a:r>
          </a:p>
          <a:p>
            <a:pPr marL="0" indent="0">
              <a:buNone/>
            </a:pPr>
            <a:endParaRPr lang="en-IN" dirty="0"/>
          </a:p>
        </p:txBody>
      </p:sp>
    </p:spTree>
    <p:extLst>
      <p:ext uri="{BB962C8B-B14F-4D97-AF65-F5344CB8AC3E}">
        <p14:creationId xmlns:p14="http://schemas.microsoft.com/office/powerpoint/2010/main" val="902151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7A6D94-D353-5853-EB78-16E532E67905}"/>
              </a:ext>
            </a:extLst>
          </p:cNvPr>
          <p:cNvSpPr>
            <a:spLocks noGrp="1"/>
          </p:cNvSpPr>
          <p:nvPr>
            <p:ph idx="1"/>
          </p:nvPr>
        </p:nvSpPr>
        <p:spPr>
          <a:xfrm>
            <a:off x="501445" y="542080"/>
            <a:ext cx="11265310" cy="5773840"/>
          </a:xfrm>
        </p:spPr>
        <p:txBody>
          <a:bodyPr>
            <a:normAutofit fontScale="70000" lnSpcReduction="20000"/>
          </a:bodyPr>
          <a:lstStyle/>
          <a:p>
            <a:pPr marL="0" indent="0" algn="l" fontAlgn="base">
              <a:buNone/>
            </a:pPr>
            <a:r>
              <a:rPr lang="en-US" b="0" i="0" dirty="0">
                <a:solidFill>
                  <a:srgbClr val="334155"/>
                </a:solidFill>
                <a:effectLst/>
                <a:latin typeface="-apple-system"/>
              </a:rPr>
              <a:t>6. what are Taxol? As per UN report per head trees in India are ——-.and that highest in the world in ———-.</a:t>
            </a:r>
          </a:p>
          <a:p>
            <a:pPr marL="0" indent="0" algn="l" fontAlgn="base">
              <a:buNone/>
            </a:pPr>
            <a:r>
              <a:rPr lang="en-US" b="0" i="0" dirty="0">
                <a:solidFill>
                  <a:srgbClr val="334155"/>
                </a:solidFill>
                <a:effectLst/>
                <a:latin typeface="-apple-system"/>
              </a:rPr>
              <a:t>7. What is the rise in temperature of our environment after every 5 years.</a:t>
            </a:r>
          </a:p>
          <a:p>
            <a:pPr marL="0" indent="0" algn="l" fontAlgn="base">
              <a:buNone/>
            </a:pPr>
            <a:r>
              <a:rPr lang="en-US" b="0" i="0" dirty="0">
                <a:solidFill>
                  <a:srgbClr val="334155"/>
                </a:solidFill>
                <a:effectLst/>
                <a:latin typeface="-apple-system"/>
              </a:rPr>
              <a:t>8.What are Normal species give example .</a:t>
            </a:r>
          </a:p>
          <a:p>
            <a:pPr marL="0" indent="0" algn="l" fontAlgn="base">
              <a:buNone/>
            </a:pPr>
            <a:r>
              <a:rPr lang="en-US" b="0" i="0" dirty="0">
                <a:solidFill>
                  <a:srgbClr val="334155"/>
                </a:solidFill>
                <a:effectLst/>
                <a:latin typeface="-apple-system"/>
              </a:rPr>
              <a:t>9.Define a)Endangered species b)Vulnerable species c)Rare species d) Endemic species e) extinct species.</a:t>
            </a:r>
          </a:p>
          <a:p>
            <a:pPr marL="0" indent="0" algn="l" fontAlgn="base">
              <a:buNone/>
            </a:pPr>
            <a:r>
              <a:rPr lang="en-US" b="0" i="0" dirty="0">
                <a:solidFill>
                  <a:srgbClr val="334155"/>
                </a:solidFill>
                <a:effectLst/>
                <a:latin typeface="-apple-system"/>
              </a:rPr>
              <a:t>10. Which of the following are Normal, Endangered ,Vulnerable ,Rare , Endemic or extinct species . </a:t>
            </a:r>
            <a:r>
              <a:rPr lang="en-US" b="0" i="0" dirty="0" err="1">
                <a:solidFill>
                  <a:srgbClr val="334155"/>
                </a:solidFill>
                <a:effectLst/>
                <a:latin typeface="-apple-system"/>
              </a:rPr>
              <a:t>i</a:t>
            </a:r>
            <a:r>
              <a:rPr lang="en-US" b="0" i="0" dirty="0">
                <a:solidFill>
                  <a:srgbClr val="334155"/>
                </a:solidFill>
                <a:effectLst/>
                <a:latin typeface="-apple-system"/>
              </a:rPr>
              <a:t>) Sal ,Pine , Rodents ii)Blackbuck ,Blue sheep, Crocodile ,Himalayan Brown Bear ,Wild Asiatic Buffalo ,Desert Fox, iii) Hornbill, Gangetic Dolphins ,Indian Rhino iv) lion Tailed Macaque. Andaman Teal ,  Nicobar pigeon, Andaman wild pig , Mithun in Arunachal Pradesh , Asiatic cheetah , Pink head duck.</a:t>
            </a:r>
          </a:p>
          <a:p>
            <a:pPr marL="0" indent="0" algn="l" fontAlgn="base">
              <a:buNone/>
            </a:pPr>
            <a:r>
              <a:rPr lang="en-US" b="0" i="0" dirty="0">
                <a:solidFill>
                  <a:srgbClr val="334155"/>
                </a:solidFill>
                <a:effectLst/>
                <a:latin typeface="-apple-system"/>
              </a:rPr>
              <a:t>11. What is full form of IUCN .</a:t>
            </a:r>
          </a:p>
          <a:p>
            <a:pPr marL="0" indent="0" algn="l" fontAlgn="base">
              <a:buNone/>
            </a:pPr>
            <a:r>
              <a:rPr lang="en-US" b="0" i="0" dirty="0">
                <a:solidFill>
                  <a:srgbClr val="334155"/>
                </a:solidFill>
                <a:effectLst/>
                <a:latin typeface="-apple-system"/>
              </a:rPr>
              <a:t>12.What are the causes of the depletion of forest land ?</a:t>
            </a:r>
          </a:p>
          <a:p>
            <a:pPr marL="0" indent="0" algn="l" fontAlgn="base">
              <a:buNone/>
            </a:pPr>
            <a:r>
              <a:rPr lang="en-US" dirty="0">
                <a:solidFill>
                  <a:srgbClr val="334155"/>
                </a:solidFill>
                <a:latin typeface="-apple-system"/>
              </a:rPr>
              <a:t>13.</a:t>
            </a:r>
            <a:r>
              <a:rPr lang="en-US" b="0" i="0" dirty="0">
                <a:solidFill>
                  <a:srgbClr val="334155"/>
                </a:solidFill>
                <a:effectLst/>
                <a:latin typeface="-apple-system"/>
              </a:rPr>
              <a:t>What are the reasons for decline of in the bio diversity ?Why do we need to conserve bio -diversity ?</a:t>
            </a:r>
          </a:p>
          <a:p>
            <a:pPr marL="0" indent="0" algn="l" fontAlgn="base">
              <a:buNone/>
            </a:pPr>
            <a:r>
              <a:rPr lang="en-US" b="0" i="0" dirty="0">
                <a:solidFill>
                  <a:srgbClr val="FF0000"/>
                </a:solidFill>
                <a:effectLst/>
                <a:latin typeface="arial black" panose="020B0A04020102020204" pitchFamily="34" charset="0"/>
              </a:rPr>
              <a:t>14.Write the methods to conserve the forest  and wild life ?**</a:t>
            </a:r>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15. What are reserve forest ,protected forest and uncalled forest ?</a:t>
            </a:r>
          </a:p>
          <a:p>
            <a:pPr marL="0" indent="0" algn="l" fontAlgn="base">
              <a:buNone/>
            </a:pPr>
            <a:r>
              <a:rPr lang="en-US" b="0" i="0" dirty="0">
                <a:solidFill>
                  <a:srgbClr val="334155"/>
                </a:solidFill>
                <a:effectLst/>
                <a:latin typeface="-apple-system"/>
              </a:rPr>
              <a:t>16.Name the trees which are considered the sacred one ?Where is Sarika tiger reserve why is it important ?</a:t>
            </a:r>
          </a:p>
          <a:p>
            <a:pPr marL="0" indent="0" algn="l" fontAlgn="base">
              <a:buNone/>
            </a:pPr>
            <a:r>
              <a:rPr lang="en-US" b="0" i="0" dirty="0">
                <a:solidFill>
                  <a:srgbClr val="334155"/>
                </a:solidFill>
                <a:effectLst/>
                <a:latin typeface="-apple-system"/>
              </a:rPr>
              <a:t>17.Why is Chipko Movement famous  and role of community ?</a:t>
            </a:r>
          </a:p>
          <a:p>
            <a:pPr marL="0" indent="0" algn="l" fontAlgn="base">
              <a:buNone/>
            </a:pPr>
            <a:r>
              <a:rPr lang="en-US" b="0" i="0" dirty="0">
                <a:solidFill>
                  <a:srgbClr val="334155"/>
                </a:solidFill>
                <a:effectLst/>
                <a:latin typeface="-apple-system"/>
              </a:rPr>
              <a:t>18.What is Beej Bachoo </a:t>
            </a:r>
            <a:r>
              <a:rPr lang="en-US" b="0" i="0" dirty="0" err="1">
                <a:solidFill>
                  <a:srgbClr val="334155"/>
                </a:solidFill>
                <a:effectLst/>
                <a:latin typeface="-apple-system"/>
              </a:rPr>
              <a:t>andolan</a:t>
            </a:r>
            <a:r>
              <a:rPr lang="en-US" b="0" i="0" dirty="0">
                <a:solidFill>
                  <a:srgbClr val="334155"/>
                </a:solidFill>
                <a:effectLst/>
                <a:latin typeface="-apple-system"/>
              </a:rPr>
              <a:t> and </a:t>
            </a:r>
            <a:r>
              <a:rPr lang="en-US" b="0" i="0" dirty="0" err="1">
                <a:solidFill>
                  <a:srgbClr val="334155"/>
                </a:solidFill>
                <a:effectLst/>
                <a:latin typeface="-apple-system"/>
              </a:rPr>
              <a:t>Navdany</a:t>
            </a:r>
            <a:r>
              <a:rPr lang="en-US" b="0" i="0" dirty="0">
                <a:solidFill>
                  <a:srgbClr val="334155"/>
                </a:solidFill>
                <a:effectLst/>
                <a:latin typeface="-apple-system"/>
              </a:rPr>
              <a:t> . Which bird is disappearing from Delhi region</a:t>
            </a:r>
          </a:p>
          <a:p>
            <a:pPr marL="0" indent="0" algn="l" fontAlgn="base">
              <a:buNone/>
            </a:pPr>
            <a:r>
              <a:rPr lang="en-US" b="0" i="0" dirty="0">
                <a:solidFill>
                  <a:srgbClr val="334155"/>
                </a:solidFill>
                <a:effectLst/>
                <a:latin typeface="-apple-system"/>
              </a:rPr>
              <a:t>19.What is JFM </a:t>
            </a:r>
            <a:r>
              <a:rPr lang="en-US" b="0" i="0" dirty="0" err="1">
                <a:solidFill>
                  <a:srgbClr val="334155"/>
                </a:solidFill>
                <a:effectLst/>
                <a:latin typeface="-apple-system"/>
              </a:rPr>
              <a:t>Programme</a:t>
            </a:r>
            <a:r>
              <a:rPr lang="en-US" b="0" i="0" dirty="0">
                <a:solidFill>
                  <a:srgbClr val="334155"/>
                </a:solidFill>
                <a:effectLst/>
                <a:latin typeface="-apple-system"/>
              </a:rPr>
              <a:t>  which the first state to adopt JFM</a:t>
            </a:r>
          </a:p>
          <a:p>
            <a:pPr marL="0" indent="0">
              <a:buNone/>
            </a:pPr>
            <a:endParaRPr lang="en-IN" dirty="0"/>
          </a:p>
        </p:txBody>
      </p:sp>
    </p:spTree>
    <p:extLst>
      <p:ext uri="{BB962C8B-B14F-4D97-AF65-F5344CB8AC3E}">
        <p14:creationId xmlns:p14="http://schemas.microsoft.com/office/powerpoint/2010/main" val="183080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33B043-F6F1-94A4-853A-C2468319795B}"/>
              </a:ext>
            </a:extLst>
          </p:cNvPr>
          <p:cNvSpPr>
            <a:spLocks noGrp="1"/>
          </p:cNvSpPr>
          <p:nvPr>
            <p:ph idx="1"/>
          </p:nvPr>
        </p:nvSpPr>
        <p:spPr>
          <a:xfrm>
            <a:off x="285135" y="432619"/>
            <a:ext cx="11068665" cy="5744344"/>
          </a:xfrm>
        </p:spPr>
        <p:txBody>
          <a:bodyPr>
            <a:normAutofit fontScale="55000" lnSpcReduction="20000"/>
          </a:bodyPr>
          <a:lstStyle/>
          <a:p>
            <a:pPr algn="ctr" fontAlgn="base"/>
            <a:r>
              <a:rPr lang="en-US" b="1" i="0" dirty="0">
                <a:effectLst/>
                <a:latin typeface="-apple-system"/>
              </a:rPr>
              <a:t>Water Resources</a:t>
            </a:r>
          </a:p>
          <a:p>
            <a:pPr algn="l" fontAlgn="base">
              <a:buFont typeface="+mj-lt"/>
              <a:buAutoNum type="arabicPeriod"/>
            </a:pPr>
            <a:r>
              <a:rPr lang="en-US" b="0" i="0" dirty="0">
                <a:solidFill>
                  <a:srgbClr val="334155"/>
                </a:solidFill>
                <a:effectLst/>
                <a:latin typeface="-apple-system"/>
              </a:rPr>
              <a:t>Glaciers/ ground water/ surface run off/Oceans which not the source of fresh water.</a:t>
            </a:r>
          </a:p>
          <a:p>
            <a:pPr algn="l" fontAlgn="base">
              <a:buFont typeface="+mj-lt"/>
              <a:buAutoNum type="arabicPeriod"/>
            </a:pPr>
            <a:r>
              <a:rPr lang="en-US" b="0" i="0" dirty="0">
                <a:solidFill>
                  <a:srgbClr val="334155"/>
                </a:solidFill>
                <a:effectLst/>
                <a:latin typeface="-apple-system"/>
              </a:rPr>
              <a:t>According to </a:t>
            </a:r>
            <a:r>
              <a:rPr lang="en-US" b="0" i="0" dirty="0" err="1">
                <a:solidFill>
                  <a:srgbClr val="334155"/>
                </a:solidFill>
                <a:effectLst/>
                <a:latin typeface="-apple-system"/>
              </a:rPr>
              <a:t>Falkan</a:t>
            </a:r>
            <a:r>
              <a:rPr lang="en-US" b="0" i="0" dirty="0">
                <a:solidFill>
                  <a:srgbClr val="334155"/>
                </a:solidFill>
                <a:effectLst/>
                <a:latin typeface="-apple-system"/>
              </a:rPr>
              <a:t> Mark, Water stress occurs when  </a:t>
            </a:r>
            <a:r>
              <a:rPr lang="en-US" b="0" i="0" dirty="0" err="1">
                <a:solidFill>
                  <a:srgbClr val="334155"/>
                </a:solidFill>
                <a:effectLst/>
                <a:latin typeface="-apple-system"/>
              </a:rPr>
              <a:t>i</a:t>
            </a:r>
            <a:r>
              <a:rPr lang="en-US" b="0" i="0" dirty="0">
                <a:solidFill>
                  <a:srgbClr val="334155"/>
                </a:solidFill>
                <a:effectLst/>
                <a:latin typeface="-apple-system"/>
              </a:rPr>
              <a:t>) water availability is less than 1000 cubic meter per person per day ii) There is flood iii) There is no water scarcity .</a:t>
            </a:r>
          </a:p>
          <a:p>
            <a:pPr algn="l" fontAlgn="base">
              <a:buFont typeface="+mj-lt"/>
              <a:buAutoNum type="arabicPeriod"/>
            </a:pPr>
            <a:r>
              <a:rPr lang="en-US" b="0" i="0" dirty="0">
                <a:solidFill>
                  <a:srgbClr val="334155"/>
                </a:solidFill>
                <a:effectLst/>
                <a:latin typeface="-apple-system"/>
              </a:rPr>
              <a:t>What are the causes of water scarcity.? Water of Bhakra Nagal is used for many purposes what are they ?</a:t>
            </a:r>
          </a:p>
          <a:p>
            <a:pPr algn="l" fontAlgn="base">
              <a:buFont typeface="+mj-lt"/>
              <a:buAutoNum type="arabicPeriod"/>
            </a:pPr>
            <a:r>
              <a:rPr lang="en-US" b="0" i="0" dirty="0">
                <a:solidFill>
                  <a:srgbClr val="334155"/>
                </a:solidFill>
                <a:effectLst/>
                <a:latin typeface="-apple-system"/>
              </a:rPr>
              <a:t>Bhakra Nagal Dam located on which rivers ? Which Dam is located on the Mahanadi ?</a:t>
            </a:r>
          </a:p>
          <a:p>
            <a:pPr algn="l" fontAlgn="base">
              <a:buFont typeface="+mj-lt"/>
              <a:buAutoNum type="arabicPeriod"/>
            </a:pPr>
            <a:r>
              <a:rPr lang="en-US" b="0" i="0" dirty="0">
                <a:solidFill>
                  <a:srgbClr val="334155"/>
                </a:solidFill>
                <a:effectLst/>
                <a:latin typeface="-apple-system"/>
              </a:rPr>
              <a:t> What are guls or </a:t>
            </a:r>
            <a:r>
              <a:rPr lang="en-US" b="0" i="0" dirty="0" err="1">
                <a:solidFill>
                  <a:srgbClr val="334155"/>
                </a:solidFill>
                <a:effectLst/>
                <a:latin typeface="-apple-system"/>
              </a:rPr>
              <a:t>kuls</a:t>
            </a:r>
            <a:r>
              <a:rPr lang="en-US" b="0" i="0" dirty="0">
                <a:solidFill>
                  <a:srgbClr val="334155"/>
                </a:solidFill>
                <a:effectLst/>
                <a:latin typeface="-apple-system"/>
              </a:rPr>
              <a:t> ? What are </a:t>
            </a:r>
            <a:r>
              <a:rPr lang="en-US" b="0" i="0" dirty="0" err="1">
                <a:solidFill>
                  <a:srgbClr val="334155"/>
                </a:solidFill>
                <a:effectLst/>
                <a:latin typeface="-apple-system"/>
              </a:rPr>
              <a:t>Khadins</a:t>
            </a:r>
            <a:r>
              <a:rPr lang="en-US" b="0" i="0" dirty="0">
                <a:solidFill>
                  <a:srgbClr val="334155"/>
                </a:solidFill>
                <a:effectLst/>
                <a:latin typeface="-apple-system"/>
              </a:rPr>
              <a:t>/</a:t>
            </a:r>
            <a:r>
              <a:rPr lang="en-US" b="0" i="0" dirty="0" err="1">
                <a:solidFill>
                  <a:srgbClr val="334155"/>
                </a:solidFill>
                <a:effectLst/>
                <a:latin typeface="-apple-system"/>
              </a:rPr>
              <a:t>johads</a:t>
            </a:r>
            <a:r>
              <a:rPr lang="en-US" b="0" i="0" dirty="0">
                <a:solidFill>
                  <a:srgbClr val="334155"/>
                </a:solidFill>
                <a:effectLst/>
                <a:latin typeface="-apple-system"/>
              </a:rPr>
              <a:t> ? What are Tankas in Rajasthan ?Bamboo drip irrigation system  is present in which state ?</a:t>
            </a:r>
          </a:p>
          <a:p>
            <a:pPr algn="l" fontAlgn="base">
              <a:buFont typeface="+mj-lt"/>
              <a:buAutoNum type="arabicPeriod"/>
            </a:pPr>
            <a:r>
              <a:rPr lang="en-US" b="0" i="0" dirty="0">
                <a:solidFill>
                  <a:srgbClr val="334155"/>
                </a:solidFill>
                <a:effectLst/>
                <a:latin typeface="-apple-system"/>
              </a:rPr>
              <a:t>Rooftop rain water harvesting is made compulsory in which state ? Why is </a:t>
            </a:r>
            <a:r>
              <a:rPr lang="en-US" b="0" i="0" dirty="0" err="1">
                <a:solidFill>
                  <a:srgbClr val="334155"/>
                </a:solidFill>
                <a:effectLst/>
                <a:latin typeface="-apple-system"/>
              </a:rPr>
              <a:t>Gendathur</a:t>
            </a:r>
            <a:r>
              <a:rPr lang="en-US" b="0" i="0" dirty="0">
                <a:solidFill>
                  <a:srgbClr val="334155"/>
                </a:solidFill>
                <a:effectLst/>
                <a:latin typeface="-apple-system"/>
              </a:rPr>
              <a:t>  have rare distinction in water ?</a:t>
            </a:r>
          </a:p>
          <a:p>
            <a:pPr algn="l" fontAlgn="base">
              <a:buFont typeface="+mj-lt"/>
              <a:buAutoNum type="arabicPeriod"/>
            </a:pPr>
            <a:r>
              <a:rPr lang="en-US" b="0" i="0" dirty="0">
                <a:solidFill>
                  <a:srgbClr val="334155"/>
                </a:solidFill>
                <a:effectLst/>
                <a:latin typeface="-apple-system"/>
              </a:rPr>
              <a:t>What is fresh water? What is %  of ocean water and fresh water ? What is % of fresh water that comes from  ice sheets give example ? How do fresh water mainly comes from ?</a:t>
            </a:r>
          </a:p>
          <a:p>
            <a:pPr algn="l" fontAlgn="base">
              <a:buFont typeface="+mj-lt"/>
              <a:buAutoNum type="arabicPeriod"/>
            </a:pPr>
            <a:r>
              <a:rPr lang="en-US" b="0" i="0" dirty="0">
                <a:solidFill>
                  <a:srgbClr val="334155"/>
                </a:solidFill>
                <a:effectLst/>
                <a:latin typeface="-apple-system"/>
              </a:rPr>
              <a:t> What do you mean of hydrological Cycle ? Name three main sources of  fresh water ? What is water scarcity  for which aera are they associated ?</a:t>
            </a:r>
          </a:p>
          <a:p>
            <a:pPr algn="l" fontAlgn="base">
              <a:buFont typeface="+mj-lt"/>
              <a:buAutoNum type="arabicPeriod"/>
            </a:pPr>
            <a:r>
              <a:rPr lang="en-US" b="0" i="0" dirty="0">
                <a:solidFill>
                  <a:srgbClr val="334155"/>
                </a:solidFill>
                <a:effectLst/>
                <a:latin typeface="-apple-system"/>
              </a:rPr>
              <a:t>How is population and agriculture leads to scarcity of water ?</a:t>
            </a:r>
          </a:p>
          <a:p>
            <a:pPr algn="l" fontAlgn="base">
              <a:buFont typeface="+mj-lt"/>
              <a:buAutoNum type="arabicPeriod"/>
            </a:pPr>
            <a:r>
              <a:rPr lang="en-US" b="0" i="0" dirty="0">
                <a:solidFill>
                  <a:srgbClr val="334155"/>
                </a:solidFill>
                <a:effectLst/>
                <a:latin typeface="-apple-system"/>
              </a:rPr>
              <a:t> How is </a:t>
            </a:r>
            <a:r>
              <a:rPr lang="en-US" b="0" i="0" dirty="0" err="1">
                <a:solidFill>
                  <a:srgbClr val="334155"/>
                </a:solidFill>
                <a:effectLst/>
                <a:latin typeface="-apple-system"/>
              </a:rPr>
              <a:t>urbanisation</a:t>
            </a:r>
            <a:r>
              <a:rPr lang="en-US" b="0" i="0" dirty="0">
                <a:solidFill>
                  <a:srgbClr val="334155"/>
                </a:solidFill>
                <a:effectLst/>
                <a:latin typeface="-apple-system"/>
              </a:rPr>
              <a:t> and </a:t>
            </a:r>
            <a:r>
              <a:rPr lang="en-US" b="0" i="0" dirty="0" err="1">
                <a:solidFill>
                  <a:srgbClr val="334155"/>
                </a:solidFill>
                <a:effectLst/>
                <a:latin typeface="-apple-system"/>
              </a:rPr>
              <a:t>industrailisation</a:t>
            </a:r>
            <a:r>
              <a:rPr lang="en-US" b="0" i="0" dirty="0">
                <a:solidFill>
                  <a:srgbClr val="334155"/>
                </a:solidFill>
                <a:effectLst/>
                <a:latin typeface="-apple-system"/>
              </a:rPr>
              <a:t> are responsible for creating the scarcity of water?</a:t>
            </a:r>
          </a:p>
          <a:p>
            <a:pPr algn="l" fontAlgn="base">
              <a:buFont typeface="+mj-lt"/>
              <a:buAutoNum type="arabicPeriod"/>
            </a:pPr>
            <a:r>
              <a:rPr lang="en-US" b="0" i="0" dirty="0">
                <a:solidFill>
                  <a:srgbClr val="334155"/>
                </a:solidFill>
                <a:effectLst/>
                <a:latin typeface="-apple-system"/>
              </a:rPr>
              <a:t> How is the quality of water is deteriorating ?    </a:t>
            </a:r>
            <a:r>
              <a:rPr lang="en-US" b="0" i="0" dirty="0">
                <a:solidFill>
                  <a:srgbClr val="334155"/>
                </a:solidFill>
                <a:effectLst/>
                <a:latin typeface="arial black" panose="020B0A04020102020204" pitchFamily="34" charset="0"/>
              </a:rPr>
              <a:t> </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What are the adverse effects of over- exploitation of ground water resources ?What is Inundation channels ?</a:t>
            </a:r>
          </a:p>
          <a:p>
            <a:pPr algn="l" fontAlgn="base">
              <a:buFont typeface="+mj-lt"/>
              <a:buAutoNum type="arabicPeriod"/>
            </a:pPr>
            <a:r>
              <a:rPr lang="en-US" b="0" i="0" dirty="0">
                <a:solidFill>
                  <a:srgbClr val="334155"/>
                </a:solidFill>
                <a:effectLst/>
                <a:latin typeface="-apple-system"/>
              </a:rPr>
              <a:t> What are the main causes of water pollution ? What are the important measure for water conservation ?</a:t>
            </a:r>
          </a:p>
          <a:p>
            <a:pPr algn="l" fontAlgn="base">
              <a:buFont typeface="+mj-lt"/>
              <a:buAutoNum type="arabicPeriod"/>
            </a:pPr>
            <a:r>
              <a:rPr lang="en-US" b="0" i="0" dirty="0">
                <a:solidFill>
                  <a:srgbClr val="334155"/>
                </a:solidFill>
                <a:effectLst/>
                <a:latin typeface="-apple-system"/>
              </a:rPr>
              <a:t> What is Dam and what is Multipurpose river valley projects ? What  was the comment  given by Nehru ?</a:t>
            </a:r>
          </a:p>
          <a:p>
            <a:pPr algn="l" fontAlgn="base">
              <a:buFont typeface="+mj-lt"/>
              <a:buAutoNum type="arabicPeriod"/>
            </a:pPr>
            <a:r>
              <a:rPr lang="en-US" b="0" i="0" dirty="0">
                <a:solidFill>
                  <a:srgbClr val="334155"/>
                </a:solidFill>
                <a:effectLst/>
                <a:latin typeface="-apple-system"/>
              </a:rPr>
              <a:t>What are the advantages and disadvantages of Multipurpose river Valley projects ?</a:t>
            </a:r>
          </a:p>
          <a:p>
            <a:pPr algn="l" fontAlgn="base">
              <a:buFont typeface="+mj-lt"/>
              <a:buAutoNum type="arabicPeriod"/>
            </a:pPr>
            <a:r>
              <a:rPr lang="en-US" b="0" i="0" dirty="0">
                <a:solidFill>
                  <a:srgbClr val="334155"/>
                </a:solidFill>
                <a:effectLst/>
                <a:latin typeface="-apple-system"/>
              </a:rPr>
              <a:t>What is Narmada </a:t>
            </a:r>
            <a:r>
              <a:rPr lang="en-US" b="0" i="0" dirty="0" err="1">
                <a:solidFill>
                  <a:srgbClr val="334155"/>
                </a:solidFill>
                <a:effectLst/>
                <a:latin typeface="-apple-system"/>
              </a:rPr>
              <a:t>Bachao</a:t>
            </a:r>
            <a:r>
              <a:rPr lang="en-US" b="0" i="0" dirty="0">
                <a:solidFill>
                  <a:srgbClr val="334155"/>
                </a:solidFill>
                <a:effectLst/>
                <a:latin typeface="-apple-system"/>
              </a:rPr>
              <a:t> </a:t>
            </a:r>
            <a:r>
              <a:rPr lang="en-US" b="0" i="0" dirty="0" err="1">
                <a:solidFill>
                  <a:srgbClr val="334155"/>
                </a:solidFill>
                <a:effectLst/>
                <a:latin typeface="-apple-system"/>
              </a:rPr>
              <a:t>Andolan</a:t>
            </a:r>
            <a:r>
              <a:rPr lang="en-US" b="0" i="0" dirty="0">
                <a:solidFill>
                  <a:srgbClr val="334155"/>
                </a:solidFill>
                <a:effectLst/>
                <a:latin typeface="-apple-system"/>
              </a:rPr>
              <a:t> explain ?</a:t>
            </a:r>
          </a:p>
          <a:p>
            <a:pPr marL="0" indent="0">
              <a:buNone/>
            </a:pPr>
            <a:endParaRPr lang="en-IN" dirty="0"/>
          </a:p>
        </p:txBody>
      </p:sp>
    </p:spTree>
    <p:extLst>
      <p:ext uri="{BB962C8B-B14F-4D97-AF65-F5344CB8AC3E}">
        <p14:creationId xmlns:p14="http://schemas.microsoft.com/office/powerpoint/2010/main" val="3605143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F595D0-0EAA-B338-0B80-68A1CB20DF3D}"/>
              </a:ext>
            </a:extLst>
          </p:cNvPr>
          <p:cNvSpPr>
            <a:spLocks noGrp="1"/>
          </p:cNvSpPr>
          <p:nvPr>
            <p:ph idx="1"/>
          </p:nvPr>
        </p:nvSpPr>
        <p:spPr>
          <a:xfrm>
            <a:off x="562896" y="393291"/>
            <a:ext cx="10940845" cy="5813169"/>
          </a:xfrm>
        </p:spPr>
        <p:txBody>
          <a:bodyPr>
            <a:normAutofit fontScale="62500" lnSpcReduction="20000"/>
          </a:bodyPr>
          <a:lstStyle/>
          <a:p>
            <a:pPr algn="ctr" fontAlgn="base">
              <a:spcAft>
                <a:spcPts val="1500"/>
              </a:spcAft>
            </a:pPr>
            <a:r>
              <a:rPr lang="en-US" b="1" i="0" dirty="0">
                <a:effectLst/>
                <a:latin typeface="-apple-system"/>
              </a:rPr>
              <a:t>AG RICULTURE</a:t>
            </a:r>
          </a:p>
          <a:p>
            <a:pPr algn="l" fontAlgn="base">
              <a:buFont typeface="+mj-lt"/>
              <a:buAutoNum type="arabicPeriod"/>
            </a:pPr>
            <a:r>
              <a:rPr lang="en-US" b="0" i="0" dirty="0">
                <a:solidFill>
                  <a:srgbClr val="334155"/>
                </a:solidFill>
                <a:effectLst/>
                <a:latin typeface="-apple-system"/>
              </a:rPr>
              <a:t>If India is an agriculture country then  what % of  population is involved in it ?Is  it primary /secondary activity what does it produces as food product , raw material for which industry ,which products to earn foreign exchange ?</a:t>
            </a:r>
          </a:p>
          <a:p>
            <a:pPr algn="l" fontAlgn="base">
              <a:buFont typeface="+mj-lt"/>
              <a:buAutoNum type="arabicPeriod"/>
            </a:pPr>
            <a:r>
              <a:rPr lang="en-US" b="0" i="0" dirty="0">
                <a:solidFill>
                  <a:srgbClr val="FF0000"/>
                </a:solidFill>
                <a:effectLst/>
                <a:latin typeface="arial black" panose="020B0A04020102020204" pitchFamily="34" charset="0"/>
              </a:rPr>
              <a:t>What is Primitive Subsistence farming ? How and why is it done ? When the fertility of soil decreases what does the farmer do and why ? Why is the land productivity is low ?**</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How is Intensive Subsistence farming  done ? Why it’s yield per hectare is high ? What kind of cropping is done?</a:t>
            </a:r>
          </a:p>
          <a:p>
            <a:pPr algn="l" fontAlgn="base">
              <a:buFont typeface="+mj-lt"/>
              <a:buAutoNum type="arabicPeriod"/>
            </a:pPr>
            <a:r>
              <a:rPr lang="en-US" b="0" i="0" dirty="0">
                <a:solidFill>
                  <a:srgbClr val="FF0000"/>
                </a:solidFill>
                <a:effectLst/>
                <a:latin typeface="arial black" panose="020B0A04020102020204" pitchFamily="34" charset="0"/>
              </a:rPr>
              <a:t>What is Commercial agriculture? How is it done and what are it’s inputs?**</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 What kind of crop Rice for Punjab and for Odisha ?</a:t>
            </a:r>
          </a:p>
          <a:p>
            <a:pPr algn="l" fontAlgn="base">
              <a:buFont typeface="+mj-lt"/>
              <a:buAutoNum type="arabicPeriod"/>
            </a:pPr>
            <a:r>
              <a:rPr lang="en-US" b="0" i="0" dirty="0">
                <a:solidFill>
                  <a:srgbClr val="334155"/>
                </a:solidFill>
                <a:effectLst/>
                <a:latin typeface="-apple-system"/>
              </a:rPr>
              <a:t>What is plantation agriculture? What are it’s main characteristics?</a:t>
            </a:r>
          </a:p>
          <a:p>
            <a:pPr algn="l" fontAlgn="base">
              <a:buFont typeface="+mj-lt"/>
              <a:buAutoNum type="arabicPeriod"/>
            </a:pPr>
            <a:r>
              <a:rPr lang="en-US" b="0" i="0" dirty="0">
                <a:solidFill>
                  <a:srgbClr val="FF0000"/>
                </a:solidFill>
                <a:effectLst/>
                <a:latin typeface="arial black" panose="020B0A04020102020204" pitchFamily="34" charset="0"/>
              </a:rPr>
              <a:t>Name the three seasons of cropping ? When are seeds sown in rabi crops when are they harvested  name the important crops  in rabi. What is the other name of Kharif Crops  when are the seeds sown and harvested  Give important names of crops .What is Zaid Season and it’s main crops .?**</a:t>
            </a:r>
            <a:endParaRPr lang="en-US" b="0" i="0" dirty="0">
              <a:solidFill>
                <a:srgbClr val="334155"/>
              </a:solidFill>
              <a:effectLst/>
              <a:latin typeface="-apple-system"/>
            </a:endParaRPr>
          </a:p>
          <a:p>
            <a:pPr algn="l" fontAlgn="base">
              <a:buFont typeface="+mj-lt"/>
              <a:buAutoNum type="arabicPeriod"/>
            </a:pPr>
            <a:r>
              <a:rPr lang="en-US" b="0" i="0" dirty="0">
                <a:solidFill>
                  <a:srgbClr val="334155"/>
                </a:solidFill>
                <a:effectLst/>
                <a:latin typeface="-apple-system"/>
              </a:rPr>
              <a:t>Name the cropping seasons of  Wheat , Barely, Rice, Maize ,Millets, Mustards ,  watermelon , muskmelon Pea , Groundnuts , Cotton ,Jute, cucumber.</a:t>
            </a:r>
          </a:p>
          <a:p>
            <a:pPr algn="l" fontAlgn="base">
              <a:buFont typeface="+mj-lt"/>
              <a:buAutoNum type="arabicPeriod"/>
            </a:pPr>
            <a:r>
              <a:rPr lang="en-US" b="0" i="0" dirty="0">
                <a:solidFill>
                  <a:srgbClr val="334155"/>
                </a:solidFill>
                <a:effectLst/>
                <a:latin typeface="-apple-system"/>
              </a:rPr>
              <a:t>Rice : position in world,  largest producer in world , producing state  WHEAT : position in world , state producing . JOWAR : position and state producing  SUGARCANE : position in world ,largest producer in world ,state producing OILSEEDS : position in world , name the major oil seeds produced in India . TEA and COFFEE producing states , COTTON : Position holding in world, soil used major state  JUTE : growing states RUBBER producing states</a:t>
            </a:r>
          </a:p>
          <a:p>
            <a:pPr algn="l" fontAlgn="base">
              <a:buFont typeface="+mj-lt"/>
              <a:buAutoNum type="arabicPeriod"/>
            </a:pPr>
            <a:r>
              <a:rPr lang="en-US" b="0" i="0" dirty="0">
                <a:solidFill>
                  <a:srgbClr val="334155"/>
                </a:solidFill>
                <a:effectLst/>
                <a:latin typeface="-apple-system"/>
              </a:rPr>
              <a:t>Write the institutional reforms of  agriculture   ? What is Horticulture ?</a:t>
            </a:r>
          </a:p>
          <a:p>
            <a:pPr marL="0" indent="0">
              <a:buNone/>
            </a:pPr>
            <a:endParaRPr lang="en-IN" dirty="0"/>
          </a:p>
        </p:txBody>
      </p:sp>
    </p:spTree>
    <p:extLst>
      <p:ext uri="{BB962C8B-B14F-4D97-AF65-F5344CB8AC3E}">
        <p14:creationId xmlns:p14="http://schemas.microsoft.com/office/powerpoint/2010/main" val="3262350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594FA-6E60-CB39-47C4-240A185B3AED}"/>
              </a:ext>
            </a:extLst>
          </p:cNvPr>
          <p:cNvSpPr>
            <a:spLocks noGrp="1"/>
          </p:cNvSpPr>
          <p:nvPr>
            <p:ph idx="1"/>
          </p:nvPr>
        </p:nvSpPr>
        <p:spPr>
          <a:xfrm>
            <a:off x="572729" y="262295"/>
            <a:ext cx="10515600" cy="6403975"/>
          </a:xfrm>
        </p:spPr>
        <p:txBody>
          <a:bodyPr>
            <a:normAutofit fontScale="92500" lnSpcReduction="20000"/>
          </a:bodyPr>
          <a:lstStyle/>
          <a:p>
            <a:pPr marL="0" indent="0" algn="l" fontAlgn="base">
              <a:buNone/>
            </a:pPr>
            <a:r>
              <a:rPr lang="en-US" b="0" i="0" dirty="0">
                <a:solidFill>
                  <a:srgbClr val="334155"/>
                </a:solidFill>
                <a:effectLst/>
                <a:latin typeface="-apple-system"/>
              </a:rPr>
              <a:t>11.Name the food crops ,cash crops, Horticulture crops ?</a:t>
            </a:r>
          </a:p>
          <a:p>
            <a:pPr marL="0" indent="0" algn="l" fontAlgn="base">
              <a:buNone/>
            </a:pPr>
            <a:r>
              <a:rPr lang="en-US" b="0" i="0" dirty="0">
                <a:solidFill>
                  <a:srgbClr val="334155"/>
                </a:solidFill>
                <a:effectLst/>
                <a:latin typeface="-apple-system"/>
              </a:rPr>
              <a:t>12. Define  Green Revolution , White revolution ,Yellow revolution , Blue revolution , Gene revolution .</a:t>
            </a:r>
          </a:p>
          <a:p>
            <a:pPr marL="0" indent="0" algn="l" fontAlgn="base">
              <a:buNone/>
            </a:pPr>
            <a:r>
              <a:rPr lang="en-US" b="0" i="0" dirty="0">
                <a:solidFill>
                  <a:srgbClr val="334155"/>
                </a:solidFill>
                <a:effectLst/>
                <a:latin typeface="-apple-system"/>
              </a:rPr>
              <a:t>13.In the states like Assam , West Bengal and Odisha three  which paddy crops are grown ?</a:t>
            </a:r>
          </a:p>
          <a:p>
            <a:pPr marL="0" indent="0" algn="l" fontAlgn="base">
              <a:buNone/>
            </a:pPr>
            <a:r>
              <a:rPr lang="en-US" b="0" i="0" dirty="0">
                <a:solidFill>
                  <a:srgbClr val="334155"/>
                </a:solidFill>
                <a:effectLst/>
                <a:latin typeface="-apple-system"/>
              </a:rPr>
              <a:t>14. Which crop is used as fodder and food crop ?  Name the three millets which have high nutritional value ?</a:t>
            </a:r>
          </a:p>
          <a:p>
            <a:pPr marL="0" indent="0" algn="l" fontAlgn="base">
              <a:buNone/>
            </a:pPr>
            <a:r>
              <a:rPr lang="en-US" b="0" i="0" dirty="0">
                <a:solidFill>
                  <a:srgbClr val="334155"/>
                </a:solidFill>
                <a:effectLst/>
                <a:latin typeface="-apple-system"/>
              </a:rPr>
              <a:t>15. Write the status of India in groundnuts and rape seeds ? which are the largest producers ?</a:t>
            </a:r>
          </a:p>
          <a:p>
            <a:pPr marL="0" indent="0" algn="l" fontAlgn="base">
              <a:buNone/>
            </a:pPr>
            <a:r>
              <a:rPr lang="en-US" b="0" i="0" dirty="0">
                <a:solidFill>
                  <a:srgbClr val="334155"/>
                </a:solidFill>
                <a:effectLst/>
                <a:latin typeface="-apple-system"/>
              </a:rPr>
              <a:t>16.What is crop rotation ?</a:t>
            </a:r>
          </a:p>
          <a:p>
            <a:pPr marL="0" indent="0" algn="l" fontAlgn="base">
              <a:buNone/>
            </a:pPr>
            <a:r>
              <a:rPr lang="en-US" b="0" i="0" dirty="0">
                <a:solidFill>
                  <a:srgbClr val="334155"/>
                </a:solidFill>
                <a:effectLst/>
                <a:latin typeface="-apple-system"/>
              </a:rPr>
              <a:t>17.What  is the name is given to slash and Burn Agriculture in India in other parts of India  such as  MP, Andhra Pradesh , Odisha , West Ghats , Manipur ,Andaman and Nicobar Island .</a:t>
            </a:r>
          </a:p>
          <a:p>
            <a:pPr marL="0" indent="0" algn="l" fontAlgn="base">
              <a:buNone/>
            </a:pPr>
            <a:r>
              <a:rPr lang="en-US" sz="2200" dirty="0">
                <a:solidFill>
                  <a:srgbClr val="FF0000"/>
                </a:solidFill>
                <a:latin typeface="arial black" panose="020B0A04020102020204" pitchFamily="34" charset="0"/>
              </a:rPr>
              <a:t>18.</a:t>
            </a:r>
            <a:r>
              <a:rPr lang="en-US" sz="2200" b="0" i="0" dirty="0">
                <a:solidFill>
                  <a:srgbClr val="FF0000"/>
                </a:solidFill>
                <a:effectLst/>
                <a:latin typeface="arial black" panose="020B0A04020102020204" pitchFamily="34" charset="0"/>
              </a:rPr>
              <a:t>Which is correct for Rabi Crops a) Sown in winter b) Sown in October- December and harvest from April -June c)important Mazie, cotton and Jute d) Punjab, Haryana and UP are the major places for production of wheat ( 2024)</a:t>
            </a:r>
          </a:p>
          <a:p>
            <a:pPr marL="0" indent="0" algn="l" fontAlgn="base">
              <a:buNone/>
            </a:pPr>
            <a:r>
              <a:rPr lang="en-US" sz="2200" b="0" i="0" dirty="0">
                <a:solidFill>
                  <a:srgbClr val="FF0000"/>
                </a:solidFill>
                <a:effectLst/>
                <a:latin typeface="arial black" panose="020B0A04020102020204" pitchFamily="34" charset="0"/>
              </a:rPr>
              <a:t> ii) Correct match the group 1) I Wheat      a  Millets crop   2) ii Ragi      b  beverage crop  3) iii Tea     c Food Crop  4) Iv Maize     d food and fodder crop</a:t>
            </a:r>
            <a:endParaRPr lang="en-US" sz="2200"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1771785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E0CD09-FA60-7F85-2942-6D136A81540C}"/>
              </a:ext>
            </a:extLst>
          </p:cNvPr>
          <p:cNvSpPr>
            <a:spLocks noGrp="1"/>
          </p:cNvSpPr>
          <p:nvPr>
            <p:ph idx="1"/>
          </p:nvPr>
        </p:nvSpPr>
        <p:spPr>
          <a:xfrm>
            <a:off x="481781" y="314632"/>
            <a:ext cx="10872019" cy="5862331"/>
          </a:xfrm>
        </p:spPr>
        <p:txBody>
          <a:bodyPr>
            <a:normAutofit fontScale="55000" lnSpcReduction="20000"/>
          </a:bodyPr>
          <a:lstStyle/>
          <a:p>
            <a:pPr algn="ctr" fontAlgn="base">
              <a:spcAft>
                <a:spcPts val="1500"/>
              </a:spcAft>
            </a:pPr>
            <a:r>
              <a:rPr lang="en-US" sz="6500" b="1" i="0" dirty="0">
                <a:effectLst/>
                <a:latin typeface="-apple-system"/>
              </a:rPr>
              <a:t>Mineral and Resources</a:t>
            </a:r>
          </a:p>
          <a:p>
            <a:pPr algn="l" fontAlgn="base"/>
            <a:r>
              <a:rPr lang="en-US" b="0" i="0" dirty="0">
                <a:solidFill>
                  <a:srgbClr val="334155"/>
                </a:solidFill>
                <a:effectLst/>
                <a:latin typeface="-apple-system"/>
              </a:rPr>
              <a:t>What are Minerals defined by Geologist? How are they identified ? What are rocks ? Name the rocks consist of single mineral ? What is ore ?</a:t>
            </a:r>
          </a:p>
          <a:p>
            <a:pPr algn="l" fontAlgn="base">
              <a:buFont typeface="+mj-lt"/>
              <a:buAutoNum type="arabicPeriod"/>
            </a:pPr>
            <a:r>
              <a:rPr lang="en-US" b="0" i="0" dirty="0">
                <a:solidFill>
                  <a:srgbClr val="334155"/>
                </a:solidFill>
                <a:effectLst/>
                <a:latin typeface="-apple-system"/>
              </a:rPr>
              <a:t>How  are minerals  generally occur ? What are Veins and lodes  Which are the metals found in veins and lodes ? How do mineral occurs in igneous and metamorphic form?</a:t>
            </a:r>
          </a:p>
          <a:p>
            <a:pPr algn="l" fontAlgn="base">
              <a:buFont typeface="+mj-lt"/>
              <a:buAutoNum type="arabicPeriod"/>
            </a:pPr>
            <a:r>
              <a:rPr lang="en-US" b="0" i="0" dirty="0">
                <a:solidFill>
                  <a:srgbClr val="334155"/>
                </a:solidFill>
                <a:effectLst/>
                <a:latin typeface="-apple-system"/>
              </a:rPr>
              <a:t>How is sedimentary rocks minerals formed Give examples? Which kind of minerals are formed by the decomposition on surface ?</a:t>
            </a:r>
          </a:p>
          <a:p>
            <a:pPr algn="l" fontAlgn="base">
              <a:buFont typeface="+mj-lt"/>
              <a:buAutoNum type="arabicPeriod"/>
            </a:pPr>
            <a:r>
              <a:rPr lang="en-US" b="0" i="0" dirty="0">
                <a:solidFill>
                  <a:srgbClr val="334155"/>
                </a:solidFill>
                <a:effectLst/>
                <a:latin typeface="-apple-system"/>
              </a:rPr>
              <a:t>Name  . 3  the minerals occurs as alluvial  deposits in  sands of valley floors and base of hills  what are they called ? Are the minerals found in corroded form?</a:t>
            </a:r>
          </a:p>
          <a:p>
            <a:pPr algn="l" fontAlgn="base">
              <a:buFont typeface="+mj-lt"/>
              <a:buAutoNum type="arabicPeriod"/>
            </a:pPr>
            <a:r>
              <a:rPr lang="en-US" b="0" i="0" dirty="0">
                <a:solidFill>
                  <a:srgbClr val="334155"/>
                </a:solidFill>
                <a:effectLst/>
                <a:latin typeface="-apple-system"/>
              </a:rPr>
              <a:t>What kinds of minerals are contained  in ocean water ? Name the mineral richly found in ocean water ?</a:t>
            </a:r>
          </a:p>
          <a:p>
            <a:pPr algn="l" fontAlgn="base">
              <a:buFont typeface="+mj-lt"/>
              <a:buAutoNum type="arabicPeriod"/>
            </a:pPr>
            <a:r>
              <a:rPr lang="en-US" b="0" i="0" dirty="0">
                <a:solidFill>
                  <a:srgbClr val="334155"/>
                </a:solidFill>
                <a:effectLst/>
                <a:latin typeface="-apple-system"/>
              </a:rPr>
              <a:t>Name the four types of Iron Ore ? What are the% content found in Magnetite and Hematite ?</a:t>
            </a:r>
          </a:p>
          <a:p>
            <a:pPr algn="l" fontAlgn="base">
              <a:buFont typeface="+mj-lt"/>
              <a:buAutoNum type="arabicPeriod"/>
            </a:pPr>
            <a:r>
              <a:rPr lang="en-US" b="0" i="0" dirty="0" err="1">
                <a:solidFill>
                  <a:srgbClr val="334155"/>
                </a:solidFill>
                <a:effectLst/>
                <a:latin typeface="-apple-system"/>
              </a:rPr>
              <a:t>Badampahar</a:t>
            </a:r>
            <a:r>
              <a:rPr lang="en-US" b="0" i="0" dirty="0">
                <a:solidFill>
                  <a:srgbClr val="334155"/>
                </a:solidFill>
                <a:effectLst/>
                <a:latin typeface="-apple-system"/>
              </a:rPr>
              <a:t> Mines is found in which  belt ? what kind of iron do we get from there ?</a:t>
            </a:r>
          </a:p>
          <a:p>
            <a:pPr algn="l" fontAlgn="base">
              <a:buFont typeface="+mj-lt"/>
              <a:buAutoNum type="arabicPeriod"/>
            </a:pPr>
            <a:r>
              <a:rPr lang="en-US" b="0" i="0" dirty="0">
                <a:solidFill>
                  <a:srgbClr val="334155"/>
                </a:solidFill>
                <a:effectLst/>
                <a:latin typeface="-apple-system"/>
              </a:rPr>
              <a:t>Which mine is found in </a:t>
            </a:r>
            <a:r>
              <a:rPr lang="en-US" b="0" i="0" dirty="0" err="1">
                <a:solidFill>
                  <a:srgbClr val="334155"/>
                </a:solidFill>
                <a:effectLst/>
                <a:latin typeface="-apple-system"/>
              </a:rPr>
              <a:t>Durg</a:t>
            </a:r>
            <a:r>
              <a:rPr lang="en-US" b="0" i="0" dirty="0">
                <a:solidFill>
                  <a:srgbClr val="334155"/>
                </a:solidFill>
                <a:effectLst/>
                <a:latin typeface="-apple-system"/>
              </a:rPr>
              <a:t>-</a:t>
            </a:r>
            <a:r>
              <a:rPr lang="en-US" b="0" i="0" dirty="0" err="1">
                <a:solidFill>
                  <a:srgbClr val="334155"/>
                </a:solidFill>
                <a:effectLst/>
                <a:latin typeface="-apple-system"/>
              </a:rPr>
              <a:t>Bastar</a:t>
            </a:r>
            <a:r>
              <a:rPr lang="en-US" b="0" i="0" dirty="0">
                <a:solidFill>
                  <a:srgbClr val="334155"/>
                </a:solidFill>
                <a:effectLst/>
                <a:latin typeface="-apple-system"/>
              </a:rPr>
              <a:t>-Chandrapur belt ? Iron from this ore is exported to which countries ?</a:t>
            </a:r>
          </a:p>
          <a:p>
            <a:pPr algn="l" fontAlgn="base">
              <a:buFont typeface="+mj-lt"/>
              <a:buAutoNum type="arabicPeriod"/>
            </a:pPr>
            <a:r>
              <a:rPr lang="en-US" b="0" i="0" dirty="0" err="1">
                <a:solidFill>
                  <a:srgbClr val="334155"/>
                </a:solidFill>
                <a:effectLst/>
                <a:latin typeface="-apple-system"/>
              </a:rPr>
              <a:t>Kudremukh</a:t>
            </a:r>
            <a:r>
              <a:rPr lang="en-US" b="0" i="0" dirty="0">
                <a:solidFill>
                  <a:srgbClr val="334155"/>
                </a:solidFill>
                <a:effectLst/>
                <a:latin typeface="-apple-system"/>
              </a:rPr>
              <a:t> Mines are in which belt and state ? The slurry / ore is transported to which port ?</a:t>
            </a:r>
          </a:p>
          <a:p>
            <a:pPr algn="l" fontAlgn="base">
              <a:buFont typeface="+mj-lt"/>
              <a:buAutoNum type="arabicPeriod"/>
            </a:pPr>
            <a:r>
              <a:rPr lang="en-US" b="0" i="0" dirty="0">
                <a:solidFill>
                  <a:srgbClr val="334155"/>
                </a:solidFill>
                <a:effectLst/>
                <a:latin typeface="-apple-system"/>
              </a:rPr>
              <a:t>Ratnagiri district of Maharashtra lies in which belt and exported through which port ?</a:t>
            </a:r>
          </a:p>
          <a:p>
            <a:pPr algn="l" fontAlgn="base">
              <a:buFont typeface="+mj-lt"/>
              <a:buAutoNum type="arabicPeriod"/>
            </a:pPr>
            <a:r>
              <a:rPr lang="en-US" b="0" i="0" dirty="0">
                <a:solidFill>
                  <a:srgbClr val="334155"/>
                </a:solidFill>
                <a:effectLst/>
                <a:latin typeface="-apple-system"/>
              </a:rPr>
              <a:t>Name the Aluminum  Ore  Why is it important metal Write it’s qualities ? Which of the Indian state has highest deposit of Aluminum? Name the aera of Koraput district famous for Aluminum ?</a:t>
            </a:r>
          </a:p>
          <a:p>
            <a:pPr algn="l" fontAlgn="base">
              <a:buFont typeface="+mj-lt"/>
              <a:buAutoNum type="arabicPeriod"/>
            </a:pPr>
            <a:r>
              <a:rPr lang="en-US" b="0" i="0" dirty="0">
                <a:solidFill>
                  <a:srgbClr val="334155"/>
                </a:solidFill>
                <a:effectLst/>
                <a:latin typeface="-apple-system"/>
              </a:rPr>
              <a:t>Name the mineral found in leaves or plates  Why is very useful  for electric or electronic industry.</a:t>
            </a:r>
          </a:p>
          <a:p>
            <a:pPr algn="l" fontAlgn="base">
              <a:buFont typeface="+mj-lt"/>
              <a:buAutoNum type="arabicPeriod"/>
            </a:pPr>
            <a:r>
              <a:rPr lang="en-US" b="0" i="0" dirty="0">
                <a:solidFill>
                  <a:srgbClr val="334155"/>
                </a:solidFill>
                <a:effectLst/>
                <a:latin typeface="-apple-system"/>
              </a:rPr>
              <a:t>Which state is the leading producer of Mica , Name the important belt. and leading producer of state ?</a:t>
            </a:r>
          </a:p>
          <a:p>
            <a:pPr algn="l" fontAlgn="base">
              <a:buFont typeface="+mj-lt"/>
              <a:buAutoNum type="arabicPeriod"/>
            </a:pPr>
            <a:r>
              <a:rPr lang="en-US" b="0" i="0" dirty="0">
                <a:solidFill>
                  <a:srgbClr val="334155"/>
                </a:solidFill>
                <a:effectLst/>
                <a:latin typeface="-apple-system"/>
              </a:rPr>
              <a:t>What are the dangers involved in mining made in India ? How does the mining adversely effect on  the environment?</a:t>
            </a:r>
          </a:p>
          <a:p>
            <a:pPr marL="0" indent="0">
              <a:buNone/>
            </a:pPr>
            <a:endParaRPr lang="en-IN" dirty="0"/>
          </a:p>
        </p:txBody>
      </p:sp>
    </p:spTree>
    <p:extLst>
      <p:ext uri="{BB962C8B-B14F-4D97-AF65-F5344CB8AC3E}">
        <p14:creationId xmlns:p14="http://schemas.microsoft.com/office/powerpoint/2010/main" val="2662111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D0FAAD-4552-A7F1-B3D3-4CAFF7F95900}"/>
              </a:ext>
            </a:extLst>
          </p:cNvPr>
          <p:cNvSpPr>
            <a:spLocks noGrp="1"/>
          </p:cNvSpPr>
          <p:nvPr>
            <p:ph idx="1"/>
          </p:nvPr>
        </p:nvSpPr>
        <p:spPr>
          <a:xfrm>
            <a:off x="501445" y="432619"/>
            <a:ext cx="10852355" cy="5744344"/>
          </a:xfrm>
        </p:spPr>
        <p:txBody>
          <a:bodyPr>
            <a:normAutofit fontScale="55000" lnSpcReduction="20000"/>
          </a:bodyPr>
          <a:lstStyle/>
          <a:p>
            <a:pPr marL="0" indent="0" algn="l" fontAlgn="base">
              <a:buNone/>
            </a:pPr>
            <a:r>
              <a:rPr lang="en-US" b="0" i="0" dirty="0">
                <a:solidFill>
                  <a:srgbClr val="334155"/>
                </a:solidFill>
                <a:effectLst/>
                <a:latin typeface="-apple-system"/>
              </a:rPr>
              <a:t>14.What are the difference between  Conventional and non -Conventional sources of energy .?</a:t>
            </a:r>
          </a:p>
          <a:p>
            <a:pPr marL="0" indent="0" algn="l" fontAlgn="base">
              <a:buNone/>
            </a:pPr>
            <a:r>
              <a:rPr lang="en-US" b="0" i="0" dirty="0">
                <a:solidFill>
                  <a:srgbClr val="334155"/>
                </a:solidFill>
                <a:effectLst/>
                <a:latin typeface="-apple-system"/>
              </a:rPr>
              <a:t>15.Coal is an important source of energy how? Give three points.</a:t>
            </a:r>
          </a:p>
          <a:p>
            <a:pPr marL="0" indent="0" algn="l" fontAlgn="base">
              <a:buNone/>
            </a:pPr>
            <a:r>
              <a:rPr lang="en-US" b="0" i="0" dirty="0">
                <a:solidFill>
                  <a:srgbClr val="334155"/>
                </a:solidFill>
                <a:effectLst/>
                <a:latin typeface="-apple-system"/>
              </a:rPr>
              <a:t>16.Explain how coal as an industrial raw material a) Name the industry for which it provides raw material b) What are the coal  based products  c) as a fossil fuel.</a:t>
            </a:r>
          </a:p>
          <a:p>
            <a:pPr marL="0" indent="0" algn="l" fontAlgn="base">
              <a:buNone/>
            </a:pPr>
            <a:r>
              <a:rPr lang="en-US" b="0" i="0" dirty="0">
                <a:solidFill>
                  <a:srgbClr val="334155"/>
                </a:solidFill>
                <a:effectLst/>
                <a:latin typeface="-apple-system"/>
              </a:rPr>
              <a:t>17. Name the four types of coal? Name the coal  of highest quality &amp; % of carbon . What is Bituminous coal it’s % of carbon and mostly used in in which metallurgical system ?</a:t>
            </a:r>
          </a:p>
          <a:p>
            <a:pPr marL="0" indent="0" algn="l" fontAlgn="base">
              <a:buNone/>
            </a:pPr>
            <a:r>
              <a:rPr lang="en-US" b="0" i="0" dirty="0">
                <a:solidFill>
                  <a:srgbClr val="334155"/>
                </a:solidFill>
                <a:effectLst/>
                <a:latin typeface="-apple-system"/>
              </a:rPr>
              <a:t>18.What is the </a:t>
            </a:r>
            <a:r>
              <a:rPr lang="en-US" b="0" i="0" dirty="0" err="1">
                <a:solidFill>
                  <a:srgbClr val="334155"/>
                </a:solidFill>
                <a:effectLst/>
                <a:latin typeface="-apple-system"/>
              </a:rPr>
              <a:t>colour</a:t>
            </a:r>
            <a:r>
              <a:rPr lang="en-US" b="0" i="0" dirty="0">
                <a:solidFill>
                  <a:srgbClr val="334155"/>
                </a:solidFill>
                <a:effectLst/>
                <a:latin typeface="-apple-system"/>
              </a:rPr>
              <a:t> ,  Moisture ,Reserve of Lignite Coal ? Name the coal  reserve.</a:t>
            </a:r>
          </a:p>
          <a:p>
            <a:pPr marL="0" indent="0" algn="l" fontAlgn="base">
              <a:buNone/>
            </a:pPr>
            <a:r>
              <a:rPr lang="en-US" b="0" i="0" dirty="0">
                <a:solidFill>
                  <a:srgbClr val="334155"/>
                </a:solidFill>
                <a:effectLst/>
                <a:latin typeface="-apple-system"/>
              </a:rPr>
              <a:t>19.Name the coal which have low content of carbon and high moisture with low heating capacity and burning with smoke ?</a:t>
            </a:r>
          </a:p>
          <a:p>
            <a:pPr marL="0" indent="0" algn="l" fontAlgn="base">
              <a:buNone/>
            </a:pPr>
            <a:r>
              <a:rPr lang="en-US" b="0" i="0" dirty="0">
                <a:solidFill>
                  <a:srgbClr val="334155"/>
                </a:solidFill>
                <a:effectLst/>
                <a:latin typeface="-apple-system"/>
              </a:rPr>
              <a:t>20.What is the age of Gondwana Coal Belt and Tertiary Coal belt ? Where is Damodar Valley Belt Name the coal mines present in it .Name three belt found in Gondwana belts ? Tertiary coal belt in which Northern eastern  states ?</a:t>
            </a:r>
          </a:p>
          <a:p>
            <a:pPr marL="0" indent="0" algn="l" fontAlgn="base">
              <a:buNone/>
            </a:pPr>
            <a:r>
              <a:rPr lang="en-US" b="0" i="0" dirty="0">
                <a:solidFill>
                  <a:srgbClr val="334155"/>
                </a:solidFill>
                <a:effectLst/>
                <a:latin typeface="-apple-system"/>
              </a:rPr>
              <a:t>21.How is Petroleum an important fuel explain the reasons .? How does it act as nodal industry for which industry</a:t>
            </a:r>
          </a:p>
          <a:p>
            <a:pPr marL="0" indent="0" algn="l" fontAlgn="base">
              <a:buNone/>
            </a:pPr>
            <a:r>
              <a:rPr lang="en-US" b="0" i="0" dirty="0">
                <a:solidFill>
                  <a:srgbClr val="334155"/>
                </a:solidFill>
                <a:effectLst/>
                <a:latin typeface="-apple-system"/>
              </a:rPr>
              <a:t>22.Explain the % of  petroleum in Mumbai High ,Gujarat   and Assam .</a:t>
            </a:r>
          </a:p>
          <a:p>
            <a:pPr marL="0" indent="0" algn="l" fontAlgn="base">
              <a:buNone/>
            </a:pPr>
            <a:r>
              <a:rPr lang="en-US" b="0" i="0" dirty="0">
                <a:solidFill>
                  <a:srgbClr val="334155"/>
                </a:solidFill>
                <a:effectLst/>
                <a:latin typeface="-apple-system"/>
              </a:rPr>
              <a:t>23.Oil fields as </a:t>
            </a:r>
            <a:r>
              <a:rPr lang="en-US" b="0" i="0" dirty="0" err="1">
                <a:solidFill>
                  <a:srgbClr val="334155"/>
                </a:solidFill>
                <a:effectLst/>
                <a:latin typeface="-apple-system"/>
              </a:rPr>
              <a:t>Ankaleshwar</a:t>
            </a:r>
            <a:r>
              <a:rPr lang="en-US" b="0" i="0" dirty="0">
                <a:solidFill>
                  <a:srgbClr val="334155"/>
                </a:solidFill>
                <a:effectLst/>
                <a:latin typeface="-apple-system"/>
              </a:rPr>
              <a:t> ,</a:t>
            </a:r>
            <a:r>
              <a:rPr lang="en-US" b="0" i="0" dirty="0" err="1">
                <a:solidFill>
                  <a:srgbClr val="334155"/>
                </a:solidFill>
                <a:effectLst/>
                <a:latin typeface="-apple-system"/>
              </a:rPr>
              <a:t>Digboi</a:t>
            </a:r>
            <a:r>
              <a:rPr lang="en-US" b="0" i="0" dirty="0">
                <a:solidFill>
                  <a:srgbClr val="334155"/>
                </a:solidFill>
                <a:effectLst/>
                <a:latin typeface="-apple-system"/>
              </a:rPr>
              <a:t> ,</a:t>
            </a:r>
            <a:r>
              <a:rPr lang="en-US" b="0" i="0" dirty="0" err="1">
                <a:solidFill>
                  <a:srgbClr val="334155"/>
                </a:solidFill>
                <a:effectLst/>
                <a:latin typeface="-apple-system"/>
              </a:rPr>
              <a:t>Naharkatiya</a:t>
            </a:r>
            <a:r>
              <a:rPr lang="en-US" b="0" i="0" dirty="0">
                <a:solidFill>
                  <a:srgbClr val="334155"/>
                </a:solidFill>
                <a:effectLst/>
                <a:latin typeface="-apple-system"/>
              </a:rPr>
              <a:t> and Moran </a:t>
            </a:r>
            <a:r>
              <a:rPr lang="en-US" b="0" i="0" dirty="0" err="1">
                <a:solidFill>
                  <a:srgbClr val="334155"/>
                </a:solidFill>
                <a:effectLst/>
                <a:latin typeface="-apple-system"/>
              </a:rPr>
              <a:t>Hugrijan</a:t>
            </a:r>
            <a:r>
              <a:rPr lang="en-US" b="0" i="0" dirty="0">
                <a:solidFill>
                  <a:srgbClr val="334155"/>
                </a:solidFill>
                <a:effectLst/>
                <a:latin typeface="-apple-system"/>
              </a:rPr>
              <a:t> belongs to which state.</a:t>
            </a:r>
          </a:p>
          <a:p>
            <a:pPr marL="0" indent="0" algn="l" fontAlgn="base">
              <a:buNone/>
            </a:pPr>
            <a:r>
              <a:rPr lang="en-US" b="0" i="0" dirty="0">
                <a:solidFill>
                  <a:srgbClr val="334155"/>
                </a:solidFill>
                <a:effectLst/>
                <a:latin typeface="-apple-system"/>
              </a:rPr>
              <a:t>24.which mineral are required for Nuclear energy where  are they found ?</a:t>
            </a:r>
          </a:p>
          <a:p>
            <a:pPr marL="0" indent="0" algn="l" fontAlgn="base">
              <a:buNone/>
            </a:pPr>
            <a:r>
              <a:rPr lang="en-US" b="0" i="0" dirty="0">
                <a:solidFill>
                  <a:srgbClr val="334155"/>
                </a:solidFill>
                <a:effectLst/>
                <a:latin typeface="-apple-system"/>
              </a:rPr>
              <a:t>25.Name the device which changes solar energy into electricity ? Where is the largest solar plant located ? How does it help in conservation of fuel and ecosystem ?</a:t>
            </a:r>
          </a:p>
          <a:p>
            <a:pPr marL="0" indent="0" algn="l" fontAlgn="base">
              <a:buNone/>
            </a:pPr>
            <a:r>
              <a:rPr lang="en-US" b="0" i="0" dirty="0">
                <a:solidFill>
                  <a:srgbClr val="334155"/>
                </a:solidFill>
                <a:effectLst/>
                <a:latin typeface="-apple-system"/>
              </a:rPr>
              <a:t>26.Why India is known as wind super power ? which is the largest cluster in India for wind Energy name the </a:t>
            </a:r>
            <a:r>
              <a:rPr lang="en-US" b="0" i="0" dirty="0" err="1">
                <a:solidFill>
                  <a:srgbClr val="334155"/>
                </a:solidFill>
                <a:effectLst/>
                <a:latin typeface="-apple-system"/>
              </a:rPr>
              <a:t>othe</a:t>
            </a:r>
            <a:r>
              <a:rPr lang="en-US" b="0" i="0" dirty="0">
                <a:solidFill>
                  <a:srgbClr val="334155"/>
                </a:solidFill>
                <a:effectLst/>
                <a:latin typeface="-apple-system"/>
              </a:rPr>
              <a:t> center for wind energy in India .</a:t>
            </a:r>
          </a:p>
          <a:p>
            <a:pPr marL="0" indent="0" algn="l" fontAlgn="base">
              <a:buNone/>
            </a:pPr>
            <a:r>
              <a:rPr lang="en-US" b="0" i="0" dirty="0">
                <a:solidFill>
                  <a:srgbClr val="334155"/>
                </a:solidFill>
                <a:effectLst/>
                <a:latin typeface="-apple-system"/>
              </a:rPr>
              <a:t>27.How can bio gas produced and why is it useful for agriculture ? Why should the  cattle cake be discourage?</a:t>
            </a:r>
          </a:p>
          <a:p>
            <a:pPr marL="0" indent="0" algn="l" fontAlgn="base">
              <a:buNone/>
            </a:pPr>
            <a:r>
              <a:rPr lang="en-US" b="0" i="0" dirty="0">
                <a:solidFill>
                  <a:srgbClr val="334155"/>
                </a:solidFill>
                <a:effectLst/>
                <a:latin typeface="-apple-system"/>
              </a:rPr>
              <a:t>28. </a:t>
            </a:r>
            <a:r>
              <a:rPr lang="en-US" b="0" i="0" dirty="0" err="1">
                <a:solidFill>
                  <a:srgbClr val="334155"/>
                </a:solidFill>
                <a:effectLst/>
                <a:latin typeface="-apple-system"/>
              </a:rPr>
              <a:t>Paravati</a:t>
            </a:r>
            <a:r>
              <a:rPr lang="en-US" b="0" i="0" dirty="0">
                <a:solidFill>
                  <a:srgbClr val="334155"/>
                </a:solidFill>
                <a:effectLst/>
                <a:latin typeface="-apple-system"/>
              </a:rPr>
              <a:t> Valley near </a:t>
            </a:r>
            <a:r>
              <a:rPr lang="en-US" b="0" i="0" dirty="0" err="1">
                <a:solidFill>
                  <a:srgbClr val="334155"/>
                </a:solidFill>
                <a:effectLst/>
                <a:latin typeface="-apple-system"/>
              </a:rPr>
              <a:t>Manikarn</a:t>
            </a:r>
            <a:r>
              <a:rPr lang="en-US" b="0" i="0" dirty="0">
                <a:solidFill>
                  <a:srgbClr val="334155"/>
                </a:solidFill>
                <a:effectLst/>
                <a:latin typeface="-apple-system"/>
              </a:rPr>
              <a:t> and Puga Valley in Ladakh are famous for which kind of non conventional energy.</a:t>
            </a:r>
          </a:p>
          <a:p>
            <a:pPr marL="0" indent="0" algn="l" fontAlgn="base">
              <a:buNone/>
            </a:pPr>
            <a:r>
              <a:rPr lang="en-US" b="0" i="0" dirty="0">
                <a:solidFill>
                  <a:srgbClr val="334155"/>
                </a:solidFill>
                <a:effectLst/>
                <a:latin typeface="-apple-system"/>
              </a:rPr>
              <a:t>29.Why is energy important  give examples and how can we conserve it ?</a:t>
            </a:r>
          </a:p>
          <a:p>
            <a:pPr marL="0" indent="0" algn="l" fontAlgn="base">
              <a:buNone/>
            </a:pPr>
            <a:r>
              <a:rPr lang="en-US" dirty="0">
                <a:solidFill>
                  <a:srgbClr val="334155"/>
                </a:solidFill>
                <a:latin typeface="-apple-system"/>
              </a:rPr>
              <a:t>30.</a:t>
            </a:r>
            <a:r>
              <a:rPr lang="en-US" b="0" i="0" dirty="0">
                <a:solidFill>
                  <a:srgbClr val="334155"/>
                </a:solidFill>
                <a:effectLst/>
                <a:latin typeface="-apple-system"/>
              </a:rPr>
              <a:t>Name the eco friendly fuel? </a:t>
            </a:r>
            <a:r>
              <a:rPr lang="en-US" b="0" i="0" dirty="0" err="1">
                <a:solidFill>
                  <a:srgbClr val="334155"/>
                </a:solidFill>
                <a:effectLst/>
                <a:latin typeface="-apple-system"/>
              </a:rPr>
              <a:t>Balaghat</a:t>
            </a:r>
            <a:r>
              <a:rPr lang="en-US" b="0" i="0" dirty="0">
                <a:solidFill>
                  <a:srgbClr val="334155"/>
                </a:solidFill>
                <a:effectLst/>
                <a:latin typeface="-apple-system"/>
              </a:rPr>
              <a:t>  Copper mine is located in which state</a:t>
            </a:r>
          </a:p>
          <a:p>
            <a:pPr marL="0" indent="0">
              <a:buNone/>
            </a:pPr>
            <a:endParaRPr lang="en-IN" dirty="0"/>
          </a:p>
        </p:txBody>
      </p:sp>
    </p:spTree>
    <p:extLst>
      <p:ext uri="{BB962C8B-B14F-4D97-AF65-F5344CB8AC3E}">
        <p14:creationId xmlns:p14="http://schemas.microsoft.com/office/powerpoint/2010/main" val="2034886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48B4AA-02F4-6A3E-2810-AC26763A51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669" y="403123"/>
            <a:ext cx="10882312" cy="2556387"/>
          </a:xfrm>
        </p:spPr>
      </p:pic>
      <p:pic>
        <p:nvPicPr>
          <p:cNvPr id="7" name="Picture 6">
            <a:extLst>
              <a:ext uri="{FF2B5EF4-FFF2-40B4-BE49-F238E27FC236}">
                <a16:creationId xmlns:a16="http://schemas.microsoft.com/office/drawing/2014/main" id="{EEA6EBB1-8DA0-BBF4-4364-4A790280C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13" y="3106994"/>
            <a:ext cx="9674942" cy="3421626"/>
          </a:xfrm>
          <a:prstGeom prst="rect">
            <a:avLst/>
          </a:prstGeom>
        </p:spPr>
      </p:pic>
    </p:spTree>
    <p:extLst>
      <p:ext uri="{BB962C8B-B14F-4D97-AF65-F5344CB8AC3E}">
        <p14:creationId xmlns:p14="http://schemas.microsoft.com/office/powerpoint/2010/main" val="147258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8906C63-2786-A26F-809B-875894C7C171}"/>
              </a:ext>
            </a:extLst>
          </p:cNvPr>
          <p:cNvSpPr>
            <a:spLocks noGrp="1"/>
          </p:cNvSpPr>
          <p:nvPr>
            <p:ph idx="1"/>
          </p:nvPr>
        </p:nvSpPr>
        <p:spPr>
          <a:xfrm>
            <a:off x="452284" y="383458"/>
            <a:ext cx="10901516" cy="5793505"/>
          </a:xfrm>
        </p:spPr>
        <p:txBody>
          <a:bodyPr/>
          <a:lstStyle/>
          <a:p>
            <a:endParaRPr lang="en-IN" dirty="0"/>
          </a:p>
          <a:p>
            <a:endParaRPr lang="en-IN" dirty="0"/>
          </a:p>
        </p:txBody>
      </p:sp>
      <p:pic>
        <p:nvPicPr>
          <p:cNvPr id="8" name="Picture 7">
            <a:extLst>
              <a:ext uri="{FF2B5EF4-FFF2-40B4-BE49-F238E27FC236}">
                <a16:creationId xmlns:a16="http://schemas.microsoft.com/office/drawing/2014/main" id="{8F4F6B6C-C87C-E9F2-195C-EE2E351CF1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729" y="930252"/>
            <a:ext cx="10323872" cy="4997495"/>
          </a:xfrm>
          <a:prstGeom prst="rect">
            <a:avLst/>
          </a:prstGeom>
        </p:spPr>
      </p:pic>
    </p:spTree>
    <p:extLst>
      <p:ext uri="{BB962C8B-B14F-4D97-AF65-F5344CB8AC3E}">
        <p14:creationId xmlns:p14="http://schemas.microsoft.com/office/powerpoint/2010/main" val="20427492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2533</Words>
  <Application>Microsoft Office PowerPoint</Application>
  <PresentationFormat>Widescreen</PresentationFormat>
  <Paragraphs>115</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-apple-system</vt:lpstr>
      <vt:lpstr>Arial</vt:lpstr>
      <vt:lpstr>Arial Black</vt:lpstr>
      <vt:lpstr>Calibri</vt:lpstr>
      <vt:lpstr>Calibri Light</vt:lpstr>
      <vt:lpstr>Office Theme</vt:lpstr>
      <vt:lpstr>Geography Important Questions Class 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2025-02-01T08:10:32Z</dcterms:created>
  <dcterms:modified xsi:type="dcterms:W3CDTF">2025-02-01T08:47:03Z</dcterms:modified>
</cp:coreProperties>
</file>