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B0C4D-26AE-82F7-1E58-03725ED9D4C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DE5792B5-DB33-46C6-ECC5-32AA4858B46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0E250FDD-D6FA-5F6D-BA8F-A72293787DFA}"/>
              </a:ext>
            </a:extLst>
          </p:cNvPr>
          <p:cNvSpPr>
            <a:spLocks noGrp="1"/>
          </p:cNvSpPr>
          <p:nvPr>
            <p:ph type="dt" sz="half" idx="10"/>
          </p:nvPr>
        </p:nvSpPr>
        <p:spPr/>
        <p:txBody>
          <a:bodyPr/>
          <a:lstStyle/>
          <a:p>
            <a:fld id="{791D9995-8DB4-4F0C-A8D7-48818F51115D}" type="datetimeFigureOut">
              <a:rPr lang="en-IN" smtClean="0"/>
              <a:t>30-01-2025</a:t>
            </a:fld>
            <a:endParaRPr lang="en-IN"/>
          </a:p>
        </p:txBody>
      </p:sp>
      <p:sp>
        <p:nvSpPr>
          <p:cNvPr id="5" name="Footer Placeholder 4">
            <a:extLst>
              <a:ext uri="{FF2B5EF4-FFF2-40B4-BE49-F238E27FC236}">
                <a16:creationId xmlns:a16="http://schemas.microsoft.com/office/drawing/2014/main" id="{F7F338A8-B5B5-5B9D-819A-04C64DA3690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ADFBBBB-4E0B-BE1F-9C69-1BC928A7B2B5}"/>
              </a:ext>
            </a:extLst>
          </p:cNvPr>
          <p:cNvSpPr>
            <a:spLocks noGrp="1"/>
          </p:cNvSpPr>
          <p:nvPr>
            <p:ph type="sldNum" sz="quarter" idx="12"/>
          </p:nvPr>
        </p:nvSpPr>
        <p:spPr/>
        <p:txBody>
          <a:bodyPr/>
          <a:lstStyle/>
          <a:p>
            <a:fld id="{AF163662-ECBD-46A4-AF99-127C60FB4BC3}" type="slidenum">
              <a:rPr lang="en-IN" smtClean="0"/>
              <a:t>‹#›</a:t>
            </a:fld>
            <a:endParaRPr lang="en-IN"/>
          </a:p>
        </p:txBody>
      </p:sp>
    </p:spTree>
    <p:extLst>
      <p:ext uri="{BB962C8B-B14F-4D97-AF65-F5344CB8AC3E}">
        <p14:creationId xmlns:p14="http://schemas.microsoft.com/office/powerpoint/2010/main" val="23151356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6C3C4-1936-C212-30D8-370241CB688A}"/>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A2E2A87E-0A15-5AC1-F89D-12DD91A1770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7774FD2-0E9C-2DDC-BB60-DC239C0FB8C1}"/>
              </a:ext>
            </a:extLst>
          </p:cNvPr>
          <p:cNvSpPr>
            <a:spLocks noGrp="1"/>
          </p:cNvSpPr>
          <p:nvPr>
            <p:ph type="dt" sz="half" idx="10"/>
          </p:nvPr>
        </p:nvSpPr>
        <p:spPr/>
        <p:txBody>
          <a:bodyPr/>
          <a:lstStyle/>
          <a:p>
            <a:fld id="{791D9995-8DB4-4F0C-A8D7-48818F51115D}" type="datetimeFigureOut">
              <a:rPr lang="en-IN" smtClean="0"/>
              <a:t>30-01-2025</a:t>
            </a:fld>
            <a:endParaRPr lang="en-IN"/>
          </a:p>
        </p:txBody>
      </p:sp>
      <p:sp>
        <p:nvSpPr>
          <p:cNvPr id="5" name="Footer Placeholder 4">
            <a:extLst>
              <a:ext uri="{FF2B5EF4-FFF2-40B4-BE49-F238E27FC236}">
                <a16:creationId xmlns:a16="http://schemas.microsoft.com/office/drawing/2014/main" id="{3319D16E-5845-5677-4ACF-D33385F75F8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EBB9E8A-6FE6-F935-8E60-4C3552C7BB54}"/>
              </a:ext>
            </a:extLst>
          </p:cNvPr>
          <p:cNvSpPr>
            <a:spLocks noGrp="1"/>
          </p:cNvSpPr>
          <p:nvPr>
            <p:ph type="sldNum" sz="quarter" idx="12"/>
          </p:nvPr>
        </p:nvSpPr>
        <p:spPr/>
        <p:txBody>
          <a:bodyPr/>
          <a:lstStyle/>
          <a:p>
            <a:fld id="{AF163662-ECBD-46A4-AF99-127C60FB4BC3}" type="slidenum">
              <a:rPr lang="en-IN" smtClean="0"/>
              <a:t>‹#›</a:t>
            </a:fld>
            <a:endParaRPr lang="en-IN"/>
          </a:p>
        </p:txBody>
      </p:sp>
    </p:spTree>
    <p:extLst>
      <p:ext uri="{BB962C8B-B14F-4D97-AF65-F5344CB8AC3E}">
        <p14:creationId xmlns:p14="http://schemas.microsoft.com/office/powerpoint/2010/main" val="6729224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1BDAB-2DDC-EF66-E591-0CFD8D11F84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EFF01B00-FBBC-9384-F969-3FCD0C95405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5E342E3-9786-7D7C-FA4F-0CD450B68512}"/>
              </a:ext>
            </a:extLst>
          </p:cNvPr>
          <p:cNvSpPr>
            <a:spLocks noGrp="1"/>
          </p:cNvSpPr>
          <p:nvPr>
            <p:ph type="dt" sz="half" idx="10"/>
          </p:nvPr>
        </p:nvSpPr>
        <p:spPr/>
        <p:txBody>
          <a:bodyPr/>
          <a:lstStyle/>
          <a:p>
            <a:fld id="{791D9995-8DB4-4F0C-A8D7-48818F51115D}" type="datetimeFigureOut">
              <a:rPr lang="en-IN" smtClean="0"/>
              <a:t>30-01-2025</a:t>
            </a:fld>
            <a:endParaRPr lang="en-IN"/>
          </a:p>
        </p:txBody>
      </p:sp>
      <p:sp>
        <p:nvSpPr>
          <p:cNvPr id="5" name="Footer Placeholder 4">
            <a:extLst>
              <a:ext uri="{FF2B5EF4-FFF2-40B4-BE49-F238E27FC236}">
                <a16:creationId xmlns:a16="http://schemas.microsoft.com/office/drawing/2014/main" id="{9201DDA3-DFC2-AB0C-8D08-562F0D429DD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9CC9828-1318-DBBE-5BAC-B93B6F686218}"/>
              </a:ext>
            </a:extLst>
          </p:cNvPr>
          <p:cNvSpPr>
            <a:spLocks noGrp="1"/>
          </p:cNvSpPr>
          <p:nvPr>
            <p:ph type="sldNum" sz="quarter" idx="12"/>
          </p:nvPr>
        </p:nvSpPr>
        <p:spPr/>
        <p:txBody>
          <a:bodyPr/>
          <a:lstStyle/>
          <a:p>
            <a:fld id="{AF163662-ECBD-46A4-AF99-127C60FB4BC3}" type="slidenum">
              <a:rPr lang="en-IN" smtClean="0"/>
              <a:t>‹#›</a:t>
            </a:fld>
            <a:endParaRPr lang="en-IN"/>
          </a:p>
        </p:txBody>
      </p:sp>
    </p:spTree>
    <p:extLst>
      <p:ext uri="{BB962C8B-B14F-4D97-AF65-F5344CB8AC3E}">
        <p14:creationId xmlns:p14="http://schemas.microsoft.com/office/powerpoint/2010/main" val="36154499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9861B-D786-7ED2-8704-A63994529880}"/>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BBD4DAB8-45C0-5217-6817-9DEFDF32ACB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998DF461-58D3-8140-C58D-C31F85435E2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786A03AA-56D0-89C6-AF24-5899486C60D8}"/>
              </a:ext>
            </a:extLst>
          </p:cNvPr>
          <p:cNvSpPr>
            <a:spLocks noGrp="1"/>
          </p:cNvSpPr>
          <p:nvPr>
            <p:ph type="dt" sz="half" idx="10"/>
          </p:nvPr>
        </p:nvSpPr>
        <p:spPr/>
        <p:txBody>
          <a:bodyPr/>
          <a:lstStyle/>
          <a:p>
            <a:fld id="{791D9995-8DB4-4F0C-A8D7-48818F51115D}" type="datetimeFigureOut">
              <a:rPr lang="en-IN" smtClean="0"/>
              <a:t>30-01-2025</a:t>
            </a:fld>
            <a:endParaRPr lang="en-IN"/>
          </a:p>
        </p:txBody>
      </p:sp>
      <p:sp>
        <p:nvSpPr>
          <p:cNvPr id="6" name="Footer Placeholder 5">
            <a:extLst>
              <a:ext uri="{FF2B5EF4-FFF2-40B4-BE49-F238E27FC236}">
                <a16:creationId xmlns:a16="http://schemas.microsoft.com/office/drawing/2014/main" id="{FB873066-EFB4-8381-B9AC-CAA7565838E0}"/>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7543392D-1A5F-72EA-0BC5-42EA1AAA6B3D}"/>
              </a:ext>
            </a:extLst>
          </p:cNvPr>
          <p:cNvSpPr>
            <a:spLocks noGrp="1"/>
          </p:cNvSpPr>
          <p:nvPr>
            <p:ph type="sldNum" sz="quarter" idx="12"/>
          </p:nvPr>
        </p:nvSpPr>
        <p:spPr/>
        <p:txBody>
          <a:bodyPr/>
          <a:lstStyle/>
          <a:p>
            <a:fld id="{AF163662-ECBD-46A4-AF99-127C60FB4BC3}" type="slidenum">
              <a:rPr lang="en-IN" smtClean="0"/>
              <a:t>‹#›</a:t>
            </a:fld>
            <a:endParaRPr lang="en-IN"/>
          </a:p>
        </p:txBody>
      </p:sp>
    </p:spTree>
    <p:extLst>
      <p:ext uri="{BB962C8B-B14F-4D97-AF65-F5344CB8AC3E}">
        <p14:creationId xmlns:p14="http://schemas.microsoft.com/office/powerpoint/2010/main" val="28306468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2BAD5C-FEB2-4228-D1ED-F247C35944D6}"/>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0942F82A-57A4-EF4F-3917-00361D5CE33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E485492-8EA9-33F5-A1C0-8428C562387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23256586-201F-A6FA-76EA-5F5A8DA8437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0988280-3027-6978-0AF8-83F00A36890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C43AB728-09E3-0127-AF19-9CB04DD16C75}"/>
              </a:ext>
            </a:extLst>
          </p:cNvPr>
          <p:cNvSpPr>
            <a:spLocks noGrp="1"/>
          </p:cNvSpPr>
          <p:nvPr>
            <p:ph type="dt" sz="half" idx="10"/>
          </p:nvPr>
        </p:nvSpPr>
        <p:spPr/>
        <p:txBody>
          <a:bodyPr/>
          <a:lstStyle/>
          <a:p>
            <a:fld id="{791D9995-8DB4-4F0C-A8D7-48818F51115D}" type="datetimeFigureOut">
              <a:rPr lang="en-IN" smtClean="0"/>
              <a:t>30-01-2025</a:t>
            </a:fld>
            <a:endParaRPr lang="en-IN"/>
          </a:p>
        </p:txBody>
      </p:sp>
      <p:sp>
        <p:nvSpPr>
          <p:cNvPr id="8" name="Footer Placeholder 7">
            <a:extLst>
              <a:ext uri="{FF2B5EF4-FFF2-40B4-BE49-F238E27FC236}">
                <a16:creationId xmlns:a16="http://schemas.microsoft.com/office/drawing/2014/main" id="{BD6EC134-96DE-882A-12E5-3DADD693C83E}"/>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1894907E-B490-50AE-349B-C3025A547BD7}"/>
              </a:ext>
            </a:extLst>
          </p:cNvPr>
          <p:cNvSpPr>
            <a:spLocks noGrp="1"/>
          </p:cNvSpPr>
          <p:nvPr>
            <p:ph type="sldNum" sz="quarter" idx="12"/>
          </p:nvPr>
        </p:nvSpPr>
        <p:spPr/>
        <p:txBody>
          <a:bodyPr/>
          <a:lstStyle/>
          <a:p>
            <a:fld id="{AF163662-ECBD-46A4-AF99-127C60FB4BC3}" type="slidenum">
              <a:rPr lang="en-IN" smtClean="0"/>
              <a:t>‹#›</a:t>
            </a:fld>
            <a:endParaRPr lang="en-IN"/>
          </a:p>
        </p:txBody>
      </p:sp>
    </p:spTree>
    <p:extLst>
      <p:ext uri="{BB962C8B-B14F-4D97-AF65-F5344CB8AC3E}">
        <p14:creationId xmlns:p14="http://schemas.microsoft.com/office/powerpoint/2010/main" val="24122360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0B774-BEBF-E0C8-F744-3A0069A54151}"/>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908CE267-7F4B-2C81-233E-57AEFF9639AF}"/>
              </a:ext>
            </a:extLst>
          </p:cNvPr>
          <p:cNvSpPr>
            <a:spLocks noGrp="1"/>
          </p:cNvSpPr>
          <p:nvPr>
            <p:ph type="dt" sz="half" idx="10"/>
          </p:nvPr>
        </p:nvSpPr>
        <p:spPr/>
        <p:txBody>
          <a:bodyPr/>
          <a:lstStyle/>
          <a:p>
            <a:fld id="{791D9995-8DB4-4F0C-A8D7-48818F51115D}" type="datetimeFigureOut">
              <a:rPr lang="en-IN" smtClean="0"/>
              <a:t>30-01-2025</a:t>
            </a:fld>
            <a:endParaRPr lang="en-IN"/>
          </a:p>
        </p:txBody>
      </p:sp>
      <p:sp>
        <p:nvSpPr>
          <p:cNvPr id="4" name="Footer Placeholder 3">
            <a:extLst>
              <a:ext uri="{FF2B5EF4-FFF2-40B4-BE49-F238E27FC236}">
                <a16:creationId xmlns:a16="http://schemas.microsoft.com/office/drawing/2014/main" id="{1122E127-8BEF-79D3-8E1E-9D18DE1BA3F1}"/>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977A5761-C62F-BADF-64B4-12737B6373DC}"/>
              </a:ext>
            </a:extLst>
          </p:cNvPr>
          <p:cNvSpPr>
            <a:spLocks noGrp="1"/>
          </p:cNvSpPr>
          <p:nvPr>
            <p:ph type="sldNum" sz="quarter" idx="12"/>
          </p:nvPr>
        </p:nvSpPr>
        <p:spPr/>
        <p:txBody>
          <a:bodyPr/>
          <a:lstStyle/>
          <a:p>
            <a:fld id="{AF163662-ECBD-46A4-AF99-127C60FB4BC3}" type="slidenum">
              <a:rPr lang="en-IN" smtClean="0"/>
              <a:t>‹#›</a:t>
            </a:fld>
            <a:endParaRPr lang="en-IN"/>
          </a:p>
        </p:txBody>
      </p:sp>
    </p:spTree>
    <p:extLst>
      <p:ext uri="{BB962C8B-B14F-4D97-AF65-F5344CB8AC3E}">
        <p14:creationId xmlns:p14="http://schemas.microsoft.com/office/powerpoint/2010/main" val="5949548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243382E-6489-BADC-2F96-83D3742813DE}"/>
              </a:ext>
            </a:extLst>
          </p:cNvPr>
          <p:cNvSpPr>
            <a:spLocks noGrp="1"/>
          </p:cNvSpPr>
          <p:nvPr>
            <p:ph type="dt" sz="half" idx="10"/>
          </p:nvPr>
        </p:nvSpPr>
        <p:spPr/>
        <p:txBody>
          <a:bodyPr/>
          <a:lstStyle/>
          <a:p>
            <a:fld id="{791D9995-8DB4-4F0C-A8D7-48818F51115D}" type="datetimeFigureOut">
              <a:rPr lang="en-IN" smtClean="0"/>
              <a:t>30-01-2025</a:t>
            </a:fld>
            <a:endParaRPr lang="en-IN"/>
          </a:p>
        </p:txBody>
      </p:sp>
      <p:sp>
        <p:nvSpPr>
          <p:cNvPr id="3" name="Footer Placeholder 2">
            <a:extLst>
              <a:ext uri="{FF2B5EF4-FFF2-40B4-BE49-F238E27FC236}">
                <a16:creationId xmlns:a16="http://schemas.microsoft.com/office/drawing/2014/main" id="{2E77A55B-A847-0554-CCC7-46811C5ED490}"/>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FC97CB11-633E-2738-C00A-E7437AFFB7C4}"/>
              </a:ext>
            </a:extLst>
          </p:cNvPr>
          <p:cNvSpPr>
            <a:spLocks noGrp="1"/>
          </p:cNvSpPr>
          <p:nvPr>
            <p:ph type="sldNum" sz="quarter" idx="12"/>
          </p:nvPr>
        </p:nvSpPr>
        <p:spPr/>
        <p:txBody>
          <a:bodyPr/>
          <a:lstStyle/>
          <a:p>
            <a:fld id="{AF163662-ECBD-46A4-AF99-127C60FB4BC3}" type="slidenum">
              <a:rPr lang="en-IN" smtClean="0"/>
              <a:t>‹#›</a:t>
            </a:fld>
            <a:endParaRPr lang="en-IN"/>
          </a:p>
        </p:txBody>
      </p:sp>
    </p:spTree>
    <p:extLst>
      <p:ext uri="{BB962C8B-B14F-4D97-AF65-F5344CB8AC3E}">
        <p14:creationId xmlns:p14="http://schemas.microsoft.com/office/powerpoint/2010/main" val="35458381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3DE32-62E8-2014-3457-38BD5048C6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9EB52DCF-0CCA-291C-1350-DDB4C3D014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DDA5686A-BF9B-E81F-E2E7-C4E48D33B4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514E998-F8FE-20D8-A079-BC102F2A11A1}"/>
              </a:ext>
            </a:extLst>
          </p:cNvPr>
          <p:cNvSpPr>
            <a:spLocks noGrp="1"/>
          </p:cNvSpPr>
          <p:nvPr>
            <p:ph type="dt" sz="half" idx="10"/>
          </p:nvPr>
        </p:nvSpPr>
        <p:spPr/>
        <p:txBody>
          <a:bodyPr/>
          <a:lstStyle/>
          <a:p>
            <a:fld id="{791D9995-8DB4-4F0C-A8D7-48818F51115D}" type="datetimeFigureOut">
              <a:rPr lang="en-IN" smtClean="0"/>
              <a:t>30-01-2025</a:t>
            </a:fld>
            <a:endParaRPr lang="en-IN"/>
          </a:p>
        </p:txBody>
      </p:sp>
      <p:sp>
        <p:nvSpPr>
          <p:cNvPr id="6" name="Footer Placeholder 5">
            <a:extLst>
              <a:ext uri="{FF2B5EF4-FFF2-40B4-BE49-F238E27FC236}">
                <a16:creationId xmlns:a16="http://schemas.microsoft.com/office/drawing/2014/main" id="{79FED340-06A3-5BE9-827A-AFCA027944E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82B2836E-421C-DCCB-C5E8-5A3A388C9F82}"/>
              </a:ext>
            </a:extLst>
          </p:cNvPr>
          <p:cNvSpPr>
            <a:spLocks noGrp="1"/>
          </p:cNvSpPr>
          <p:nvPr>
            <p:ph type="sldNum" sz="quarter" idx="12"/>
          </p:nvPr>
        </p:nvSpPr>
        <p:spPr/>
        <p:txBody>
          <a:bodyPr/>
          <a:lstStyle/>
          <a:p>
            <a:fld id="{AF163662-ECBD-46A4-AF99-127C60FB4BC3}" type="slidenum">
              <a:rPr lang="en-IN" smtClean="0"/>
              <a:t>‹#›</a:t>
            </a:fld>
            <a:endParaRPr lang="en-IN"/>
          </a:p>
        </p:txBody>
      </p:sp>
    </p:spTree>
    <p:extLst>
      <p:ext uri="{BB962C8B-B14F-4D97-AF65-F5344CB8AC3E}">
        <p14:creationId xmlns:p14="http://schemas.microsoft.com/office/powerpoint/2010/main" val="36710035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AA6F0-D185-F087-EE46-A45156A4570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055FAC61-0ADC-6AEB-F783-2D6256A5F2C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DDFB586D-D077-F26F-922E-AABC032F56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D5A577-3CF5-84EA-45DA-79C2AD8C8370}"/>
              </a:ext>
            </a:extLst>
          </p:cNvPr>
          <p:cNvSpPr>
            <a:spLocks noGrp="1"/>
          </p:cNvSpPr>
          <p:nvPr>
            <p:ph type="dt" sz="half" idx="10"/>
          </p:nvPr>
        </p:nvSpPr>
        <p:spPr/>
        <p:txBody>
          <a:bodyPr/>
          <a:lstStyle/>
          <a:p>
            <a:fld id="{791D9995-8DB4-4F0C-A8D7-48818F51115D}" type="datetimeFigureOut">
              <a:rPr lang="en-IN" smtClean="0"/>
              <a:t>30-01-2025</a:t>
            </a:fld>
            <a:endParaRPr lang="en-IN"/>
          </a:p>
        </p:txBody>
      </p:sp>
      <p:sp>
        <p:nvSpPr>
          <p:cNvPr id="6" name="Footer Placeholder 5">
            <a:extLst>
              <a:ext uri="{FF2B5EF4-FFF2-40B4-BE49-F238E27FC236}">
                <a16:creationId xmlns:a16="http://schemas.microsoft.com/office/drawing/2014/main" id="{3FD6E824-C71D-2C95-D750-DBB11BD0A9E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3DFE21C6-6FEB-4F9E-CCC7-7681B6620C89}"/>
              </a:ext>
            </a:extLst>
          </p:cNvPr>
          <p:cNvSpPr>
            <a:spLocks noGrp="1"/>
          </p:cNvSpPr>
          <p:nvPr>
            <p:ph type="sldNum" sz="quarter" idx="12"/>
          </p:nvPr>
        </p:nvSpPr>
        <p:spPr/>
        <p:txBody>
          <a:bodyPr/>
          <a:lstStyle/>
          <a:p>
            <a:fld id="{AF163662-ECBD-46A4-AF99-127C60FB4BC3}" type="slidenum">
              <a:rPr lang="en-IN" smtClean="0"/>
              <a:t>‹#›</a:t>
            </a:fld>
            <a:endParaRPr lang="en-IN"/>
          </a:p>
        </p:txBody>
      </p:sp>
    </p:spTree>
    <p:extLst>
      <p:ext uri="{BB962C8B-B14F-4D97-AF65-F5344CB8AC3E}">
        <p14:creationId xmlns:p14="http://schemas.microsoft.com/office/powerpoint/2010/main" val="2819262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9C959-3223-4348-D97C-F4957371DC39}"/>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6758D28A-484E-2F80-4D00-37BB2E63A7C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DA21BB5-BA86-A942-B242-7CA92DAF24E9}"/>
              </a:ext>
            </a:extLst>
          </p:cNvPr>
          <p:cNvSpPr>
            <a:spLocks noGrp="1"/>
          </p:cNvSpPr>
          <p:nvPr>
            <p:ph type="dt" sz="half" idx="10"/>
          </p:nvPr>
        </p:nvSpPr>
        <p:spPr/>
        <p:txBody>
          <a:bodyPr/>
          <a:lstStyle/>
          <a:p>
            <a:fld id="{791D9995-8DB4-4F0C-A8D7-48818F51115D}" type="datetimeFigureOut">
              <a:rPr lang="en-IN" smtClean="0"/>
              <a:t>30-01-2025</a:t>
            </a:fld>
            <a:endParaRPr lang="en-IN"/>
          </a:p>
        </p:txBody>
      </p:sp>
      <p:sp>
        <p:nvSpPr>
          <p:cNvPr id="5" name="Footer Placeholder 4">
            <a:extLst>
              <a:ext uri="{FF2B5EF4-FFF2-40B4-BE49-F238E27FC236}">
                <a16:creationId xmlns:a16="http://schemas.microsoft.com/office/drawing/2014/main" id="{89CEB0B1-73E7-AD17-A1A7-A1EBF009E27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13B16E8-5A44-D6D9-375F-A504A80E63B6}"/>
              </a:ext>
            </a:extLst>
          </p:cNvPr>
          <p:cNvSpPr>
            <a:spLocks noGrp="1"/>
          </p:cNvSpPr>
          <p:nvPr>
            <p:ph type="sldNum" sz="quarter" idx="12"/>
          </p:nvPr>
        </p:nvSpPr>
        <p:spPr/>
        <p:txBody>
          <a:bodyPr/>
          <a:lstStyle/>
          <a:p>
            <a:fld id="{AF163662-ECBD-46A4-AF99-127C60FB4BC3}" type="slidenum">
              <a:rPr lang="en-IN" smtClean="0"/>
              <a:t>‹#›</a:t>
            </a:fld>
            <a:endParaRPr lang="en-IN"/>
          </a:p>
        </p:txBody>
      </p:sp>
    </p:spTree>
    <p:extLst>
      <p:ext uri="{BB962C8B-B14F-4D97-AF65-F5344CB8AC3E}">
        <p14:creationId xmlns:p14="http://schemas.microsoft.com/office/powerpoint/2010/main" val="713328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ABE52E8-E962-76DE-2F54-C0D46FD57A5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9449EEEC-1E98-910E-A85E-8AE9F6D64F5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C423B9F-41F3-85FA-A54E-2171DEDA9721}"/>
              </a:ext>
            </a:extLst>
          </p:cNvPr>
          <p:cNvSpPr>
            <a:spLocks noGrp="1"/>
          </p:cNvSpPr>
          <p:nvPr>
            <p:ph type="dt" sz="half" idx="10"/>
          </p:nvPr>
        </p:nvSpPr>
        <p:spPr/>
        <p:txBody>
          <a:bodyPr/>
          <a:lstStyle/>
          <a:p>
            <a:fld id="{791D9995-8DB4-4F0C-A8D7-48818F51115D}" type="datetimeFigureOut">
              <a:rPr lang="en-IN" smtClean="0"/>
              <a:t>30-01-2025</a:t>
            </a:fld>
            <a:endParaRPr lang="en-IN"/>
          </a:p>
        </p:txBody>
      </p:sp>
      <p:sp>
        <p:nvSpPr>
          <p:cNvPr id="5" name="Footer Placeholder 4">
            <a:extLst>
              <a:ext uri="{FF2B5EF4-FFF2-40B4-BE49-F238E27FC236}">
                <a16:creationId xmlns:a16="http://schemas.microsoft.com/office/drawing/2014/main" id="{3D7859E3-C0F6-28D8-82F6-F9FFCA615D6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9CBD623-F4CB-C703-1004-7BAA5108425E}"/>
              </a:ext>
            </a:extLst>
          </p:cNvPr>
          <p:cNvSpPr>
            <a:spLocks noGrp="1"/>
          </p:cNvSpPr>
          <p:nvPr>
            <p:ph type="sldNum" sz="quarter" idx="12"/>
          </p:nvPr>
        </p:nvSpPr>
        <p:spPr/>
        <p:txBody>
          <a:bodyPr/>
          <a:lstStyle/>
          <a:p>
            <a:fld id="{AF163662-ECBD-46A4-AF99-127C60FB4BC3}" type="slidenum">
              <a:rPr lang="en-IN" smtClean="0"/>
              <a:t>‹#›</a:t>
            </a:fld>
            <a:endParaRPr lang="en-IN"/>
          </a:p>
        </p:txBody>
      </p:sp>
    </p:spTree>
    <p:extLst>
      <p:ext uri="{BB962C8B-B14F-4D97-AF65-F5344CB8AC3E}">
        <p14:creationId xmlns:p14="http://schemas.microsoft.com/office/powerpoint/2010/main" val="6472882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C4FB4C1-4EC3-A9FC-5A93-95C3E48B65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64C75B1D-1C78-0437-CE40-6E9B589D07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3B79290-42BA-F12B-0DD3-334A01F456D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1D9995-8DB4-4F0C-A8D7-48818F51115D}" type="datetimeFigureOut">
              <a:rPr lang="en-IN" smtClean="0"/>
              <a:t>30-01-2025</a:t>
            </a:fld>
            <a:endParaRPr lang="en-IN"/>
          </a:p>
        </p:txBody>
      </p:sp>
      <p:sp>
        <p:nvSpPr>
          <p:cNvPr id="5" name="Footer Placeholder 4">
            <a:extLst>
              <a:ext uri="{FF2B5EF4-FFF2-40B4-BE49-F238E27FC236}">
                <a16:creationId xmlns:a16="http://schemas.microsoft.com/office/drawing/2014/main" id="{1F218A50-E97F-8AAD-3FF1-5165E431CD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109871CB-821D-8454-31B2-1B6BD28025B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163662-ECBD-46A4-AF99-127C60FB4BC3}" type="slidenum">
              <a:rPr lang="en-IN" smtClean="0"/>
              <a:t>‹#›</a:t>
            </a:fld>
            <a:endParaRPr lang="en-IN"/>
          </a:p>
        </p:txBody>
      </p:sp>
    </p:spTree>
    <p:extLst>
      <p:ext uri="{BB962C8B-B14F-4D97-AF65-F5344CB8AC3E}">
        <p14:creationId xmlns:p14="http://schemas.microsoft.com/office/powerpoint/2010/main" val="4805440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C1916-68A7-1AC8-3CA6-0563B67A9ED0}"/>
              </a:ext>
            </a:extLst>
          </p:cNvPr>
          <p:cNvSpPr>
            <a:spLocks noGrp="1"/>
          </p:cNvSpPr>
          <p:nvPr>
            <p:ph type="ctrTitle"/>
          </p:nvPr>
        </p:nvSpPr>
        <p:spPr/>
        <p:txBody>
          <a:bodyPr>
            <a:normAutofit fontScale="90000"/>
          </a:bodyPr>
          <a:lstStyle/>
          <a:p>
            <a:r>
              <a:rPr lang="en-IN" dirty="0"/>
              <a:t>Life Process</a:t>
            </a:r>
            <a:br>
              <a:rPr lang="en-IN" dirty="0"/>
            </a:br>
            <a:r>
              <a:rPr lang="en-IN" dirty="0"/>
              <a:t>Science class x</a:t>
            </a:r>
            <a:br>
              <a:rPr lang="en-IN" dirty="0"/>
            </a:br>
            <a:r>
              <a:rPr lang="en-IN" dirty="0"/>
              <a:t>Important Questions</a:t>
            </a:r>
          </a:p>
        </p:txBody>
      </p:sp>
      <p:sp>
        <p:nvSpPr>
          <p:cNvPr id="3" name="Subtitle 2">
            <a:extLst>
              <a:ext uri="{FF2B5EF4-FFF2-40B4-BE49-F238E27FC236}">
                <a16:creationId xmlns:a16="http://schemas.microsoft.com/office/drawing/2014/main" id="{6F5730EC-2F88-FBF4-2EEF-BB8867534B51}"/>
              </a:ext>
            </a:extLst>
          </p:cNvPr>
          <p:cNvSpPr>
            <a:spLocks noGrp="1"/>
          </p:cNvSpPr>
          <p:nvPr>
            <p:ph type="subTitle" idx="1"/>
          </p:nvPr>
        </p:nvSpPr>
        <p:spPr/>
        <p:txBody>
          <a:bodyPr>
            <a:normAutofit/>
          </a:bodyPr>
          <a:lstStyle/>
          <a:p>
            <a:r>
              <a:rPr lang="en-IN" sz="4000" dirty="0" err="1"/>
              <a:t>toppershome.online</a:t>
            </a:r>
            <a:endParaRPr lang="en-IN" sz="4000" dirty="0"/>
          </a:p>
        </p:txBody>
      </p:sp>
    </p:spTree>
    <p:extLst>
      <p:ext uri="{BB962C8B-B14F-4D97-AF65-F5344CB8AC3E}">
        <p14:creationId xmlns:p14="http://schemas.microsoft.com/office/powerpoint/2010/main" val="11259819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365DF19-F837-078E-5BDE-87E880893369}"/>
              </a:ext>
            </a:extLst>
          </p:cNvPr>
          <p:cNvSpPr>
            <a:spLocks noGrp="1"/>
          </p:cNvSpPr>
          <p:nvPr>
            <p:ph idx="1"/>
          </p:nvPr>
        </p:nvSpPr>
        <p:spPr>
          <a:xfrm>
            <a:off x="562897" y="449108"/>
            <a:ext cx="10515600" cy="6040181"/>
          </a:xfrm>
        </p:spPr>
        <p:txBody>
          <a:bodyPr>
            <a:normAutofit fontScale="77500" lnSpcReduction="20000"/>
          </a:bodyPr>
          <a:lstStyle/>
          <a:p>
            <a:r>
              <a:rPr lang="en-IN" dirty="0"/>
              <a:t>                                                  Life Process</a:t>
            </a:r>
          </a:p>
          <a:p>
            <a:pPr algn="l" fontAlgn="base">
              <a:buFont typeface="+mj-lt"/>
              <a:buAutoNum type="arabicPeriod"/>
            </a:pPr>
            <a:r>
              <a:rPr lang="en-US" b="0" i="0" dirty="0">
                <a:solidFill>
                  <a:srgbClr val="334155"/>
                </a:solidFill>
                <a:effectLst/>
                <a:latin typeface="-apple-system"/>
              </a:rPr>
              <a:t>Why is respiration  is considered  an exothermic process ? Name the molecule of energy that synthesized during respiration.</a:t>
            </a:r>
          </a:p>
          <a:p>
            <a:pPr algn="l" fontAlgn="base">
              <a:buFont typeface="+mj-lt"/>
              <a:buAutoNum type="arabicPeriod"/>
            </a:pPr>
            <a:r>
              <a:rPr lang="en-US" b="0" i="0" dirty="0">
                <a:solidFill>
                  <a:srgbClr val="334155"/>
                </a:solidFill>
                <a:effectLst/>
                <a:latin typeface="-apple-system"/>
              </a:rPr>
              <a:t> Why do the arteries have thick elastic walls how is it different from veins.</a:t>
            </a:r>
          </a:p>
          <a:p>
            <a:pPr algn="l" fontAlgn="base">
              <a:buFont typeface="+mj-lt"/>
              <a:buAutoNum type="arabicPeriod"/>
            </a:pPr>
            <a:r>
              <a:rPr lang="en-US" b="0" i="0" dirty="0">
                <a:solidFill>
                  <a:srgbClr val="334155"/>
                </a:solidFill>
                <a:effectLst/>
                <a:latin typeface="-apple-system"/>
              </a:rPr>
              <a:t>Name the enzyme present in Pancreatic juice (Lipase)</a:t>
            </a:r>
          </a:p>
          <a:p>
            <a:pPr algn="l" fontAlgn="base">
              <a:buFont typeface="+mj-lt"/>
              <a:buAutoNum type="arabicPeriod"/>
            </a:pPr>
            <a:r>
              <a:rPr lang="en-US" b="0" i="0" dirty="0">
                <a:solidFill>
                  <a:srgbClr val="334155"/>
                </a:solidFill>
                <a:effectLst/>
                <a:latin typeface="-apple-system"/>
              </a:rPr>
              <a:t>Why are plants called alive ?Why are molecular movements needed for life?  what are the  basic element of food? .What type of chemical  reaction takes place in our body  to breakdown food materials  and in which form is it stored in our body.</a:t>
            </a:r>
          </a:p>
          <a:p>
            <a:pPr algn="l" fontAlgn="base">
              <a:buFont typeface="+mj-lt"/>
              <a:buAutoNum type="arabicPeriod"/>
            </a:pPr>
            <a:r>
              <a:rPr lang="en-US" b="0" i="0" dirty="0">
                <a:solidFill>
                  <a:srgbClr val="334155"/>
                </a:solidFill>
                <a:effectLst/>
                <a:latin typeface="-apple-system"/>
              </a:rPr>
              <a:t>Write modes of nutrition ,give examples in each case .a) Name two types of heterotrophs b)Name two kinds of parasites ,saprophytes.</a:t>
            </a:r>
          </a:p>
          <a:p>
            <a:pPr algn="l" fontAlgn="base">
              <a:buFont typeface="+mj-lt"/>
              <a:buAutoNum type="arabicPeriod"/>
            </a:pPr>
            <a:r>
              <a:rPr lang="en-US" b="0" i="0" dirty="0">
                <a:solidFill>
                  <a:srgbClr val="334155"/>
                </a:solidFill>
                <a:effectLst/>
                <a:latin typeface="-apple-system"/>
              </a:rPr>
              <a:t>Name the process by which autotrophs prepares their food .Name the raw material required in the process. which of the raw material  traps the solar energy ? What is stomata.? In which form carbohydrate is stored in plants? How is oxygen  obtained ? Write the chemical equation of the process.</a:t>
            </a:r>
          </a:p>
          <a:p>
            <a:pPr algn="l" fontAlgn="base">
              <a:buFont typeface="+mj-lt"/>
              <a:buAutoNum type="arabicPeriod"/>
            </a:pPr>
            <a:r>
              <a:rPr lang="en-US" b="0" i="0" dirty="0">
                <a:solidFill>
                  <a:srgbClr val="334155"/>
                </a:solidFill>
                <a:effectLst/>
                <a:latin typeface="-apple-system"/>
              </a:rPr>
              <a:t>Name the process by which food is converted into energy, name the substance formed in the first step (Pyruvate) where does the process takes place (Cytoplasm)</a:t>
            </a:r>
          </a:p>
          <a:p>
            <a:pPr algn="l" fontAlgn="base">
              <a:buFont typeface="+mj-lt"/>
              <a:buAutoNum type="arabicPeriod"/>
            </a:pPr>
            <a:r>
              <a:rPr lang="en-US" b="0" i="0" dirty="0">
                <a:solidFill>
                  <a:srgbClr val="334155"/>
                </a:solidFill>
                <a:effectLst/>
                <a:latin typeface="-apple-system"/>
              </a:rPr>
              <a:t>How many types of respiration is there ,where does the breakdown of pyruvate takes place</a:t>
            </a:r>
          </a:p>
          <a:p>
            <a:endParaRPr lang="en-IN" dirty="0"/>
          </a:p>
        </p:txBody>
      </p:sp>
    </p:spTree>
    <p:extLst>
      <p:ext uri="{BB962C8B-B14F-4D97-AF65-F5344CB8AC3E}">
        <p14:creationId xmlns:p14="http://schemas.microsoft.com/office/powerpoint/2010/main" val="38581725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CB30B25-AF07-F1D2-566F-A45C13FE0B4A}"/>
              </a:ext>
            </a:extLst>
          </p:cNvPr>
          <p:cNvSpPr>
            <a:spLocks noGrp="1"/>
          </p:cNvSpPr>
          <p:nvPr>
            <p:ph idx="1"/>
          </p:nvPr>
        </p:nvSpPr>
        <p:spPr>
          <a:xfrm>
            <a:off x="432619" y="226142"/>
            <a:ext cx="10921181" cy="5950821"/>
          </a:xfrm>
        </p:spPr>
        <p:txBody>
          <a:bodyPr>
            <a:normAutofit fontScale="70000" lnSpcReduction="20000"/>
          </a:bodyPr>
          <a:lstStyle/>
          <a:p>
            <a:pPr marL="0" indent="0" algn="l" fontAlgn="base">
              <a:buNone/>
            </a:pPr>
            <a:r>
              <a:rPr lang="en-US" b="0" i="0" dirty="0">
                <a:solidFill>
                  <a:srgbClr val="334155"/>
                </a:solidFill>
                <a:effectLst/>
                <a:latin typeface="-apple-system"/>
              </a:rPr>
              <a:t>9. What are the end products of aerobic respiration and in anaerobic respiration. Name the type of respiration in which more energy is released .</a:t>
            </a:r>
          </a:p>
          <a:p>
            <a:pPr marL="0" indent="0" algn="l" fontAlgn="base">
              <a:buNone/>
            </a:pPr>
            <a:r>
              <a:rPr lang="en-US" b="0" i="0" dirty="0">
                <a:solidFill>
                  <a:srgbClr val="334155"/>
                </a:solidFill>
                <a:effectLst/>
                <a:latin typeface="-apple-system"/>
              </a:rPr>
              <a:t>10.What is full form of ATP .How many ATP molecules are formed in the oxidation of glucose.</a:t>
            </a:r>
          </a:p>
          <a:p>
            <a:pPr marL="0" indent="0" algn="l" fontAlgn="base">
              <a:buNone/>
            </a:pPr>
            <a:r>
              <a:rPr lang="en-US" b="0" i="0" dirty="0">
                <a:solidFill>
                  <a:srgbClr val="334155"/>
                </a:solidFill>
                <a:effectLst/>
                <a:latin typeface="-apple-system"/>
              </a:rPr>
              <a:t>11.What is breathing ?Why do aquatic animals breathe </a:t>
            </a:r>
            <a:r>
              <a:rPr lang="en-US" b="0" i="0" dirty="0" err="1">
                <a:solidFill>
                  <a:srgbClr val="334155"/>
                </a:solidFill>
                <a:effectLst/>
                <a:latin typeface="-apple-system"/>
              </a:rPr>
              <a:t>faseter</a:t>
            </a:r>
            <a:r>
              <a:rPr lang="en-US" b="0" i="0" dirty="0">
                <a:solidFill>
                  <a:srgbClr val="334155"/>
                </a:solidFill>
                <a:effectLst/>
                <a:latin typeface="-apple-system"/>
              </a:rPr>
              <a:t> than terrestrial animals?</a:t>
            </a:r>
          </a:p>
          <a:p>
            <a:pPr marL="0" indent="0" algn="l" fontAlgn="base">
              <a:buNone/>
            </a:pPr>
            <a:r>
              <a:rPr lang="en-US" b="0" i="0" dirty="0">
                <a:solidFill>
                  <a:srgbClr val="334155"/>
                </a:solidFill>
                <a:effectLst/>
                <a:latin typeface="-apple-system"/>
              </a:rPr>
              <a:t>12.What is blood? Name two fluids in human which are involved in transport. Write the fluid medium in the blood, Which organ is called pumping organ of blood. Name the kind of blood vessels. What are the component of blood .Name the vein which brings blood  from lungs to heart.</a:t>
            </a:r>
          </a:p>
          <a:p>
            <a:pPr marL="0" indent="0" algn="l" fontAlgn="base">
              <a:buNone/>
            </a:pPr>
            <a:r>
              <a:rPr lang="en-US" b="0" i="0" dirty="0">
                <a:solidFill>
                  <a:srgbClr val="334155"/>
                </a:solidFill>
                <a:effectLst/>
                <a:latin typeface="-apple-system"/>
              </a:rPr>
              <a:t>13.What are the types of blood cells ,give their full name. Name the pigment present in RBC. Which component of blood carry food, carbohydrates, nitrogenous waste and oxygen.</a:t>
            </a:r>
          </a:p>
          <a:p>
            <a:pPr marL="0" indent="0" algn="l" fontAlgn="base">
              <a:buNone/>
            </a:pPr>
            <a:r>
              <a:rPr lang="en-US" b="0" i="0" dirty="0">
                <a:solidFill>
                  <a:srgbClr val="334155"/>
                </a:solidFill>
                <a:effectLst/>
                <a:latin typeface="-apple-system"/>
              </a:rPr>
              <a:t>14.Name  Two main part of human heart, which is pumping part of heart ,How many chamber are there in heart ? which blood vessels that carry oxygenated blood and which vessels carry de oxygenated of blood</a:t>
            </a:r>
          </a:p>
          <a:p>
            <a:pPr marL="0" indent="0" algn="l" fontAlgn="base">
              <a:buNone/>
            </a:pPr>
            <a:r>
              <a:rPr lang="en-US" b="0" i="0" dirty="0">
                <a:solidFill>
                  <a:srgbClr val="334155"/>
                </a:solidFill>
                <a:effectLst/>
                <a:latin typeface="-apple-system"/>
              </a:rPr>
              <a:t>15.During  one cycle how many times blood goes to the heart of fish.</a:t>
            </a:r>
          </a:p>
          <a:p>
            <a:pPr marL="0" indent="0" algn="l" fontAlgn="base">
              <a:buNone/>
            </a:pPr>
            <a:r>
              <a:rPr lang="en-US" b="0" i="0" dirty="0">
                <a:solidFill>
                  <a:srgbClr val="334155"/>
                </a:solidFill>
                <a:effectLst/>
                <a:latin typeface="-apple-system"/>
              </a:rPr>
              <a:t>16.Name  the parts of plants which absorbs water and mineral from the soil ,where are they transported, name the conducting tissues of plants . what are the cellular elements of xylem. (</a:t>
            </a:r>
            <a:r>
              <a:rPr lang="en-US" b="0" i="0" dirty="0" err="1">
                <a:solidFill>
                  <a:srgbClr val="334155"/>
                </a:solidFill>
                <a:effectLst/>
                <a:latin typeface="-apple-system"/>
              </a:rPr>
              <a:t>Tracheids</a:t>
            </a:r>
            <a:r>
              <a:rPr lang="en-US" b="0" i="0" dirty="0">
                <a:solidFill>
                  <a:srgbClr val="334155"/>
                </a:solidFill>
                <a:effectLst/>
                <a:latin typeface="-apple-system"/>
              </a:rPr>
              <a:t> and vessels) .What is the similarity between </a:t>
            </a:r>
            <a:r>
              <a:rPr lang="en-US" b="0" i="0" dirty="0" err="1">
                <a:solidFill>
                  <a:srgbClr val="334155"/>
                </a:solidFill>
                <a:effectLst/>
                <a:latin typeface="-apple-system"/>
              </a:rPr>
              <a:t>tracheids</a:t>
            </a:r>
            <a:r>
              <a:rPr lang="en-US" b="0" i="0" dirty="0">
                <a:solidFill>
                  <a:srgbClr val="334155"/>
                </a:solidFill>
                <a:effectLst/>
                <a:latin typeface="-apple-system"/>
              </a:rPr>
              <a:t> and vessels</a:t>
            </a:r>
          </a:p>
          <a:p>
            <a:pPr marL="0" indent="0" algn="l" fontAlgn="base">
              <a:buNone/>
            </a:pPr>
            <a:r>
              <a:rPr lang="en-US" b="0" i="0" dirty="0">
                <a:solidFill>
                  <a:srgbClr val="334155"/>
                </a:solidFill>
                <a:effectLst/>
                <a:latin typeface="-apple-system"/>
              </a:rPr>
              <a:t>17. What is the rate of rise of water in flowering plants, how much water is used/absorbed in photosynthesis and other metabolic activities. (rate of rise of water is 10-100cm/minute ) (only  1-2 % of water is used)</a:t>
            </a:r>
          </a:p>
          <a:p>
            <a:pPr marL="0" indent="0" algn="l" fontAlgn="base">
              <a:buNone/>
            </a:pPr>
            <a:r>
              <a:rPr lang="en-US" b="0" i="0" dirty="0">
                <a:solidFill>
                  <a:srgbClr val="334155"/>
                </a:solidFill>
                <a:effectLst/>
                <a:latin typeface="-apple-system"/>
              </a:rPr>
              <a:t>18.Under optimal condition what quantity of water can leaf transpire in an hour. In case of tree how much it transpire  in it’s life time.</a:t>
            </a:r>
          </a:p>
          <a:p>
            <a:pPr marL="0" indent="0">
              <a:buNone/>
            </a:pPr>
            <a:endParaRPr lang="en-IN" dirty="0"/>
          </a:p>
        </p:txBody>
      </p:sp>
    </p:spTree>
    <p:extLst>
      <p:ext uri="{BB962C8B-B14F-4D97-AF65-F5344CB8AC3E}">
        <p14:creationId xmlns:p14="http://schemas.microsoft.com/office/powerpoint/2010/main" val="34580454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92BE80A-2EA1-1D13-6E4E-B2A60A3EBA75}"/>
              </a:ext>
            </a:extLst>
          </p:cNvPr>
          <p:cNvSpPr>
            <a:spLocks noGrp="1"/>
          </p:cNvSpPr>
          <p:nvPr>
            <p:ph idx="1"/>
          </p:nvPr>
        </p:nvSpPr>
        <p:spPr>
          <a:xfrm>
            <a:off x="432619" y="235974"/>
            <a:ext cx="10921181" cy="5940989"/>
          </a:xfrm>
        </p:spPr>
        <p:txBody>
          <a:bodyPr>
            <a:normAutofit fontScale="70000" lnSpcReduction="20000"/>
          </a:bodyPr>
          <a:lstStyle/>
          <a:p>
            <a:pPr marL="0" indent="0" algn="l" fontAlgn="base">
              <a:buNone/>
            </a:pPr>
            <a:r>
              <a:rPr lang="en-US" b="0" i="0" dirty="0">
                <a:solidFill>
                  <a:srgbClr val="334155"/>
                </a:solidFill>
                <a:effectLst/>
                <a:latin typeface="-apple-system"/>
              </a:rPr>
              <a:t>19. What are the minerals need by plants? What is Osmosis ? What are the factors that control the opening of stomata?</a:t>
            </a:r>
          </a:p>
          <a:p>
            <a:pPr marL="0" indent="0" algn="l" fontAlgn="base">
              <a:buNone/>
            </a:pPr>
            <a:r>
              <a:rPr lang="en-US" b="0" i="0" dirty="0">
                <a:solidFill>
                  <a:srgbClr val="334155"/>
                </a:solidFill>
                <a:effectLst/>
                <a:latin typeface="-apple-system"/>
              </a:rPr>
              <a:t>20.What is Excretion and Osmoregulation? which system is responsible for maintaining osmoregulation and excretion. ? why is it important?</a:t>
            </a:r>
          </a:p>
          <a:p>
            <a:pPr marL="0" indent="0" algn="l" fontAlgn="base">
              <a:buNone/>
            </a:pPr>
            <a:r>
              <a:rPr lang="en-US" b="0" i="0" dirty="0">
                <a:solidFill>
                  <a:srgbClr val="334155"/>
                </a:solidFill>
                <a:effectLst/>
                <a:latin typeface="-apple-system"/>
              </a:rPr>
              <a:t>21.Name the excretory system in human being, name the excretory unit in human being, What is the shape of kidney and where is it located.</a:t>
            </a:r>
          </a:p>
          <a:p>
            <a:pPr marL="0" indent="0" algn="l" fontAlgn="base">
              <a:buNone/>
            </a:pPr>
            <a:r>
              <a:rPr lang="en-US" b="0" i="0" dirty="0">
                <a:solidFill>
                  <a:srgbClr val="334155"/>
                </a:solidFill>
                <a:effectLst/>
                <a:latin typeface="-apple-system"/>
              </a:rPr>
              <a:t>22.What is  </a:t>
            </a:r>
            <a:r>
              <a:rPr lang="en-US" b="0" i="0" dirty="0" err="1">
                <a:solidFill>
                  <a:srgbClr val="334155"/>
                </a:solidFill>
                <a:effectLst/>
                <a:latin typeface="-apple-system"/>
              </a:rPr>
              <a:t>i</a:t>
            </a:r>
            <a:r>
              <a:rPr lang="en-US" b="0" i="0" dirty="0">
                <a:solidFill>
                  <a:srgbClr val="334155"/>
                </a:solidFill>
                <a:effectLst/>
                <a:latin typeface="-apple-system"/>
              </a:rPr>
              <a:t>)Ureters ii)Urinary bladder iii) urethra ?Name the chief nitrogenous waste products of human urine .</a:t>
            </a:r>
          </a:p>
          <a:p>
            <a:pPr marL="0" indent="0" algn="l" fontAlgn="base">
              <a:buNone/>
            </a:pPr>
            <a:r>
              <a:rPr lang="en-US" b="0" i="0" dirty="0">
                <a:solidFill>
                  <a:srgbClr val="334155"/>
                </a:solidFill>
                <a:effectLst/>
                <a:latin typeface="-apple-system"/>
              </a:rPr>
              <a:t>23.Blood passes through narrow capillaries and develops very high pressure due to which fluid part of blood is forced out where in kidney does this occur.</a:t>
            </a:r>
          </a:p>
          <a:p>
            <a:pPr marL="0" indent="0" algn="l" fontAlgn="base">
              <a:buNone/>
            </a:pPr>
            <a:r>
              <a:rPr lang="en-US" b="0" i="0" dirty="0">
                <a:solidFill>
                  <a:srgbClr val="334155"/>
                </a:solidFill>
                <a:effectLst/>
                <a:latin typeface="-apple-system"/>
              </a:rPr>
              <a:t>24.Which  contain nitrogenous waste  </a:t>
            </a:r>
            <a:r>
              <a:rPr lang="en-US" b="0" i="0" dirty="0" err="1">
                <a:solidFill>
                  <a:srgbClr val="334155"/>
                </a:solidFill>
                <a:effectLst/>
                <a:latin typeface="-apple-system"/>
              </a:rPr>
              <a:t>i</a:t>
            </a:r>
            <a:r>
              <a:rPr lang="en-US" b="0" i="0" dirty="0">
                <a:solidFill>
                  <a:srgbClr val="334155"/>
                </a:solidFill>
                <a:effectLst/>
                <a:latin typeface="-apple-system"/>
              </a:rPr>
              <a:t>) renal artery ii)renal vein. What is the function glomerulus?</a:t>
            </a:r>
          </a:p>
          <a:p>
            <a:pPr marL="0" indent="0" algn="l" fontAlgn="base">
              <a:buNone/>
            </a:pPr>
            <a:r>
              <a:rPr lang="en-US" b="0" i="0" dirty="0">
                <a:solidFill>
                  <a:srgbClr val="334155"/>
                </a:solidFill>
                <a:effectLst/>
                <a:latin typeface="-apple-system"/>
              </a:rPr>
              <a:t>25.What are  the main toxic waste that kidney filters, Name the substances which are reabsorbed from the tubules of nephron</a:t>
            </a:r>
          </a:p>
          <a:p>
            <a:pPr marL="0" indent="0" algn="l" fontAlgn="base">
              <a:buNone/>
            </a:pPr>
            <a:r>
              <a:rPr lang="en-US" dirty="0">
                <a:solidFill>
                  <a:srgbClr val="334155"/>
                </a:solidFill>
                <a:latin typeface="-apple-system"/>
              </a:rPr>
              <a:t>26.</a:t>
            </a:r>
            <a:r>
              <a:rPr lang="en-US" b="0" i="0" dirty="0">
                <a:solidFill>
                  <a:srgbClr val="334155"/>
                </a:solidFill>
                <a:effectLst/>
                <a:latin typeface="-apple-system"/>
              </a:rPr>
              <a:t>Where the complete digestion of carbohydrate, fats and protein takes place ? what is emulsification of fats.</a:t>
            </a:r>
          </a:p>
          <a:p>
            <a:pPr marL="0" indent="0" algn="l" fontAlgn="base">
              <a:buNone/>
            </a:pPr>
            <a:r>
              <a:rPr lang="en-US" b="0" i="0" dirty="0">
                <a:solidFill>
                  <a:srgbClr val="334155"/>
                </a:solidFill>
                <a:effectLst/>
                <a:latin typeface="-apple-system"/>
              </a:rPr>
              <a:t>27 Name the component of blood that helps in clotting of blood during any cut.</a:t>
            </a:r>
          </a:p>
          <a:p>
            <a:pPr marL="0" indent="0" algn="l" fontAlgn="base">
              <a:buNone/>
            </a:pPr>
            <a:r>
              <a:rPr lang="en-US" dirty="0">
                <a:solidFill>
                  <a:srgbClr val="334155"/>
                </a:solidFill>
                <a:latin typeface="-apple-system"/>
              </a:rPr>
              <a:t>28.</a:t>
            </a:r>
            <a:r>
              <a:rPr lang="en-US" b="0" i="0" dirty="0">
                <a:solidFill>
                  <a:srgbClr val="334155"/>
                </a:solidFill>
                <a:effectLst/>
                <a:latin typeface="-apple-system"/>
              </a:rPr>
              <a:t> When we breathe out why does air passage not collapse .?</a:t>
            </a:r>
          </a:p>
          <a:p>
            <a:pPr marL="0" indent="0" algn="l" fontAlgn="base">
              <a:buNone/>
            </a:pPr>
            <a:r>
              <a:rPr lang="en-US" b="0" i="0" dirty="0">
                <a:solidFill>
                  <a:srgbClr val="334155"/>
                </a:solidFill>
                <a:effectLst/>
                <a:latin typeface="-apple-system"/>
              </a:rPr>
              <a:t>29.Name the substance whose build up in muscles  during the vigorous physical exercise may cause cramps.</a:t>
            </a:r>
          </a:p>
          <a:p>
            <a:pPr marL="0" indent="0" algn="l" fontAlgn="base">
              <a:buNone/>
            </a:pPr>
            <a:r>
              <a:rPr lang="en-US" b="0" i="0" dirty="0">
                <a:solidFill>
                  <a:srgbClr val="334155"/>
                </a:solidFill>
                <a:effectLst/>
                <a:latin typeface="-apple-system"/>
              </a:rPr>
              <a:t>30. which blood corpuscles are called soldiers of body and why</a:t>
            </a:r>
          </a:p>
          <a:p>
            <a:pPr marL="0" indent="0">
              <a:buNone/>
            </a:pPr>
            <a:endParaRPr lang="en-IN" dirty="0"/>
          </a:p>
        </p:txBody>
      </p:sp>
    </p:spTree>
    <p:extLst>
      <p:ext uri="{BB962C8B-B14F-4D97-AF65-F5344CB8AC3E}">
        <p14:creationId xmlns:p14="http://schemas.microsoft.com/office/powerpoint/2010/main" val="26323223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20B7DCB-BF31-4A57-6DC5-133FE2B8F29E}"/>
              </a:ext>
            </a:extLst>
          </p:cNvPr>
          <p:cNvSpPr>
            <a:spLocks noGrp="1"/>
          </p:cNvSpPr>
          <p:nvPr>
            <p:ph idx="1"/>
          </p:nvPr>
        </p:nvSpPr>
        <p:spPr>
          <a:xfrm>
            <a:off x="344129" y="393290"/>
            <a:ext cx="10931012" cy="5764009"/>
          </a:xfrm>
        </p:spPr>
        <p:txBody>
          <a:bodyPr>
            <a:normAutofit fontScale="62500" lnSpcReduction="20000"/>
          </a:bodyPr>
          <a:lstStyle/>
          <a:p>
            <a:pPr marL="0" indent="0" algn="l" fontAlgn="base">
              <a:buNone/>
            </a:pPr>
            <a:r>
              <a:rPr lang="en-IN" b="0" i="0" dirty="0">
                <a:solidFill>
                  <a:srgbClr val="334155"/>
                </a:solidFill>
                <a:effectLst/>
                <a:latin typeface="-apple-system"/>
              </a:rPr>
              <a:t>31.Which is the statement is incorrect  </a:t>
            </a:r>
            <a:r>
              <a:rPr lang="en-IN" b="0" i="0" dirty="0" err="1">
                <a:solidFill>
                  <a:srgbClr val="334155"/>
                </a:solidFill>
                <a:effectLst/>
                <a:latin typeface="-apple-system"/>
              </a:rPr>
              <a:t>i</a:t>
            </a:r>
            <a:r>
              <a:rPr lang="en-IN" b="0" i="0" dirty="0">
                <a:solidFill>
                  <a:srgbClr val="334155"/>
                </a:solidFill>
                <a:effectLst/>
                <a:latin typeface="-apple-system"/>
              </a:rPr>
              <a:t>) they synthesise  carbohydrate and water in presence of sunlight and chlorophyll ii)they store carbohydrate in form of </a:t>
            </a:r>
            <a:r>
              <a:rPr lang="en-IN" b="0" i="0" dirty="0" err="1">
                <a:solidFill>
                  <a:srgbClr val="334155"/>
                </a:solidFill>
                <a:effectLst/>
                <a:latin typeface="-apple-system"/>
              </a:rPr>
              <a:t>strach</a:t>
            </a:r>
            <a:r>
              <a:rPr lang="en-IN" b="0" i="0" dirty="0">
                <a:solidFill>
                  <a:srgbClr val="334155"/>
                </a:solidFill>
                <a:effectLst/>
                <a:latin typeface="-apple-system"/>
              </a:rPr>
              <a:t>  iii) convert CO2 and water to carbohydrate in absence of sunlight</a:t>
            </a:r>
          </a:p>
          <a:p>
            <a:pPr marL="0" indent="0" algn="l" fontAlgn="base">
              <a:buNone/>
            </a:pPr>
            <a:r>
              <a:rPr lang="en-IN" b="0" i="0" dirty="0">
                <a:solidFill>
                  <a:srgbClr val="334155"/>
                </a:solidFill>
                <a:effectLst/>
                <a:latin typeface="-apple-system"/>
              </a:rPr>
              <a:t>32. a)Heterotrophs do not synthesise their food /  heterotrophs utilise solar energy which statement is correct b) which statement is correct Mouth–&gt; Stomach–&gt;small intestine—-&gt; oesophagus –&gt; large intestine /  Mouth –&gt; oesophagus—&gt;stomach—&gt;small intestine —&gt; large intestine.</a:t>
            </a:r>
          </a:p>
          <a:p>
            <a:pPr marL="0" indent="0" algn="l" fontAlgn="base">
              <a:buNone/>
            </a:pPr>
            <a:r>
              <a:rPr lang="en-IN" b="0" i="0" dirty="0">
                <a:solidFill>
                  <a:srgbClr val="334155"/>
                </a:solidFill>
                <a:effectLst/>
                <a:latin typeface="-apple-system"/>
              </a:rPr>
              <a:t>33.a) If  salivary amylase is not in salvia than  which will be affected most  </a:t>
            </a:r>
            <a:r>
              <a:rPr lang="en-IN" b="0" i="0" dirty="0" err="1">
                <a:solidFill>
                  <a:srgbClr val="334155"/>
                </a:solidFill>
                <a:effectLst/>
                <a:latin typeface="-apple-system"/>
              </a:rPr>
              <a:t>i</a:t>
            </a:r>
            <a:r>
              <a:rPr lang="en-IN" b="0" i="0" dirty="0">
                <a:solidFill>
                  <a:srgbClr val="334155"/>
                </a:solidFill>
                <a:effectLst/>
                <a:latin typeface="-apple-system"/>
              </a:rPr>
              <a:t>)Absorption of vitamins ii) starch breaking down into sugar. b) HCl in stomach is protected by pepsin/mucus. c)Which part of alimentary canal </a:t>
            </a:r>
            <a:r>
              <a:rPr lang="en-IN" b="0" i="0" dirty="0" err="1">
                <a:solidFill>
                  <a:srgbClr val="334155"/>
                </a:solidFill>
                <a:effectLst/>
                <a:latin typeface="-apple-system"/>
              </a:rPr>
              <a:t>recives</a:t>
            </a:r>
            <a:r>
              <a:rPr lang="en-IN" b="0" i="0" dirty="0">
                <a:solidFill>
                  <a:srgbClr val="334155"/>
                </a:solidFill>
                <a:effectLst/>
                <a:latin typeface="-apple-system"/>
              </a:rPr>
              <a:t> bile juice from liver stomach or small intestine  d) presence of Starch/Proteins can be determined when few drops of iodine is put on rice e) Final digestion of food takes place in _______. f) which is correct  TRYPSIN digest protein and LIPASE  emulsified fats   OR   TRYPSIN emulsified fats  and  LIPASE  digest protein</a:t>
            </a:r>
          </a:p>
          <a:p>
            <a:pPr marL="0" indent="0" algn="l" fontAlgn="base">
              <a:buNone/>
            </a:pPr>
            <a:r>
              <a:rPr lang="en-IN" b="0" i="0" dirty="0">
                <a:solidFill>
                  <a:srgbClr val="334155"/>
                </a:solidFill>
                <a:effectLst/>
                <a:latin typeface="-apple-system"/>
              </a:rPr>
              <a:t>34Which of following is correct  of anaerobic reaction in yeast </a:t>
            </a:r>
          </a:p>
          <a:p>
            <a:pPr marL="0" indent="0" algn="l" fontAlgn="base">
              <a:buNone/>
            </a:pPr>
            <a:r>
              <a:rPr lang="en-IN" b="0" i="0" dirty="0" err="1">
                <a:solidFill>
                  <a:srgbClr val="334155"/>
                </a:solidFill>
                <a:effectLst/>
                <a:latin typeface="-apple-system"/>
              </a:rPr>
              <a:t>i</a:t>
            </a:r>
            <a:r>
              <a:rPr lang="en-IN" b="0" i="0" dirty="0">
                <a:solidFill>
                  <a:srgbClr val="334155"/>
                </a:solidFill>
                <a:effectLst/>
                <a:latin typeface="-apple-system"/>
              </a:rPr>
              <a:t>) Glucose —–cytoplasm—-&gt;Pyruvate —— mitochondria—-&gt; Latic acid  ii) Glucose——cytoplasm—&gt; pyruvate–.— cytoplasm —-&gt; Ethanol + CO2.</a:t>
            </a:r>
          </a:p>
          <a:p>
            <a:pPr marL="0" indent="0" algn="l" fontAlgn="base">
              <a:buNone/>
            </a:pPr>
            <a:r>
              <a:rPr lang="en-IN" b="0" i="0" dirty="0">
                <a:solidFill>
                  <a:srgbClr val="334155"/>
                </a:solidFill>
                <a:effectLst/>
                <a:latin typeface="-apple-system"/>
              </a:rPr>
              <a:t>35. Which of the following combination is correct for aerobic respiration  </a:t>
            </a:r>
            <a:r>
              <a:rPr lang="en-IN" b="0" i="0" dirty="0" err="1">
                <a:solidFill>
                  <a:srgbClr val="334155"/>
                </a:solidFill>
                <a:effectLst/>
                <a:latin typeface="-apple-system"/>
              </a:rPr>
              <a:t>i</a:t>
            </a:r>
            <a:r>
              <a:rPr lang="en-IN" b="0" i="0" dirty="0">
                <a:solidFill>
                  <a:srgbClr val="334155"/>
                </a:solidFill>
                <a:effectLst/>
                <a:latin typeface="-apple-system"/>
              </a:rPr>
              <a:t>)Glucose——–(cytoplasm)—-&gt;Pyruvate  + Energy —– (mitochondria )—-&gt; CO2 +H2O  ii) Glucose——- (cytoplasm) —&gt; Pyruvate  + Energy ——(mitochondria) —&gt; CO2 +H2O + Energy.</a:t>
            </a:r>
          </a:p>
          <a:p>
            <a:pPr marL="0" indent="0" algn="l" fontAlgn="base">
              <a:buNone/>
            </a:pPr>
            <a:r>
              <a:rPr lang="en-IN" b="0" i="0" dirty="0">
                <a:solidFill>
                  <a:srgbClr val="334155"/>
                </a:solidFill>
                <a:effectLst/>
                <a:latin typeface="-apple-system"/>
              </a:rPr>
              <a:t>36.Combine  the correct statement </a:t>
            </a:r>
            <a:r>
              <a:rPr lang="en-IN" b="0" i="0" dirty="0" err="1">
                <a:solidFill>
                  <a:srgbClr val="334155"/>
                </a:solidFill>
                <a:effectLst/>
                <a:latin typeface="-apple-system"/>
              </a:rPr>
              <a:t>i</a:t>
            </a:r>
            <a:r>
              <a:rPr lang="en-IN" b="0" i="0" dirty="0">
                <a:solidFill>
                  <a:srgbClr val="334155"/>
                </a:solidFill>
                <a:effectLst/>
                <a:latin typeface="-apple-system"/>
              </a:rPr>
              <a:t>) During inhalation ribs move in ward  and diaphragm is raised  ii) In the alveoli ,the exchange of gases takes place oxygen from alveolar air diffuses into blood and CO2  from blood to Alveolar air  iii)</a:t>
            </a:r>
            <a:r>
              <a:rPr lang="en-IN" b="0" i="0" dirty="0" err="1">
                <a:solidFill>
                  <a:srgbClr val="334155"/>
                </a:solidFill>
                <a:effectLst/>
                <a:latin typeface="-apple-system"/>
              </a:rPr>
              <a:t>Hemoglobin</a:t>
            </a:r>
            <a:r>
              <a:rPr lang="en-IN" b="0" i="0" dirty="0">
                <a:solidFill>
                  <a:srgbClr val="334155"/>
                </a:solidFill>
                <a:effectLst/>
                <a:latin typeface="-apple-system"/>
              </a:rPr>
              <a:t> has great affinity for CO2 iv) Alveoli increase the surface aera of exchange of gases</a:t>
            </a:r>
          </a:p>
          <a:p>
            <a:pPr marL="0" indent="0" algn="l" fontAlgn="base">
              <a:buNone/>
            </a:pPr>
            <a:r>
              <a:rPr lang="en-IN" dirty="0">
                <a:solidFill>
                  <a:srgbClr val="334155"/>
                </a:solidFill>
                <a:latin typeface="-apple-system"/>
              </a:rPr>
              <a:t>37.</a:t>
            </a:r>
            <a:r>
              <a:rPr lang="en-IN" b="0" i="0" dirty="0">
                <a:solidFill>
                  <a:srgbClr val="334155"/>
                </a:solidFill>
                <a:effectLst/>
                <a:latin typeface="-apple-system"/>
              </a:rPr>
              <a:t>Make the correct sequence  a)Nostril, larynx, pharynx, trachea, lungs b) Nostrils , pharynx, larynx ,trachea, alveoli</a:t>
            </a:r>
          </a:p>
          <a:p>
            <a:pPr marL="0" indent="0" algn="l" fontAlgn="base">
              <a:buNone/>
            </a:pPr>
            <a:r>
              <a:rPr lang="en-IN" dirty="0">
                <a:solidFill>
                  <a:srgbClr val="334155"/>
                </a:solidFill>
                <a:latin typeface="-apple-system"/>
              </a:rPr>
              <a:t>38.</a:t>
            </a:r>
            <a:r>
              <a:rPr lang="en-IN" b="0" i="0" dirty="0">
                <a:solidFill>
                  <a:srgbClr val="334155"/>
                </a:solidFill>
                <a:effectLst/>
                <a:latin typeface="-apple-system"/>
              </a:rPr>
              <a:t>Respiration takes place in a) alveoli of lungs  b) alveoli and throat</a:t>
            </a:r>
          </a:p>
        </p:txBody>
      </p:sp>
    </p:spTree>
    <p:extLst>
      <p:ext uri="{BB962C8B-B14F-4D97-AF65-F5344CB8AC3E}">
        <p14:creationId xmlns:p14="http://schemas.microsoft.com/office/powerpoint/2010/main" val="29051298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9CE9E47-C3E6-7CFB-F374-A0C1E2CEA5E3}"/>
              </a:ext>
            </a:extLst>
          </p:cNvPr>
          <p:cNvSpPr>
            <a:spLocks noGrp="1"/>
          </p:cNvSpPr>
          <p:nvPr>
            <p:ph idx="1"/>
          </p:nvPr>
        </p:nvSpPr>
        <p:spPr>
          <a:xfrm>
            <a:off x="383458" y="363794"/>
            <a:ext cx="10970342" cy="5813169"/>
          </a:xfrm>
        </p:spPr>
        <p:txBody>
          <a:bodyPr>
            <a:normAutofit fontScale="55000" lnSpcReduction="20000"/>
          </a:bodyPr>
          <a:lstStyle/>
          <a:p>
            <a:pPr marL="0" indent="0" algn="l" fontAlgn="base">
              <a:buNone/>
            </a:pPr>
            <a:r>
              <a:rPr lang="en-US" b="0" i="0" dirty="0">
                <a:solidFill>
                  <a:srgbClr val="334155"/>
                </a:solidFill>
                <a:effectLst/>
                <a:latin typeface="-apple-system"/>
              </a:rPr>
              <a:t>38.Which of the following statements are true for HEART a)Left atrium receives oxygenated blood  from different parts of body while right atrium  receives deoxygenated  blood  from the lungs  b) left ventricle pumps oxygenated blood  to different parts of body while right ventricle pumps deoxygenated blood to lungs  c) Right atrium receives deoxygenated blood from different parts of body where as left atrium  pumps oxygenated blood to different parts of body.</a:t>
            </a:r>
          </a:p>
          <a:p>
            <a:pPr marL="0" indent="0" algn="l" fontAlgn="base">
              <a:buNone/>
            </a:pPr>
            <a:r>
              <a:rPr lang="en-US" b="0" i="0" dirty="0">
                <a:solidFill>
                  <a:srgbClr val="334155"/>
                </a:solidFill>
                <a:effectLst/>
                <a:latin typeface="-apple-system"/>
              </a:rPr>
              <a:t>39.Which prevents the black flow of blood in heart? The blood leaving the tissues becomes rich in  Oxygen/ CO2.Does oxidation of CO2 takes place in photosynthesis? The opening and closing of stomata depends upon a) oxygen b) water in the guard cells c) temperature Adde</a:t>
            </a:r>
          </a:p>
          <a:p>
            <a:pPr marL="0" indent="0" algn="l" fontAlgn="base">
              <a:buNone/>
            </a:pPr>
            <a:r>
              <a:rPr lang="en-US" b="0" i="0" dirty="0">
                <a:solidFill>
                  <a:srgbClr val="334155"/>
                </a:solidFill>
                <a:effectLst/>
                <a:latin typeface="-apple-system"/>
              </a:rPr>
              <a:t>40Where is  Pyruvic acid converted into lactic acid in absence of oxygen. Added:</a:t>
            </a:r>
          </a:p>
          <a:p>
            <a:pPr marL="0" indent="0" algn="l" fontAlgn="base">
              <a:buNone/>
            </a:pPr>
            <a:r>
              <a:rPr lang="en-US" b="0" i="0" dirty="0">
                <a:solidFill>
                  <a:srgbClr val="334155"/>
                </a:solidFill>
                <a:effectLst/>
                <a:latin typeface="-apple-system"/>
              </a:rPr>
              <a:t>41.Name the process involved a)the process in plants that links light energy with chemical energy  b) the organism that can prepare their own food c)the cells that surrounds the stomata  d) organism that cannot prepare their food e) the enzymes secreted from gastric glands in stomach acts on protein Ad</a:t>
            </a:r>
          </a:p>
          <a:p>
            <a:pPr marL="0" indent="0" algn="l" fontAlgn="base">
              <a:buNone/>
            </a:pPr>
            <a:r>
              <a:rPr lang="en-US" b="0" i="0" dirty="0">
                <a:solidFill>
                  <a:srgbClr val="334155"/>
                </a:solidFill>
                <a:effectLst/>
                <a:latin typeface="-apple-system"/>
              </a:rPr>
              <a:t>42.Give reason :  all plants give oxygen in day and CO2 during night or if plant release CO2 during day and taking in oxygen  does it mean that there is no photosynthesis. Ad</a:t>
            </a:r>
          </a:p>
          <a:p>
            <a:pPr marL="0" indent="0" algn="l" fontAlgn="base">
              <a:buNone/>
            </a:pPr>
            <a:r>
              <a:rPr lang="en-US" b="0" i="0" dirty="0">
                <a:solidFill>
                  <a:srgbClr val="FF0000"/>
                </a:solidFill>
                <a:effectLst/>
                <a:latin typeface="arial black" panose="020B0A04020102020204" pitchFamily="34" charset="0"/>
              </a:rPr>
              <a:t>43.How does opening and closing of stomata takes place    ?  If two plants are taken in oxygen free containers one is kept in light and other in dark which one will longer and why? (2024)</a:t>
            </a:r>
            <a:r>
              <a:rPr lang="en-US" b="0" i="0" dirty="0">
                <a:solidFill>
                  <a:srgbClr val="334155"/>
                </a:solidFill>
                <a:effectLst/>
                <a:latin typeface="-apple-system"/>
              </a:rPr>
              <a:t>Ad</a:t>
            </a:r>
          </a:p>
          <a:p>
            <a:pPr marL="0" indent="0" algn="l" fontAlgn="base">
              <a:buNone/>
            </a:pPr>
            <a:r>
              <a:rPr lang="en-US" b="0" i="0" dirty="0">
                <a:solidFill>
                  <a:srgbClr val="334155"/>
                </a:solidFill>
                <a:effectLst/>
                <a:latin typeface="-apple-system"/>
              </a:rPr>
              <a:t>44.Is nutrition necessity for an organism why ?  If leaves of plant is coated with Vaseline will the plant remain healthy if not why? Ad</a:t>
            </a:r>
          </a:p>
          <a:p>
            <a:pPr marL="0" indent="0" algn="l" fontAlgn="base">
              <a:buNone/>
            </a:pPr>
            <a:r>
              <a:rPr lang="en-US" b="0" i="0" dirty="0">
                <a:solidFill>
                  <a:srgbClr val="334155"/>
                </a:solidFill>
                <a:effectLst/>
                <a:latin typeface="-apple-system"/>
              </a:rPr>
              <a:t>45.What will happen  if mucus is not secreted by gastric glands? What is the significance of emulsification of fats. What causes the movement of food inside alimentary </a:t>
            </a:r>
            <a:r>
              <a:rPr lang="en-US" b="0" i="0" dirty="0" err="1">
                <a:solidFill>
                  <a:srgbClr val="334155"/>
                </a:solidFill>
                <a:effectLst/>
                <a:latin typeface="-apple-system"/>
              </a:rPr>
              <a:t>canal?Add</a:t>
            </a:r>
            <a:endParaRPr lang="en-US" b="0" i="0" dirty="0">
              <a:solidFill>
                <a:srgbClr val="334155"/>
              </a:solidFill>
              <a:effectLst/>
              <a:latin typeface="-apple-system"/>
            </a:endParaRPr>
          </a:p>
          <a:p>
            <a:pPr marL="0" indent="0" algn="l" fontAlgn="base">
              <a:buNone/>
            </a:pPr>
            <a:r>
              <a:rPr lang="en-US" b="0" i="0" dirty="0">
                <a:solidFill>
                  <a:srgbClr val="334155"/>
                </a:solidFill>
                <a:effectLst/>
                <a:latin typeface="-apple-system"/>
              </a:rPr>
              <a:t>46.Why there is complete absorption of food takes place in alimentary canal? What is the role of mouth and gastric glands in stomach in digestion. A</a:t>
            </a:r>
          </a:p>
          <a:p>
            <a:pPr marL="0" indent="0" algn="l" fontAlgn="base">
              <a:buNone/>
            </a:pPr>
            <a:r>
              <a:rPr lang="en-US" b="0" i="0" dirty="0">
                <a:solidFill>
                  <a:srgbClr val="334155"/>
                </a:solidFill>
                <a:effectLst/>
                <a:latin typeface="-apple-system"/>
              </a:rPr>
              <a:t>47.Why is the blood circulation in human body is double circulatory and what is the advantage of four chamber in the heart of human being?</a:t>
            </a:r>
          </a:p>
          <a:p>
            <a:pPr marL="0" indent="0" algn="l" fontAlgn="base">
              <a:buNone/>
            </a:pPr>
            <a:r>
              <a:rPr lang="en-US" b="0" i="0" dirty="0">
                <a:solidFill>
                  <a:srgbClr val="334155"/>
                </a:solidFill>
                <a:effectLst/>
                <a:latin typeface="-apple-system"/>
              </a:rPr>
              <a:t>48.a) Trypsin   release by_____ digest_____ b) Amylase release by _____ digest______  c)Bile release by_____ digest _____ d)Pepsin released by ___- digest____  e)Lipase released by___- </a:t>
            </a:r>
            <a:r>
              <a:rPr lang="en-US" b="0" i="0" dirty="0" err="1">
                <a:solidFill>
                  <a:srgbClr val="334155"/>
                </a:solidFill>
                <a:effectLst/>
                <a:latin typeface="-apple-system"/>
              </a:rPr>
              <a:t>diges</a:t>
            </a:r>
            <a:endParaRPr lang="en-US" b="0" i="0" dirty="0">
              <a:solidFill>
                <a:srgbClr val="334155"/>
              </a:solidFill>
              <a:effectLst/>
              <a:latin typeface="-apple-system"/>
            </a:endParaRPr>
          </a:p>
          <a:p>
            <a:pPr marL="0" indent="0">
              <a:buNone/>
            </a:pPr>
            <a:endParaRPr lang="en-IN" dirty="0"/>
          </a:p>
        </p:txBody>
      </p:sp>
    </p:spTree>
    <p:extLst>
      <p:ext uri="{BB962C8B-B14F-4D97-AF65-F5344CB8AC3E}">
        <p14:creationId xmlns:p14="http://schemas.microsoft.com/office/powerpoint/2010/main" val="38219526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0AB5733-B7D6-35D5-21D0-EF2201B2DEFB}"/>
              </a:ext>
            </a:extLst>
          </p:cNvPr>
          <p:cNvSpPr>
            <a:spLocks noGrp="1"/>
          </p:cNvSpPr>
          <p:nvPr>
            <p:ph idx="1"/>
          </p:nvPr>
        </p:nvSpPr>
        <p:spPr>
          <a:xfrm>
            <a:off x="462116" y="432619"/>
            <a:ext cx="10891684" cy="5744344"/>
          </a:xfrm>
        </p:spPr>
        <p:txBody>
          <a:bodyPr>
            <a:normAutofit fontScale="77500" lnSpcReduction="20000"/>
          </a:bodyPr>
          <a:lstStyle/>
          <a:p>
            <a:pPr algn="l" fontAlgn="base">
              <a:buFont typeface="+mj-lt"/>
              <a:buAutoNum type="arabicPeriod"/>
            </a:pPr>
            <a:r>
              <a:rPr lang="en-US" b="0" i="0" dirty="0">
                <a:solidFill>
                  <a:srgbClr val="334155"/>
                </a:solidFill>
                <a:effectLst/>
                <a:latin typeface="-apple-system"/>
              </a:rPr>
              <a:t>Why and how does water enter into root Xylem  continuously?  Why is </a:t>
            </a:r>
            <a:r>
              <a:rPr lang="en-US" b="0" i="0" dirty="0" err="1">
                <a:solidFill>
                  <a:srgbClr val="334155"/>
                </a:solidFill>
                <a:effectLst/>
                <a:latin typeface="-apple-system"/>
              </a:rPr>
              <a:t>transpritation</a:t>
            </a:r>
            <a:r>
              <a:rPr lang="en-US" b="0" i="0" dirty="0">
                <a:solidFill>
                  <a:srgbClr val="334155"/>
                </a:solidFill>
                <a:effectLst/>
                <a:latin typeface="-apple-system"/>
              </a:rPr>
              <a:t> important? A</a:t>
            </a:r>
          </a:p>
          <a:p>
            <a:pPr algn="l" fontAlgn="base">
              <a:buFont typeface="+mj-lt"/>
              <a:buAutoNum type="arabicPeriod"/>
            </a:pPr>
            <a:r>
              <a:rPr lang="en-US" b="0" i="0" dirty="0">
                <a:solidFill>
                  <a:srgbClr val="334155"/>
                </a:solidFill>
                <a:effectLst/>
                <a:latin typeface="-apple-system"/>
              </a:rPr>
              <a:t>IMPORTANT LONG ANSWERS  1) Explain  process of nutrition of amoeba  with figure .2) Describe the alimentary canal of man with figure 3)Explain the process of Breathing with figure 4) Describe the digestion of carbohydrates, proteins and fats  5) explain the flow of blood through heart   figure 6) explain Urine formation through kidney with figure.</a:t>
            </a:r>
          </a:p>
          <a:p>
            <a:pPr algn="l" fontAlgn="base">
              <a:buFont typeface="+mj-lt"/>
              <a:buAutoNum type="arabicPeriod"/>
            </a:pPr>
            <a:r>
              <a:rPr lang="en-US" b="0" i="0" dirty="0">
                <a:solidFill>
                  <a:srgbClr val="FF0000"/>
                </a:solidFill>
                <a:effectLst/>
                <a:latin typeface="arial black" panose="020B0A04020102020204" pitchFamily="34" charset="0"/>
              </a:rPr>
              <a:t>What is the role of HCl, Villi , Anal Sphincter, Lipase (2024) Why is respiratory pigment  needed in multicellular organism with large size of body (2024) (</a:t>
            </a:r>
            <a:r>
              <a:rPr lang="en-US" b="0" i="0" dirty="0" err="1">
                <a:solidFill>
                  <a:srgbClr val="FF0000"/>
                </a:solidFill>
                <a:effectLst/>
                <a:latin typeface="arial black" panose="020B0A04020102020204" pitchFamily="34" charset="0"/>
              </a:rPr>
              <a:t>i</a:t>
            </a:r>
            <a:r>
              <a:rPr lang="en-US" b="0" i="0" dirty="0">
                <a:solidFill>
                  <a:srgbClr val="FF0000"/>
                </a:solidFill>
                <a:effectLst/>
                <a:latin typeface="arial black" panose="020B0A04020102020204" pitchFamily="34" charset="0"/>
              </a:rPr>
              <a:t>) Assertation :The rate of breathing in aquatic organism is much faster than terrestrial animals Reason :  The amount of O2 is high in water as compared in air </a:t>
            </a:r>
            <a:r>
              <a:rPr lang="en-US" b="0" i="0" dirty="0">
                <a:solidFill>
                  <a:srgbClr val="333300"/>
                </a:solidFill>
                <a:effectLst/>
                <a:latin typeface="arial black" panose="020B0A04020102020204" pitchFamily="34" charset="0"/>
              </a:rPr>
              <a:t>Ans True for both the cases</a:t>
            </a:r>
            <a:endParaRPr lang="en-US" b="0" i="0" dirty="0">
              <a:solidFill>
                <a:srgbClr val="334155"/>
              </a:solidFill>
              <a:effectLst/>
              <a:latin typeface="-apple-system"/>
            </a:endParaRPr>
          </a:p>
          <a:p>
            <a:pPr algn="l" fontAlgn="base">
              <a:buFont typeface="+mj-lt"/>
              <a:buAutoNum type="arabicPeriod"/>
            </a:pPr>
            <a:r>
              <a:rPr lang="en-US" b="0" i="0" dirty="0">
                <a:solidFill>
                  <a:srgbClr val="FF0000"/>
                </a:solidFill>
                <a:effectLst/>
                <a:latin typeface="arial black" panose="020B0A04020102020204" pitchFamily="34" charset="0"/>
              </a:rPr>
              <a:t>Give Reasons : a)Rings of Cartilages are present in the throat b) Lungs always contain a residual vol. of air  c)The diaphragm flattens and ribs are lifted up when we breathe in d)wall of alveoli contain an extensive network of blood vessels ,(2024) e) Name the movement that take place along the gut in human digestive system how do they help in digestion ? f)Where is the bile juice stored state the two role of it.</a:t>
            </a:r>
            <a:endParaRPr lang="en-US" b="0" i="0" dirty="0">
              <a:solidFill>
                <a:srgbClr val="334155"/>
              </a:solidFill>
              <a:effectLst/>
              <a:latin typeface="-apple-system"/>
            </a:endParaRPr>
          </a:p>
          <a:p>
            <a:pPr marL="0" indent="0">
              <a:buNone/>
            </a:pPr>
            <a:endParaRPr lang="en-IN" dirty="0"/>
          </a:p>
        </p:txBody>
      </p:sp>
    </p:spTree>
    <p:extLst>
      <p:ext uri="{BB962C8B-B14F-4D97-AF65-F5344CB8AC3E}">
        <p14:creationId xmlns:p14="http://schemas.microsoft.com/office/powerpoint/2010/main" val="17983486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1913</Words>
  <Application>Microsoft Office PowerPoint</Application>
  <PresentationFormat>Widescreen</PresentationFormat>
  <Paragraphs>57</Paragraphs>
  <Slides>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-apple-system</vt:lpstr>
      <vt:lpstr>Arial</vt:lpstr>
      <vt:lpstr>arial black</vt:lpstr>
      <vt:lpstr>Calibri</vt:lpstr>
      <vt:lpstr>Calibri Light</vt:lpstr>
      <vt:lpstr>Office Theme</vt:lpstr>
      <vt:lpstr>Life Process Science class x Important Questions</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PARTH OBEROI</dc:creator>
  <cp:lastModifiedBy>PARTH OBEROI</cp:lastModifiedBy>
  <cp:revision>1</cp:revision>
  <dcterms:created xsi:type="dcterms:W3CDTF">2025-01-30T07:46:15Z</dcterms:created>
  <dcterms:modified xsi:type="dcterms:W3CDTF">2025-01-30T07:46:53Z</dcterms:modified>
</cp:coreProperties>
</file>