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EB9D3-C6B5-063B-8229-F8F622F765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C79801D-141B-D30D-C24C-1F8B2CEA5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03D48C2-189C-4F6C-250E-B7EC630C7282}"/>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71E5D1F5-4362-7B98-87C0-7F1641AB71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BC66720-6597-90D9-EAE9-B2685D3E7510}"/>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858223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256A-9E2C-FF1D-5F07-E93B865DFAE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104B4CB-FF6E-D559-C597-06FD31FE1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5372464-3CA9-7CEF-E3C7-8E15302FFC09}"/>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B37DFA3D-D9FD-46A7-6ACA-D8E25A4EC10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0D02A6-0A93-1F4C-87B4-2CDA01310A44}"/>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1631948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B2871-FAE3-E45E-ED32-312699434A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360DAA8-F75D-822B-17D5-733DBCDB85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7C6A20-E057-9FA2-13BE-1BB5846E3C75}"/>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CCE375E6-A9A7-7217-4D9B-B5844C65E4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11FF13-988B-6C7D-EEFE-0D36FD5CB3CA}"/>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216201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49EC7-BC66-F85D-0105-3620AE26840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67E6BFE-BAEE-8B43-29BE-8E13B51B3D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193ED26-3158-73DF-9EF8-40BEE7C4A7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4ADDA3-49BE-2C30-A5CE-3C8DACA608BA}"/>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6" name="Footer Placeholder 5">
            <a:extLst>
              <a:ext uri="{FF2B5EF4-FFF2-40B4-BE49-F238E27FC236}">
                <a16:creationId xmlns:a16="http://schemas.microsoft.com/office/drawing/2014/main" id="{3617F04B-6152-1C41-0FEB-E738FC341B5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82F0104-0C26-9E43-0BC8-4640818CAC6F}"/>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571847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61F5-DC48-C9F2-45C3-DBB6334086D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67C4874-5E60-3C01-37E6-AF9EAECA3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A608F-55D5-8BB0-9EA3-4A18B54247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1C094C4-DD4E-2B54-B2A0-C44DD8D1A0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B42DDC-DECD-84E8-CA95-4866FB4FD9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B770A59-A660-6A3F-2E09-A532090CC3EE}"/>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8" name="Footer Placeholder 7">
            <a:extLst>
              <a:ext uri="{FF2B5EF4-FFF2-40B4-BE49-F238E27FC236}">
                <a16:creationId xmlns:a16="http://schemas.microsoft.com/office/drawing/2014/main" id="{880C3285-E7DD-F921-1230-FFC4E3CC45C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76092C0-53A7-F57F-1C16-104076DEA658}"/>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1263683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737C-3517-F66F-FCB5-4B5EB9045ED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2596155-A63E-0BF4-3500-9EBF0A1E9ACE}"/>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4" name="Footer Placeholder 3">
            <a:extLst>
              <a:ext uri="{FF2B5EF4-FFF2-40B4-BE49-F238E27FC236}">
                <a16:creationId xmlns:a16="http://schemas.microsoft.com/office/drawing/2014/main" id="{0340F59F-10C0-B8CF-A5C1-7E9CF0921C9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9F78CA6-0235-59B3-58EC-CCC9E033AEA6}"/>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38136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FFE7B6-6AC8-E1E5-996D-DDB3E6140E2C}"/>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3" name="Footer Placeholder 2">
            <a:extLst>
              <a:ext uri="{FF2B5EF4-FFF2-40B4-BE49-F238E27FC236}">
                <a16:creationId xmlns:a16="http://schemas.microsoft.com/office/drawing/2014/main" id="{8ED9835F-6D7C-5244-0A69-D0847197F6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20E598E-F179-6C5E-0D6F-CC658FDB54B9}"/>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413525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FF2D-5E81-6BC9-B869-8717216115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82FEAF0-E28A-0268-6923-62EBEC0D7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90215D5-02CA-81AE-4677-F4D6BEB49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C6BBE2-A86F-8683-0EA6-82CB3D2966B1}"/>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6" name="Footer Placeholder 5">
            <a:extLst>
              <a:ext uri="{FF2B5EF4-FFF2-40B4-BE49-F238E27FC236}">
                <a16:creationId xmlns:a16="http://schemas.microsoft.com/office/drawing/2014/main" id="{68EC40D3-3DF1-5C6C-2500-ADC2B93F05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F5EE01-672D-3EE5-E100-08A1F72373F2}"/>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2613680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15DC-A6A1-32FA-16BC-F31E2FA32D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63B3D45-0DD3-424E-EBA6-39E810E9AC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1904445-0968-4778-2B11-F5E79EC908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5F7AE7-A622-2843-12C9-4252569C4CE0}"/>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6" name="Footer Placeholder 5">
            <a:extLst>
              <a:ext uri="{FF2B5EF4-FFF2-40B4-BE49-F238E27FC236}">
                <a16:creationId xmlns:a16="http://schemas.microsoft.com/office/drawing/2014/main" id="{B7BCC44B-E34B-D703-36C8-262DFA2AE9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CD40ED7-B7FB-15DF-8053-DA9FF7A39EBA}"/>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998415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823B-DA5F-CCFC-2D23-DE2AA3E616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4AC70B9-75CD-3571-8FCC-EB7AD64E59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AA7B85-2B63-0B69-B1D2-74FCB86A05AD}"/>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B475672C-968B-BF01-1E5A-FC09384ED4A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7C53C7-BA51-E08C-EB1A-717988A63A82}"/>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123056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8D6471-D574-E2A3-BF39-2F23370666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BD942C6-7666-7D69-B208-93FA2E444E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F506188-AA89-3D60-1105-16FAC089F51C}"/>
              </a:ext>
            </a:extLst>
          </p:cNvPr>
          <p:cNvSpPr>
            <a:spLocks noGrp="1"/>
          </p:cNvSpPr>
          <p:nvPr>
            <p:ph type="dt" sz="half" idx="10"/>
          </p:nvPr>
        </p:nvSpPr>
        <p:spPr/>
        <p:txBody>
          <a:body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98163F6D-E87D-3CCD-8E6D-79BCFD605E7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787C6B-292F-ED8A-9BE6-154CDEBED85D}"/>
              </a:ext>
            </a:extLst>
          </p:cNvPr>
          <p:cNvSpPr>
            <a:spLocks noGrp="1"/>
          </p:cNvSpPr>
          <p:nvPr>
            <p:ph type="sldNum" sz="quarter" idx="12"/>
          </p:nvPr>
        </p:nvSpPr>
        <p:spPr/>
        <p:txBody>
          <a:bodyPr/>
          <a:lstStyle/>
          <a:p>
            <a:fld id="{C0C8FF60-D733-41DB-BC89-859EAE4D4648}" type="slidenum">
              <a:rPr lang="en-IN" smtClean="0"/>
              <a:t>‹#›</a:t>
            </a:fld>
            <a:endParaRPr lang="en-IN"/>
          </a:p>
        </p:txBody>
      </p:sp>
    </p:spTree>
    <p:extLst>
      <p:ext uri="{BB962C8B-B14F-4D97-AF65-F5344CB8AC3E}">
        <p14:creationId xmlns:p14="http://schemas.microsoft.com/office/powerpoint/2010/main" val="3473699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6FC162-52CE-E7CC-CCEC-8900850CAF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8914901-1E35-0060-1FF3-2F555073C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2C686E0-865A-CA53-DD33-2D7574858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B9D35-F5E5-48B2-9235-40B9E282C3D0}" type="datetimeFigureOut">
              <a:rPr lang="en-IN" smtClean="0"/>
              <a:t>30-01-2025</a:t>
            </a:fld>
            <a:endParaRPr lang="en-IN"/>
          </a:p>
        </p:txBody>
      </p:sp>
      <p:sp>
        <p:nvSpPr>
          <p:cNvPr id="5" name="Footer Placeholder 4">
            <a:extLst>
              <a:ext uri="{FF2B5EF4-FFF2-40B4-BE49-F238E27FC236}">
                <a16:creationId xmlns:a16="http://schemas.microsoft.com/office/drawing/2014/main" id="{DE45B2D6-7CD5-39AE-9D28-8408911C30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678D603-2322-699C-675D-0CAAED4C57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C8FF60-D733-41DB-BC89-859EAE4D4648}" type="slidenum">
              <a:rPr lang="en-IN" smtClean="0"/>
              <a:t>‹#›</a:t>
            </a:fld>
            <a:endParaRPr lang="en-IN"/>
          </a:p>
        </p:txBody>
      </p:sp>
    </p:spTree>
    <p:extLst>
      <p:ext uri="{BB962C8B-B14F-4D97-AF65-F5344CB8AC3E}">
        <p14:creationId xmlns:p14="http://schemas.microsoft.com/office/powerpoint/2010/main" val="902581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3D30B-6909-B5DE-A230-4BE47B998A2E}"/>
              </a:ext>
            </a:extLst>
          </p:cNvPr>
          <p:cNvSpPr>
            <a:spLocks noGrp="1"/>
          </p:cNvSpPr>
          <p:nvPr>
            <p:ph type="ctrTitle"/>
          </p:nvPr>
        </p:nvSpPr>
        <p:spPr/>
        <p:txBody>
          <a:bodyPr>
            <a:normAutofit fontScale="90000"/>
          </a:bodyPr>
          <a:lstStyle/>
          <a:p>
            <a:r>
              <a:rPr lang="en-IN" sz="4400" b="1" i="0" dirty="0">
                <a:effectLst/>
                <a:latin typeface="-apple-system"/>
              </a:rPr>
              <a:t>Reflection Refraction Human Eye important Questions</a:t>
            </a:r>
            <a:br>
              <a:rPr lang="en-IN" sz="4400" b="1" i="0" dirty="0">
                <a:effectLst/>
                <a:latin typeface="-apple-system"/>
              </a:rPr>
            </a:br>
            <a:r>
              <a:rPr lang="en-IN" sz="4400" b="1" i="0" dirty="0">
                <a:effectLst/>
                <a:latin typeface="-apple-system"/>
              </a:rPr>
              <a:t>science class x</a:t>
            </a:r>
            <a:br>
              <a:rPr lang="en-IN" b="1" i="0" dirty="0">
                <a:effectLst/>
                <a:latin typeface="-apple-system"/>
              </a:rPr>
            </a:br>
            <a:endParaRPr lang="en-IN" dirty="0"/>
          </a:p>
        </p:txBody>
      </p:sp>
      <p:sp>
        <p:nvSpPr>
          <p:cNvPr id="3" name="Subtitle 2">
            <a:extLst>
              <a:ext uri="{FF2B5EF4-FFF2-40B4-BE49-F238E27FC236}">
                <a16:creationId xmlns:a16="http://schemas.microsoft.com/office/drawing/2014/main" id="{75C35803-65B3-3811-F953-E5259A348902}"/>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423497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506A46-4CC6-BE4F-AC01-1F11CB68FB7F}"/>
              </a:ext>
            </a:extLst>
          </p:cNvPr>
          <p:cNvSpPr>
            <a:spLocks noGrp="1"/>
          </p:cNvSpPr>
          <p:nvPr>
            <p:ph idx="1"/>
          </p:nvPr>
        </p:nvSpPr>
        <p:spPr>
          <a:xfrm>
            <a:off x="471948" y="471948"/>
            <a:ext cx="10881852" cy="5705015"/>
          </a:xfrm>
        </p:spPr>
        <p:txBody>
          <a:bodyPr>
            <a:normAutofit fontScale="77500" lnSpcReduction="20000"/>
          </a:bodyPr>
          <a:lstStyle/>
          <a:p>
            <a:pPr marL="0" indent="0">
              <a:buNone/>
            </a:pPr>
            <a:r>
              <a:rPr lang="en-IN" b="1" i="0" dirty="0">
                <a:effectLst/>
                <a:latin typeface="-apple-system"/>
              </a:rPr>
              <a:t>                              Reflection &amp; Refraction  Questions</a:t>
            </a:r>
          </a:p>
          <a:p>
            <a:pPr algn="l" fontAlgn="base">
              <a:buFont typeface="+mj-lt"/>
              <a:buAutoNum type="arabicPeriod"/>
            </a:pPr>
            <a:r>
              <a:rPr lang="en-US" b="0" i="0" dirty="0">
                <a:solidFill>
                  <a:srgbClr val="334155"/>
                </a:solidFill>
                <a:effectLst/>
                <a:latin typeface="-apple-system"/>
              </a:rPr>
              <a:t>What is light,? what kind of wave is light ? What is real and virtual image ? For a regular reflection what is the relation between incident and reflected ray ? what is the angle of reflection when incident ray lie over normal ? What are the properties of image  formed by plane mirror ?</a:t>
            </a:r>
          </a:p>
          <a:p>
            <a:pPr algn="l" fontAlgn="base">
              <a:buFont typeface="+mj-lt"/>
              <a:buAutoNum type="arabicPeriod"/>
            </a:pPr>
            <a:r>
              <a:rPr lang="en-US" b="0" i="0" dirty="0">
                <a:solidFill>
                  <a:srgbClr val="334155"/>
                </a:solidFill>
                <a:effectLst/>
                <a:latin typeface="-apple-system"/>
              </a:rPr>
              <a:t>What the mirror formula and formula of magnification.? write the difference between concave and convex mirror ? Write two uses  of each  a) Concave mirror b) convex mirror.? Define the focus , center of curvature , radius of curvature of mirror ? what is the relation between radius of curvature and focus of the mirror ? Name the mirror used in solar furnace  how does it work ?</a:t>
            </a:r>
          </a:p>
          <a:p>
            <a:pPr algn="l" fontAlgn="base">
              <a:buFont typeface="+mj-lt"/>
              <a:buAutoNum type="arabicPeriod"/>
            </a:pPr>
            <a:r>
              <a:rPr lang="en-US" b="0" i="0" dirty="0">
                <a:solidFill>
                  <a:srgbClr val="334155"/>
                </a:solidFill>
                <a:effectLst/>
                <a:latin typeface="-apple-system"/>
              </a:rPr>
              <a:t>What is the minimum distance between  object and real image ?</a:t>
            </a:r>
          </a:p>
          <a:p>
            <a:pPr algn="l" fontAlgn="base">
              <a:buFont typeface="+mj-lt"/>
              <a:buAutoNum type="arabicPeriod"/>
            </a:pPr>
            <a:r>
              <a:rPr lang="en-US" b="0" i="0" dirty="0">
                <a:solidFill>
                  <a:srgbClr val="334155"/>
                </a:solidFill>
                <a:effectLst/>
                <a:latin typeface="-apple-system"/>
              </a:rPr>
              <a:t> Draw the ray diagram  of mirror in following cases  a)  an incident ray parallel to principal axis in convex mirror . b) object placed between pole and focus of concave mirror?</a:t>
            </a:r>
          </a:p>
          <a:p>
            <a:pPr algn="l" fontAlgn="base">
              <a:buFont typeface="+mj-lt"/>
              <a:buAutoNum type="arabicPeriod"/>
            </a:pPr>
            <a:r>
              <a:rPr lang="en-US" b="0" i="0" dirty="0">
                <a:solidFill>
                  <a:srgbClr val="334155"/>
                </a:solidFill>
                <a:effectLst/>
                <a:latin typeface="-apple-system"/>
              </a:rPr>
              <a:t> Does the speed of light changes in different medium  and what is the result of this activity. What is the condition in refraction what light enter in medium but no refraction. Write the relation of refractive index and speed of light ? What do you mean the refractive index of glass is 1.5 ? what is absolute refractive index of medium? What is the value of  2U1* 1U2    U stands for refractive index ? what do you mean by refractive  index of diamond is 2.5 ? What is Snell’s law</a:t>
            </a:r>
          </a:p>
          <a:p>
            <a:pPr marL="0" indent="0">
              <a:buNone/>
            </a:pPr>
            <a:endParaRPr lang="en-IN" b="1" i="0" dirty="0">
              <a:effectLst/>
              <a:latin typeface="-apple-system"/>
            </a:endParaRPr>
          </a:p>
          <a:p>
            <a:pPr marL="0" indent="0">
              <a:buNone/>
            </a:pPr>
            <a:endParaRPr lang="en-IN" dirty="0"/>
          </a:p>
        </p:txBody>
      </p:sp>
    </p:spTree>
    <p:extLst>
      <p:ext uri="{BB962C8B-B14F-4D97-AF65-F5344CB8AC3E}">
        <p14:creationId xmlns:p14="http://schemas.microsoft.com/office/powerpoint/2010/main" val="1556191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0AF0B4-896C-CF42-6B06-C6B81442F474}"/>
              </a:ext>
            </a:extLst>
          </p:cNvPr>
          <p:cNvSpPr>
            <a:spLocks noGrp="1"/>
          </p:cNvSpPr>
          <p:nvPr>
            <p:ph idx="1"/>
          </p:nvPr>
        </p:nvSpPr>
        <p:spPr>
          <a:xfrm>
            <a:off x="324465" y="412955"/>
            <a:ext cx="11029335" cy="5764008"/>
          </a:xfrm>
        </p:spPr>
        <p:txBody>
          <a:bodyPr>
            <a:normAutofit fontScale="85000" lnSpcReduction="10000"/>
          </a:bodyPr>
          <a:lstStyle/>
          <a:p>
            <a:pPr marL="0" indent="0" algn="l" fontAlgn="base">
              <a:buNone/>
            </a:pPr>
            <a:r>
              <a:rPr lang="en-US" b="0" i="0" dirty="0">
                <a:solidFill>
                  <a:srgbClr val="334155"/>
                </a:solidFill>
                <a:effectLst/>
                <a:latin typeface="-apple-system"/>
              </a:rPr>
              <a:t>6.Write a lens formula , it’s magnification . Is it possible to form real image of in concave lens and why ? what is power of lens ,signs for different lens What is the unit of power of lens ? what is principal axis and optical center.</a:t>
            </a:r>
          </a:p>
          <a:p>
            <a:pPr marL="0" indent="0" algn="l" fontAlgn="base">
              <a:buNone/>
            </a:pPr>
            <a:r>
              <a:rPr lang="en-US" dirty="0">
                <a:solidFill>
                  <a:srgbClr val="334155"/>
                </a:solidFill>
                <a:latin typeface="-apple-system"/>
              </a:rPr>
              <a:t>7.</a:t>
            </a:r>
            <a:r>
              <a:rPr lang="en-US" b="0" i="0" dirty="0">
                <a:solidFill>
                  <a:srgbClr val="334155"/>
                </a:solidFill>
                <a:effectLst/>
                <a:latin typeface="-apple-system"/>
              </a:rPr>
              <a:t>What is the relation between incident ray and emergent ray when passes through prism</a:t>
            </a:r>
          </a:p>
          <a:p>
            <a:pPr marL="0" indent="0" algn="l" fontAlgn="base">
              <a:buNone/>
            </a:pPr>
            <a:r>
              <a:rPr lang="en-US" b="0" i="0" dirty="0">
                <a:solidFill>
                  <a:srgbClr val="334155"/>
                </a:solidFill>
                <a:effectLst/>
                <a:latin typeface="-apple-system"/>
              </a:rPr>
              <a:t>8.Draw a ray diagram to show the refraction of light through a glass  slab  and mark the angle of incidence and angle of refraction ,lateral shift suffered by the ray . If the refractive index of </a:t>
            </a:r>
            <a:r>
              <a:rPr lang="en-US" b="0" i="0" dirty="0" err="1">
                <a:solidFill>
                  <a:srgbClr val="334155"/>
                </a:solidFill>
                <a:effectLst/>
                <a:latin typeface="-apple-system"/>
              </a:rPr>
              <a:t>gUa</a:t>
            </a:r>
            <a:r>
              <a:rPr lang="en-US" b="0" i="0" dirty="0">
                <a:solidFill>
                  <a:srgbClr val="334155"/>
                </a:solidFill>
                <a:effectLst/>
                <a:latin typeface="-apple-system"/>
              </a:rPr>
              <a:t> is 1.5 what is the value of  </a:t>
            </a:r>
            <a:r>
              <a:rPr lang="en-US" b="0" i="0" dirty="0" err="1">
                <a:solidFill>
                  <a:srgbClr val="334155"/>
                </a:solidFill>
                <a:effectLst/>
                <a:latin typeface="-apple-system"/>
              </a:rPr>
              <a:t>aUg</a:t>
            </a:r>
            <a:r>
              <a:rPr lang="en-US" b="0" i="0" dirty="0">
                <a:solidFill>
                  <a:srgbClr val="334155"/>
                </a:solidFill>
                <a:effectLst/>
                <a:latin typeface="-apple-system"/>
              </a:rPr>
              <a:t>  u= refractive index.</a:t>
            </a:r>
          </a:p>
          <a:p>
            <a:pPr marL="0" indent="0" algn="l" fontAlgn="base">
              <a:buNone/>
            </a:pPr>
            <a:r>
              <a:rPr lang="en-US" dirty="0">
                <a:solidFill>
                  <a:srgbClr val="334155"/>
                </a:solidFill>
                <a:latin typeface="-apple-system"/>
              </a:rPr>
              <a:t>9.</a:t>
            </a:r>
            <a:r>
              <a:rPr lang="en-US" b="0" i="0" dirty="0">
                <a:solidFill>
                  <a:srgbClr val="334155"/>
                </a:solidFill>
                <a:effectLst/>
                <a:latin typeface="-apple-system"/>
              </a:rPr>
              <a:t>What happens to image of convex lens when object is brought from infinity towards lens. b) When does convex lens form virtual erect enlarged image , c) real enlarged image. d) one portion of convex lens is covered with black paper  will the lens produce the image ? e) form the image in convex lens when object lie between f and 2f . f) form the image when object in convex lens is placed beyond 2f.</a:t>
            </a:r>
          </a:p>
          <a:p>
            <a:pPr marL="0" indent="0" algn="l" fontAlgn="base">
              <a:buNone/>
            </a:pPr>
            <a:r>
              <a:rPr lang="en-US" dirty="0">
                <a:solidFill>
                  <a:srgbClr val="334155"/>
                </a:solidFill>
                <a:latin typeface="-apple-system"/>
              </a:rPr>
              <a:t>10.</a:t>
            </a:r>
            <a:r>
              <a:rPr lang="en-US" b="0" i="0" dirty="0">
                <a:solidFill>
                  <a:srgbClr val="334155"/>
                </a:solidFill>
                <a:effectLst/>
                <a:latin typeface="-apple-system"/>
              </a:rPr>
              <a:t>What should be the position of  object when concave mirror is used for a) shaving b) torch producing parallel beam c) man standing in front of mirror produces very small real image and in what case the image of normal size .</a:t>
            </a:r>
          </a:p>
          <a:p>
            <a:pPr marL="0" indent="0" algn="l" fontAlgn="base">
              <a:buNone/>
            </a:pPr>
            <a:r>
              <a:rPr lang="en-US" dirty="0">
                <a:solidFill>
                  <a:srgbClr val="334155"/>
                </a:solidFill>
                <a:latin typeface="-apple-system"/>
              </a:rPr>
              <a:t>11.</a:t>
            </a:r>
            <a:r>
              <a:rPr lang="en-US" b="0" i="0" dirty="0">
                <a:solidFill>
                  <a:srgbClr val="334155"/>
                </a:solidFill>
                <a:effectLst/>
                <a:latin typeface="-apple-system"/>
              </a:rPr>
              <a:t>What is the rare medium and denser medium ?</a:t>
            </a:r>
          </a:p>
          <a:p>
            <a:pPr marL="0" indent="0">
              <a:buNone/>
            </a:pPr>
            <a:endParaRPr lang="en-IN" dirty="0"/>
          </a:p>
        </p:txBody>
      </p:sp>
    </p:spTree>
    <p:extLst>
      <p:ext uri="{BB962C8B-B14F-4D97-AF65-F5344CB8AC3E}">
        <p14:creationId xmlns:p14="http://schemas.microsoft.com/office/powerpoint/2010/main" val="134414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B5BB9B-2DCE-B20B-30B6-41C53370CD74}"/>
              </a:ext>
            </a:extLst>
          </p:cNvPr>
          <p:cNvSpPr>
            <a:spLocks noGrp="1"/>
          </p:cNvSpPr>
          <p:nvPr>
            <p:ph idx="1"/>
          </p:nvPr>
        </p:nvSpPr>
        <p:spPr>
          <a:xfrm>
            <a:off x="393290" y="344129"/>
            <a:ext cx="10960510" cy="5832834"/>
          </a:xfrm>
        </p:spPr>
        <p:txBody>
          <a:bodyPr>
            <a:normAutofit fontScale="92500" lnSpcReduction="10000"/>
          </a:bodyPr>
          <a:lstStyle/>
          <a:p>
            <a:pPr marL="0" indent="0" algn="l" fontAlgn="base">
              <a:buNone/>
            </a:pPr>
            <a:r>
              <a:rPr lang="en-US" sz="2000" b="0" i="0" dirty="0">
                <a:solidFill>
                  <a:srgbClr val="334155"/>
                </a:solidFill>
                <a:effectLst/>
                <a:latin typeface="-apple-system"/>
              </a:rPr>
              <a:t>12. a) To get a real and inverted image of same size of that of object at convex lens of focal length is 20 cm draw the diagram. b)  An object  placed at a distance of 30cm  in front of concave mirror of focal length 15cm  draw the image and  write the nature of image . c) An object is placed at40 cm in front of convex mirror of  radius of curvature of 40 cm  write the characteristics of image d)An object is placed at12cm in front of concave mirror of radius of curvature of 30 cm draw diagram and write nature of image. e)An object is placed at 30 cm from concave lens having focal length 15 cm  find the nature and position of image. f) An object is placed 15 cm away from convex lens find the position and nature of image  g) It is desired to obtain an erect image of an object using  concave mirror where should object be place ,will the image be small, draw the diagram of the same h)It is required to get a magnified  virtual image and diminished virtual image draw the figure with details. </a:t>
            </a:r>
            <a:r>
              <a:rPr lang="en-US" sz="2000" b="0" i="0" dirty="0" err="1">
                <a:solidFill>
                  <a:srgbClr val="334155"/>
                </a:solidFill>
                <a:effectLst/>
                <a:latin typeface="-apple-system"/>
              </a:rPr>
              <a:t>i</a:t>
            </a:r>
            <a:r>
              <a:rPr lang="en-US" sz="2000" b="0" i="0" dirty="0">
                <a:solidFill>
                  <a:srgbClr val="334155"/>
                </a:solidFill>
                <a:effectLst/>
                <a:latin typeface="-apple-system"/>
              </a:rPr>
              <a:t>) An object is placed at 50 cm form the virtual image at 10cm determine the lens and focal length. j) A divergent lens has focal length of 20 cm at what distance an object be placed to form the image at10cm find kind of lens used.</a:t>
            </a:r>
          </a:p>
          <a:p>
            <a:pPr marL="0" indent="0" algn="l" fontAlgn="base">
              <a:buNone/>
            </a:pPr>
            <a:r>
              <a:rPr lang="en-US" sz="2000" b="0" i="0" dirty="0">
                <a:solidFill>
                  <a:srgbClr val="334155"/>
                </a:solidFill>
                <a:effectLst/>
                <a:latin typeface="-apple-system"/>
              </a:rPr>
              <a:t>13.State the two position in which concave mirror produces magnified image give the nature of image</a:t>
            </a:r>
          </a:p>
          <a:p>
            <a:pPr marL="0" indent="0">
              <a:buNone/>
            </a:pPr>
            <a:r>
              <a:rPr lang="en-US" sz="2600" b="0" i="0" dirty="0">
                <a:solidFill>
                  <a:srgbClr val="FF0000"/>
                </a:solidFill>
                <a:effectLst/>
                <a:latin typeface="arial black" panose="020B0A04020102020204" pitchFamily="34" charset="0"/>
              </a:rPr>
              <a:t>14.At what distance from the convex lens should the object be placed to get image of  same size of object ? ii) An object is placed at the distance of 10 cm in front of convex mirror with focal length of 15cm find nature and position of image (2024) iii) State two laws of refraction ? What is absolute refractive index iv) The absolute refractive index of glass is 1.5  speed of light in air is 3×10^8 m/s what the speed of light in glass .? (2024)</a:t>
            </a:r>
            <a:endParaRPr lang="en-IN" sz="2600" dirty="0"/>
          </a:p>
        </p:txBody>
      </p:sp>
    </p:spTree>
    <p:extLst>
      <p:ext uri="{BB962C8B-B14F-4D97-AF65-F5344CB8AC3E}">
        <p14:creationId xmlns:p14="http://schemas.microsoft.com/office/powerpoint/2010/main" val="3024717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50F09A-BEC8-C215-C851-9BC6A9C6FC79}"/>
              </a:ext>
            </a:extLst>
          </p:cNvPr>
          <p:cNvSpPr>
            <a:spLocks noGrp="1"/>
          </p:cNvSpPr>
          <p:nvPr>
            <p:ph idx="1"/>
          </p:nvPr>
        </p:nvSpPr>
        <p:spPr>
          <a:xfrm>
            <a:off x="265471" y="353961"/>
            <a:ext cx="11088329" cy="5823002"/>
          </a:xfrm>
        </p:spPr>
        <p:txBody>
          <a:bodyPr>
            <a:normAutofit fontScale="92500"/>
          </a:bodyPr>
          <a:lstStyle/>
          <a:p>
            <a:pPr marL="0" indent="0">
              <a:buNone/>
            </a:pPr>
            <a:r>
              <a:rPr lang="en-US" sz="2000" b="0" i="0" dirty="0">
                <a:solidFill>
                  <a:srgbClr val="334155"/>
                </a:solidFill>
                <a:effectLst/>
                <a:latin typeface="-apple-system"/>
              </a:rPr>
              <a:t>15.i)The absolute refractive indices of glass 3/2 water 4/3 find the speed of light in vacuum and speed in water. ii) An image of candle is formed at 90 cm when placed at 45 cm find the type of lens and focal length. find the height of image if height is  2cm. iii)A 4cm tall object is placed in front of convex lens of focal length of24cm the </a:t>
            </a:r>
            <a:r>
              <a:rPr lang="en-US" sz="2000" b="0" i="0" dirty="0" err="1">
                <a:solidFill>
                  <a:srgbClr val="334155"/>
                </a:solidFill>
                <a:effectLst/>
                <a:latin typeface="-apple-system"/>
              </a:rPr>
              <a:t>oject</a:t>
            </a:r>
            <a:r>
              <a:rPr lang="en-US" sz="2000" b="0" i="0" dirty="0">
                <a:solidFill>
                  <a:srgbClr val="334155"/>
                </a:solidFill>
                <a:effectLst/>
                <a:latin typeface="-apple-system"/>
              </a:rPr>
              <a:t> distance is 16cm find the position , nature ,height of image. iv) A 5cm  high object is placed in front of convex lens of focal length 12cm  the object is placed at 8 cm find the position ,height  nature of image. v) A student   focused the image  on white screen  the position of object is 10 cm , lens position is 50 cm  screen is at 90 cm  find focal length ,nature of image, find the position of image if object is shifted to  position  of 30cm tow lens . vi) A student wants to project image at90cm  screen while keeping the object at 15cm find the mirror  used, linear magnification draw the diagram. An object of height</a:t>
            </a:r>
          </a:p>
          <a:p>
            <a:pPr marL="0" indent="0">
              <a:buNone/>
            </a:pPr>
            <a:r>
              <a:rPr lang="en-US" sz="2200" b="0" i="0" dirty="0">
                <a:solidFill>
                  <a:srgbClr val="FF0000"/>
                </a:solidFill>
                <a:effectLst/>
                <a:latin typeface="arial black" panose="020B0A04020102020204" pitchFamily="34" charset="0"/>
              </a:rPr>
              <a:t>16.If the image of an object in a mirror is real, inverted and magnification is -1 , If image formed at 30 cm from the mirror find the position of object and nature of mirror . Where would the image be if object is moved 15cm towards the mirror . ii) The upper half of Convex lens is covered 2Fwith black paper find the image when object is placed at 2F Draw the fig. state the nature, position of image . State the difference in image if lens remain uncovered. iii) Find the distance of image when an object is placed at the distance of30 cm in front of concave lens with focal length is 15 cm.(2024) iv) A object is placed at 8cm in front of concave mirror of focal length 12 cm find the </a:t>
            </a:r>
            <a:r>
              <a:rPr lang="en-US" sz="2200" b="0" i="0" dirty="0" err="1">
                <a:solidFill>
                  <a:srgbClr val="FF0000"/>
                </a:solidFill>
                <a:effectLst/>
                <a:latin typeface="arial black" panose="020B0A04020102020204" pitchFamily="34" charset="0"/>
              </a:rPr>
              <a:t>postion</a:t>
            </a:r>
            <a:r>
              <a:rPr lang="en-US" sz="2200" b="0" i="0" dirty="0">
                <a:solidFill>
                  <a:srgbClr val="FF0000"/>
                </a:solidFill>
                <a:effectLst/>
                <a:latin typeface="arial black" panose="020B0A04020102020204" pitchFamily="34" charset="0"/>
              </a:rPr>
              <a:t> and nature of image.</a:t>
            </a:r>
            <a:endParaRPr lang="en-US" sz="2200" b="0" i="0" dirty="0">
              <a:solidFill>
                <a:srgbClr val="334155"/>
              </a:solidFill>
              <a:effectLst/>
              <a:latin typeface="-apple-system"/>
            </a:endParaRPr>
          </a:p>
          <a:p>
            <a:pPr marL="0" indent="0">
              <a:buNone/>
            </a:pPr>
            <a:r>
              <a:rPr lang="en-IN" dirty="0"/>
              <a:t>1</a:t>
            </a:r>
          </a:p>
        </p:txBody>
      </p:sp>
    </p:spTree>
    <p:extLst>
      <p:ext uri="{BB962C8B-B14F-4D97-AF65-F5344CB8AC3E}">
        <p14:creationId xmlns:p14="http://schemas.microsoft.com/office/powerpoint/2010/main" val="75915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D899E8-AEF0-DFD5-8FC6-F80DA2BA3C18}"/>
              </a:ext>
            </a:extLst>
          </p:cNvPr>
          <p:cNvSpPr>
            <a:spLocks noGrp="1"/>
          </p:cNvSpPr>
          <p:nvPr>
            <p:ph idx="1"/>
          </p:nvPr>
        </p:nvSpPr>
        <p:spPr>
          <a:xfrm>
            <a:off x="452284" y="471948"/>
            <a:ext cx="10901516" cy="5705015"/>
          </a:xfrm>
        </p:spPr>
        <p:txBody>
          <a:bodyPr/>
          <a:lstStyle/>
          <a:p>
            <a:pPr algn="l" fontAlgn="base">
              <a:buFont typeface="+mj-lt"/>
              <a:buAutoNum type="arabicPeriod"/>
            </a:pPr>
            <a:r>
              <a:rPr lang="en-US" sz="2000" b="0" i="0" dirty="0">
                <a:solidFill>
                  <a:srgbClr val="334155"/>
                </a:solidFill>
                <a:effectLst/>
                <a:latin typeface="-apple-system"/>
              </a:rPr>
              <a:t>What is Tyndall effect ? Give examples where this effect can be noticed.</a:t>
            </a:r>
          </a:p>
          <a:p>
            <a:pPr algn="l" fontAlgn="base">
              <a:buFont typeface="+mj-lt"/>
              <a:buAutoNum type="arabicPeriod"/>
            </a:pPr>
            <a:r>
              <a:rPr lang="en-US" sz="2000" b="0" i="0" dirty="0">
                <a:solidFill>
                  <a:srgbClr val="334155"/>
                </a:solidFill>
                <a:effectLst/>
                <a:latin typeface="-apple-system"/>
              </a:rPr>
              <a:t>What is the </a:t>
            </a:r>
            <a:r>
              <a:rPr lang="en-US" sz="2000" b="0" i="0" dirty="0" err="1">
                <a:solidFill>
                  <a:srgbClr val="334155"/>
                </a:solidFill>
                <a:effectLst/>
                <a:latin typeface="-apple-system"/>
              </a:rPr>
              <a:t>colour</a:t>
            </a:r>
            <a:r>
              <a:rPr lang="en-US" sz="2000" b="0" i="0" dirty="0">
                <a:solidFill>
                  <a:srgbClr val="334155"/>
                </a:solidFill>
                <a:effectLst/>
                <a:latin typeface="-apple-system"/>
              </a:rPr>
              <a:t> of scattered sunlight when the size of the particles is large ? what will be the </a:t>
            </a:r>
            <a:r>
              <a:rPr lang="en-US" sz="2000" b="0" i="0" dirty="0" err="1">
                <a:solidFill>
                  <a:srgbClr val="334155"/>
                </a:solidFill>
                <a:effectLst/>
                <a:latin typeface="-apple-system"/>
              </a:rPr>
              <a:t>colour</a:t>
            </a:r>
            <a:r>
              <a:rPr lang="en-US" sz="2000" b="0" i="0" dirty="0">
                <a:solidFill>
                  <a:srgbClr val="334155"/>
                </a:solidFill>
                <a:effectLst/>
                <a:latin typeface="-apple-system"/>
              </a:rPr>
              <a:t> of sky in the absence oof atmosphere   and what </a:t>
            </a:r>
            <a:r>
              <a:rPr lang="en-US" sz="2000" b="0" i="0" dirty="0" err="1">
                <a:solidFill>
                  <a:srgbClr val="334155"/>
                </a:solidFill>
                <a:effectLst/>
                <a:latin typeface="-apple-system"/>
              </a:rPr>
              <a:t>colour</a:t>
            </a:r>
            <a:r>
              <a:rPr lang="en-US" sz="2000" b="0" i="0" dirty="0">
                <a:solidFill>
                  <a:srgbClr val="334155"/>
                </a:solidFill>
                <a:effectLst/>
                <a:latin typeface="-apple-system"/>
              </a:rPr>
              <a:t> do astronauts observe  in space</a:t>
            </a:r>
          </a:p>
          <a:p>
            <a:pPr algn="l" fontAlgn="base">
              <a:buFont typeface="+mj-lt"/>
              <a:buAutoNum type="arabicPeriod"/>
            </a:pPr>
            <a:r>
              <a:rPr lang="en-US" sz="2000" b="0" i="0" dirty="0">
                <a:solidFill>
                  <a:srgbClr val="FF0000"/>
                </a:solidFill>
                <a:effectLst/>
                <a:latin typeface="arial black" panose="020B0A04020102020204" pitchFamily="34" charset="0"/>
              </a:rPr>
              <a:t>On Which light sensitive screen of eye are the images formed (2024)</a:t>
            </a:r>
            <a:endParaRPr lang="en-US" sz="2000" b="0" i="0" dirty="0">
              <a:solidFill>
                <a:srgbClr val="334155"/>
              </a:solidFill>
              <a:effectLst/>
              <a:latin typeface="-apple-system"/>
            </a:endParaRPr>
          </a:p>
          <a:p>
            <a:pPr algn="l" fontAlgn="base">
              <a:buFont typeface="+mj-lt"/>
              <a:buAutoNum type="arabicPeriod"/>
            </a:pPr>
            <a:r>
              <a:rPr lang="en-US" sz="2000" b="0" i="0" dirty="0">
                <a:solidFill>
                  <a:srgbClr val="FF0000"/>
                </a:solidFill>
                <a:effectLst/>
                <a:latin typeface="arial black" panose="020B0A04020102020204" pitchFamily="34" charset="0"/>
              </a:rPr>
              <a:t>Name the defect in the diagram, how is it caused methods to correct it.</a:t>
            </a:r>
          </a:p>
          <a:p>
            <a:pPr fontAlgn="base">
              <a:buFont typeface="+mj-lt"/>
              <a:buAutoNum type="arabicPeriod"/>
            </a:pPr>
            <a:r>
              <a:rPr lang="en-US" sz="2000" dirty="0">
                <a:solidFill>
                  <a:srgbClr val="FF0000"/>
                </a:solidFill>
                <a:effectLst/>
                <a:latin typeface="arial black" panose="020B0A04020102020204" pitchFamily="34" charset="0"/>
              </a:rPr>
              <a:t>Assertion: Myopic eyes cannot see the distance object  clearly Reason : For the correction of myopia </a:t>
            </a:r>
            <a:r>
              <a:rPr lang="en-US" sz="2000" dirty="0" err="1">
                <a:solidFill>
                  <a:srgbClr val="FF0000"/>
                </a:solidFill>
                <a:effectLst/>
                <a:latin typeface="arial black" panose="020B0A04020102020204" pitchFamily="34" charset="0"/>
              </a:rPr>
              <a:t>coveri</a:t>
            </a:r>
            <a:r>
              <a:rPr lang="en-US" sz="2000" dirty="0">
                <a:solidFill>
                  <a:srgbClr val="FF0000"/>
                </a:solidFill>
                <a:effectLst/>
                <a:latin typeface="arial black" panose="020B0A04020102020204" pitchFamily="34" charset="0"/>
              </a:rPr>
              <a:t> .ng lens of suitable power must be used</a:t>
            </a:r>
            <a:endParaRPr lang="en-US" sz="2000" dirty="0"/>
          </a:p>
          <a:p>
            <a:pPr algn="l" fontAlgn="base">
              <a:buFont typeface="+mj-lt"/>
              <a:buAutoNum type="arabicPeriod"/>
            </a:pPr>
            <a:endParaRPr lang="en-US" sz="2000" b="0" i="0" dirty="0">
              <a:solidFill>
                <a:srgbClr val="334155"/>
              </a:solidFill>
              <a:effectLst/>
              <a:latin typeface="-apple-system"/>
            </a:endParaRPr>
          </a:p>
          <a:p>
            <a:pPr marL="0" indent="0">
              <a:buNone/>
            </a:pPr>
            <a:endParaRPr lang="en-IN" dirty="0"/>
          </a:p>
        </p:txBody>
      </p:sp>
      <p:pic>
        <p:nvPicPr>
          <p:cNvPr id="5" name="Picture 4">
            <a:extLst>
              <a:ext uri="{FF2B5EF4-FFF2-40B4-BE49-F238E27FC236}">
                <a16:creationId xmlns:a16="http://schemas.microsoft.com/office/drawing/2014/main" id="{4D9FD5CB-17DC-BBED-CED1-8B7F2A51C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1222" y="3966108"/>
            <a:ext cx="3303639" cy="1914792"/>
          </a:xfrm>
          <a:prstGeom prst="rect">
            <a:avLst/>
          </a:prstGeom>
        </p:spPr>
      </p:pic>
    </p:spTree>
    <p:extLst>
      <p:ext uri="{BB962C8B-B14F-4D97-AF65-F5344CB8AC3E}">
        <p14:creationId xmlns:p14="http://schemas.microsoft.com/office/powerpoint/2010/main" val="2516219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1401</Words>
  <Application>Microsoft Office PowerPoint</Application>
  <PresentationFormat>Widescreen</PresentationFormat>
  <Paragraphs>25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-apple-system</vt:lpstr>
      <vt:lpstr>Arial</vt:lpstr>
      <vt:lpstr>arial black</vt:lpstr>
      <vt:lpstr>Calibri</vt:lpstr>
      <vt:lpstr>Calibri Light</vt:lpstr>
      <vt:lpstr>Office Theme</vt:lpstr>
      <vt:lpstr>Reflection Refraction Human Eye important Questions science class x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2025-01-30T15:03:12Z</dcterms:created>
  <dcterms:modified xsi:type="dcterms:W3CDTF">2025-01-30T15:03:48Z</dcterms:modified>
</cp:coreProperties>
</file>