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9111-0756-A2D0-87AC-48F91628B6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5F8774-929C-1460-DA0D-703DDFE432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61AD501-B758-7B0C-DCF5-4146574624F2}"/>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5" name="Footer Placeholder 4">
            <a:extLst>
              <a:ext uri="{FF2B5EF4-FFF2-40B4-BE49-F238E27FC236}">
                <a16:creationId xmlns:a16="http://schemas.microsoft.com/office/drawing/2014/main" id="{FF0D3C19-FBEA-FB05-CF2A-CDAF346E06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90879BD-83DE-E5FD-A53E-5E6AB1583166}"/>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307528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9CA71-B314-B9A6-2869-1F8D2D9D6B1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AB517A5-40A7-2F5C-9A1D-C3EE5B75F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411EEB-ADDA-1632-0D4D-F370DFF4DC47}"/>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5" name="Footer Placeholder 4">
            <a:extLst>
              <a:ext uri="{FF2B5EF4-FFF2-40B4-BE49-F238E27FC236}">
                <a16:creationId xmlns:a16="http://schemas.microsoft.com/office/drawing/2014/main" id="{D14EFB70-4B0D-A93A-1404-3AC3210ED6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B563AAB-1543-6ECB-F84F-3DB3415FB07A}"/>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4278174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5678A-A794-186A-A6BE-B317E69CFB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B7DB08B-C107-867D-7486-D5F61CE7CC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88C1AA-86DF-41FD-255D-5348DF181C09}"/>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5" name="Footer Placeholder 4">
            <a:extLst>
              <a:ext uri="{FF2B5EF4-FFF2-40B4-BE49-F238E27FC236}">
                <a16:creationId xmlns:a16="http://schemas.microsoft.com/office/drawing/2014/main" id="{951B3F33-427A-0594-8731-D9AF36739C0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6EA5AD2-7BD5-F75A-1FB0-EF396EBF033C}"/>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1806436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D0654-DA0B-9ACA-8BB1-69FCECE6CBE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48F6C45-42ED-5294-E39F-CEED28DD6C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449CE49-3ABC-06F3-07C5-ACB163FB0C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8BE95D1-FE9A-4E2D-638F-DD8D50156559}"/>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6" name="Footer Placeholder 5">
            <a:extLst>
              <a:ext uri="{FF2B5EF4-FFF2-40B4-BE49-F238E27FC236}">
                <a16:creationId xmlns:a16="http://schemas.microsoft.com/office/drawing/2014/main" id="{20048094-F68C-5248-EE0A-6A382D14D8E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DD29068-D305-265A-EDAC-EFA906C14F4D}"/>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2693268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6EE65-FADA-7B71-E8E0-22F3A4D8550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9E9D6C-96DF-0A5E-EE25-D142FD69CF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53A1A3-5B8A-BC4D-CE4C-5565F70135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BC1D0DA-9AA7-4B64-1D6B-EC1A3D2FE3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05D888-F81F-8386-6479-7DD1741AB8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6BBBD7B-F190-C2F1-5F97-B4509067A57F}"/>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8" name="Footer Placeholder 7">
            <a:extLst>
              <a:ext uri="{FF2B5EF4-FFF2-40B4-BE49-F238E27FC236}">
                <a16:creationId xmlns:a16="http://schemas.microsoft.com/office/drawing/2014/main" id="{8AD2DB47-0C6B-B9E7-C31D-5B80BE08E1C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C3BB4A9-996C-715A-D94A-86B8C2E677B8}"/>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1635129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AE75-0031-F0C6-7B89-68ECA3B1420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DA8CA18-F60E-4D37-BFDC-DE3D85266258}"/>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4" name="Footer Placeholder 3">
            <a:extLst>
              <a:ext uri="{FF2B5EF4-FFF2-40B4-BE49-F238E27FC236}">
                <a16:creationId xmlns:a16="http://schemas.microsoft.com/office/drawing/2014/main" id="{221F8BC1-75EF-653E-7EC2-4E8454462BB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A489B14-E297-BF35-86E8-66171ECBC31E}"/>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2738125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6ABC2D-9876-9F88-3A5E-87AA9CCB2D94}"/>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3" name="Footer Placeholder 2">
            <a:extLst>
              <a:ext uri="{FF2B5EF4-FFF2-40B4-BE49-F238E27FC236}">
                <a16:creationId xmlns:a16="http://schemas.microsoft.com/office/drawing/2014/main" id="{5C8E4651-367D-93F8-505C-0111E8836C9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F24B2CE-646D-3EB0-10E2-0154A1BF5281}"/>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423163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DD7D5-A292-C19B-B649-632DBA9089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6206A78-3CDC-F1EF-484F-C392F0BC5D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D71D630-4221-0C3E-6776-65CF744344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FAA042-F9C8-F133-7E99-D3652A08481F}"/>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6" name="Footer Placeholder 5">
            <a:extLst>
              <a:ext uri="{FF2B5EF4-FFF2-40B4-BE49-F238E27FC236}">
                <a16:creationId xmlns:a16="http://schemas.microsoft.com/office/drawing/2014/main" id="{AB6D931C-8099-9E2F-3458-BFE4A9952F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4048C64-3C91-3825-44E6-5915A3FC82C4}"/>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2011652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F912C-EB22-A22A-CC20-0A98E67A7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363A694-A487-2490-1F94-1C0134F54F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8ACB960-3EF5-8DEE-3878-22200C4F07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922D24-67F3-F83E-7E04-66BDAE96E1AB}"/>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6" name="Footer Placeholder 5">
            <a:extLst>
              <a:ext uri="{FF2B5EF4-FFF2-40B4-BE49-F238E27FC236}">
                <a16:creationId xmlns:a16="http://schemas.microsoft.com/office/drawing/2014/main" id="{6ED1F66A-BF38-4297-80F0-04F23A615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4D421C1-14ED-5668-3C1C-4F93921ECF7B}"/>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4269893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8734E-D73C-AEDC-4013-E2B7CA78290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2C9DAA-BE44-7318-3300-4BE531FE45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155E83-C997-1E1C-BB22-7999605D4383}"/>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5" name="Footer Placeholder 4">
            <a:extLst>
              <a:ext uri="{FF2B5EF4-FFF2-40B4-BE49-F238E27FC236}">
                <a16:creationId xmlns:a16="http://schemas.microsoft.com/office/drawing/2014/main" id="{636E7EC9-AF0E-21CA-9EFB-A3DBE2DD210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70B0E2-7316-4FED-DA8F-9FAE29DE5067}"/>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257913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7BB716-0DFE-3F41-9E58-7BD5AB1D47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2F4A626-D894-8B6E-48A1-F4F66ADE83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570A94-98CE-CDFE-15D3-5BAB4D5FA0EB}"/>
              </a:ext>
            </a:extLst>
          </p:cNvPr>
          <p:cNvSpPr>
            <a:spLocks noGrp="1"/>
          </p:cNvSpPr>
          <p:nvPr>
            <p:ph type="dt" sz="half" idx="10"/>
          </p:nvPr>
        </p:nvSpPr>
        <p:spPr/>
        <p:txBody>
          <a:bodyPr/>
          <a:lstStyle/>
          <a:p>
            <a:fld id="{3A804533-CE61-4EDA-8C72-3D753489A8D1}" type="datetimeFigureOut">
              <a:rPr lang="en-IN" smtClean="0"/>
              <a:t>30-01-2025</a:t>
            </a:fld>
            <a:endParaRPr lang="en-IN"/>
          </a:p>
        </p:txBody>
      </p:sp>
      <p:sp>
        <p:nvSpPr>
          <p:cNvPr id="5" name="Footer Placeholder 4">
            <a:extLst>
              <a:ext uri="{FF2B5EF4-FFF2-40B4-BE49-F238E27FC236}">
                <a16:creationId xmlns:a16="http://schemas.microsoft.com/office/drawing/2014/main" id="{49B4ED2D-5740-EAA3-25C7-61091D7516D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5BF3F1B-9B91-AD16-AC21-B6D86B3CDBBE}"/>
              </a:ext>
            </a:extLst>
          </p:cNvPr>
          <p:cNvSpPr>
            <a:spLocks noGrp="1"/>
          </p:cNvSpPr>
          <p:nvPr>
            <p:ph type="sldNum" sz="quarter" idx="12"/>
          </p:nvPr>
        </p:nvSpPr>
        <p:spPr/>
        <p:txBody>
          <a:bodyPr/>
          <a:lstStyle/>
          <a:p>
            <a:fld id="{B8DECAB2-B59B-4A7C-8F79-633F2148ACE8}" type="slidenum">
              <a:rPr lang="en-IN" smtClean="0"/>
              <a:t>‹#›</a:t>
            </a:fld>
            <a:endParaRPr lang="en-IN"/>
          </a:p>
        </p:txBody>
      </p:sp>
    </p:spTree>
    <p:extLst>
      <p:ext uri="{BB962C8B-B14F-4D97-AF65-F5344CB8AC3E}">
        <p14:creationId xmlns:p14="http://schemas.microsoft.com/office/powerpoint/2010/main" val="418149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0814A8-4999-FE5F-6899-FE8338CD3F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2178294-7F5F-203C-3E67-AA61E1C566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452079A-E7D2-CFE8-679A-99E18B00F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04533-CE61-4EDA-8C72-3D753489A8D1}" type="datetimeFigureOut">
              <a:rPr lang="en-IN" smtClean="0"/>
              <a:t>30-01-2025</a:t>
            </a:fld>
            <a:endParaRPr lang="en-IN"/>
          </a:p>
        </p:txBody>
      </p:sp>
      <p:sp>
        <p:nvSpPr>
          <p:cNvPr id="5" name="Footer Placeholder 4">
            <a:extLst>
              <a:ext uri="{FF2B5EF4-FFF2-40B4-BE49-F238E27FC236}">
                <a16:creationId xmlns:a16="http://schemas.microsoft.com/office/drawing/2014/main" id="{9F11204E-7C51-E5F1-0813-663B591B65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B36E49E-800B-FB06-0CA0-6227FFA365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DECAB2-B59B-4A7C-8F79-633F2148ACE8}" type="slidenum">
              <a:rPr lang="en-IN" smtClean="0"/>
              <a:t>‹#›</a:t>
            </a:fld>
            <a:endParaRPr lang="en-IN"/>
          </a:p>
        </p:txBody>
      </p:sp>
    </p:spTree>
    <p:extLst>
      <p:ext uri="{BB962C8B-B14F-4D97-AF65-F5344CB8AC3E}">
        <p14:creationId xmlns:p14="http://schemas.microsoft.com/office/powerpoint/2010/main" val="2878656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C9A89-FAF0-281A-0BDC-13AF0D61CA41}"/>
              </a:ext>
            </a:extLst>
          </p:cNvPr>
          <p:cNvSpPr>
            <a:spLocks noGrp="1"/>
          </p:cNvSpPr>
          <p:nvPr>
            <p:ph type="ctrTitle"/>
          </p:nvPr>
        </p:nvSpPr>
        <p:spPr>
          <a:xfrm>
            <a:off x="1524000" y="668594"/>
            <a:ext cx="9222658" cy="2851353"/>
          </a:xfrm>
        </p:spPr>
        <p:txBody>
          <a:bodyPr>
            <a:normAutofit/>
          </a:bodyPr>
          <a:lstStyle/>
          <a:p>
            <a:r>
              <a:rPr lang="en-IN" sz="4400" b="1" i="0" dirty="0">
                <a:effectLst/>
                <a:latin typeface="-apple-system"/>
              </a:rPr>
              <a:t>Reproduction and Heredity</a:t>
            </a:r>
            <a:br>
              <a:rPr lang="en-IN" sz="4400" b="1" i="0" dirty="0">
                <a:effectLst/>
                <a:latin typeface="-apple-system"/>
              </a:rPr>
            </a:br>
            <a:r>
              <a:rPr lang="en-IN" sz="4400" b="1" i="0" dirty="0">
                <a:effectLst/>
                <a:latin typeface="-apple-system"/>
              </a:rPr>
              <a:t>science class x</a:t>
            </a:r>
            <a:br>
              <a:rPr lang="en-IN" sz="4400" b="1" i="0" dirty="0">
                <a:effectLst/>
                <a:latin typeface="-apple-system"/>
              </a:rPr>
            </a:br>
            <a:r>
              <a:rPr lang="en-IN" sz="4400" b="1" i="0" dirty="0">
                <a:effectLst/>
                <a:latin typeface="-apple-system"/>
              </a:rPr>
              <a:t>important Questions  </a:t>
            </a:r>
            <a:br>
              <a:rPr lang="en-IN" b="1" i="0" dirty="0">
                <a:effectLst/>
                <a:latin typeface="-apple-system"/>
              </a:rPr>
            </a:br>
            <a:endParaRPr lang="en-IN" dirty="0"/>
          </a:p>
        </p:txBody>
      </p:sp>
      <p:sp>
        <p:nvSpPr>
          <p:cNvPr id="3" name="Subtitle 2">
            <a:extLst>
              <a:ext uri="{FF2B5EF4-FFF2-40B4-BE49-F238E27FC236}">
                <a16:creationId xmlns:a16="http://schemas.microsoft.com/office/drawing/2014/main" id="{4ED77723-21D7-ED56-81BC-A1822650166D}"/>
              </a:ext>
            </a:extLst>
          </p:cNvPr>
          <p:cNvSpPr>
            <a:spLocks noGrp="1"/>
          </p:cNvSpPr>
          <p:nvPr>
            <p:ph type="subTitle" idx="1"/>
          </p:nvPr>
        </p:nvSpPr>
        <p:spPr/>
        <p:txBody>
          <a:bodyPr>
            <a:normAutofit/>
          </a:bodyPr>
          <a:lstStyle/>
          <a:p>
            <a:r>
              <a:rPr lang="en-IN" sz="3600" dirty="0" err="1"/>
              <a:t>toppershome.online</a:t>
            </a:r>
            <a:endParaRPr lang="en-IN" sz="3600" dirty="0"/>
          </a:p>
        </p:txBody>
      </p:sp>
    </p:spTree>
    <p:extLst>
      <p:ext uri="{BB962C8B-B14F-4D97-AF65-F5344CB8AC3E}">
        <p14:creationId xmlns:p14="http://schemas.microsoft.com/office/powerpoint/2010/main" val="152964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48E773-62C5-5730-819C-4C0369FED991}"/>
              </a:ext>
            </a:extLst>
          </p:cNvPr>
          <p:cNvSpPr>
            <a:spLocks noGrp="1"/>
          </p:cNvSpPr>
          <p:nvPr>
            <p:ph idx="1"/>
          </p:nvPr>
        </p:nvSpPr>
        <p:spPr>
          <a:xfrm>
            <a:off x="838200" y="511277"/>
            <a:ext cx="10515600" cy="5665686"/>
          </a:xfrm>
        </p:spPr>
        <p:txBody>
          <a:bodyPr>
            <a:normAutofit fontScale="62500" lnSpcReduction="20000"/>
          </a:bodyPr>
          <a:lstStyle/>
          <a:p>
            <a:pPr marL="0" indent="0">
              <a:buNone/>
            </a:pPr>
            <a:r>
              <a:rPr lang="en-IN" b="1" i="0" dirty="0">
                <a:effectLst/>
                <a:latin typeface="-apple-system"/>
              </a:rPr>
              <a:t>                                Reproduction and Heredity  </a:t>
            </a:r>
          </a:p>
          <a:p>
            <a:pPr algn="l" fontAlgn="base">
              <a:buFont typeface="+mj-lt"/>
              <a:buAutoNum type="arabicPeriod"/>
            </a:pPr>
            <a:r>
              <a:rPr lang="en-US" b="0" i="0" dirty="0">
                <a:solidFill>
                  <a:srgbClr val="334155"/>
                </a:solidFill>
                <a:effectLst/>
                <a:latin typeface="-apple-system"/>
              </a:rPr>
              <a:t> The Cessation of menstrual cycle in human female is known  as  OVULATION/ MATURATION</a:t>
            </a:r>
          </a:p>
          <a:p>
            <a:pPr algn="l" fontAlgn="base">
              <a:buFont typeface="+mj-lt"/>
              <a:buAutoNum type="arabicPeriod"/>
            </a:pPr>
            <a:r>
              <a:rPr lang="en-US" b="0" i="0" dirty="0">
                <a:solidFill>
                  <a:srgbClr val="334155"/>
                </a:solidFill>
                <a:effectLst/>
                <a:latin typeface="-apple-system"/>
              </a:rPr>
              <a:t>The reproductive life of a woman last from  a) menarche to menopause b) menopause to menarche</a:t>
            </a:r>
          </a:p>
          <a:p>
            <a:pPr algn="l" fontAlgn="base">
              <a:buFont typeface="+mj-lt"/>
              <a:buAutoNum type="arabicPeriod"/>
            </a:pPr>
            <a:r>
              <a:rPr lang="en-US" b="0" i="0" dirty="0">
                <a:solidFill>
                  <a:srgbClr val="334155"/>
                </a:solidFill>
                <a:effectLst/>
                <a:latin typeface="-apple-system"/>
              </a:rPr>
              <a:t> Lower narrow end of uterus is called ——– (urethra/ cervix)</a:t>
            </a:r>
          </a:p>
          <a:p>
            <a:pPr algn="l" fontAlgn="base">
              <a:buFont typeface="+mj-lt"/>
              <a:buAutoNum type="arabicPeriod"/>
            </a:pPr>
            <a:r>
              <a:rPr lang="en-US" b="0" i="0" dirty="0">
                <a:solidFill>
                  <a:srgbClr val="334155"/>
                </a:solidFill>
                <a:effectLst/>
                <a:latin typeface="-apple-system"/>
              </a:rPr>
              <a:t>Other than spirogyra fermentation also occur in  amoeba/Planaria.</a:t>
            </a:r>
          </a:p>
          <a:p>
            <a:pPr algn="l" fontAlgn="base">
              <a:buFont typeface="+mj-lt"/>
              <a:buAutoNum type="arabicPeriod"/>
            </a:pPr>
            <a:r>
              <a:rPr lang="en-US" b="0" i="0" dirty="0">
                <a:solidFill>
                  <a:srgbClr val="334155"/>
                </a:solidFill>
                <a:effectLst/>
                <a:latin typeface="-apple-system"/>
              </a:rPr>
              <a:t>Which cell is formed as the product of ferritization  embryo/zygote.</a:t>
            </a:r>
          </a:p>
          <a:p>
            <a:pPr algn="l" fontAlgn="base">
              <a:buFont typeface="+mj-lt"/>
              <a:buAutoNum type="arabicPeriod"/>
            </a:pPr>
            <a:r>
              <a:rPr lang="en-US" b="0" i="0" dirty="0" err="1">
                <a:solidFill>
                  <a:srgbClr val="334155"/>
                </a:solidFill>
                <a:effectLst/>
                <a:latin typeface="-apple-system"/>
              </a:rPr>
              <a:t>i</a:t>
            </a:r>
            <a:r>
              <a:rPr lang="en-US" b="0" i="0" dirty="0">
                <a:solidFill>
                  <a:srgbClr val="334155"/>
                </a:solidFill>
                <a:effectLst/>
                <a:latin typeface="-apple-system"/>
              </a:rPr>
              <a:t>)Give an example of flowers having both stamens and carpels (Mustard ,Hibiscus or </a:t>
            </a:r>
            <a:r>
              <a:rPr lang="en-US" b="0" i="0" dirty="0" err="1">
                <a:solidFill>
                  <a:srgbClr val="334155"/>
                </a:solidFill>
                <a:effectLst/>
                <a:latin typeface="-apple-system"/>
              </a:rPr>
              <a:t>china</a:t>
            </a:r>
            <a:r>
              <a:rPr lang="en-US" b="0" i="0" dirty="0">
                <a:solidFill>
                  <a:srgbClr val="334155"/>
                </a:solidFill>
                <a:effectLst/>
                <a:latin typeface="-apple-system"/>
              </a:rPr>
              <a:t> rose) ii) What is DNA and parthenogenesis ? iii) What an example of organism  having binary fission  and multiple fission. ?iv) Name two examples where budding takes place ?  v) Give three examples of organism having a)spore formation. b)budding</a:t>
            </a:r>
          </a:p>
          <a:p>
            <a:pPr algn="l" fontAlgn="base">
              <a:buFont typeface="+mj-lt"/>
              <a:buAutoNum type="arabicPeriod"/>
            </a:pPr>
            <a:r>
              <a:rPr lang="en-US" b="0" i="0" dirty="0">
                <a:solidFill>
                  <a:srgbClr val="334155"/>
                </a:solidFill>
                <a:effectLst/>
                <a:latin typeface="-apple-system"/>
              </a:rPr>
              <a:t>Name three methods by which plant reproduces by stems ?  What is the functions of sepals and petals ? . Give the name to scientific terms a)the mechanism by which the variation are created and inherited  b)the development of new type of organism.</a:t>
            </a:r>
          </a:p>
          <a:p>
            <a:pPr algn="l" fontAlgn="base">
              <a:buFont typeface="+mj-lt"/>
              <a:buAutoNum type="arabicPeriod"/>
            </a:pPr>
            <a:r>
              <a:rPr lang="en-US" b="0" i="0" dirty="0">
                <a:solidFill>
                  <a:srgbClr val="334155"/>
                </a:solidFill>
                <a:effectLst/>
                <a:latin typeface="-apple-system"/>
              </a:rPr>
              <a:t>Where the male gametes and female gametes of flower are produced.</a:t>
            </a:r>
          </a:p>
          <a:p>
            <a:pPr algn="l" fontAlgn="base">
              <a:buFont typeface="+mj-lt"/>
              <a:buAutoNum type="arabicPeriod"/>
            </a:pPr>
            <a:r>
              <a:rPr lang="en-US" b="0" i="0" dirty="0">
                <a:solidFill>
                  <a:srgbClr val="334155"/>
                </a:solidFill>
                <a:effectLst/>
                <a:latin typeface="-apple-system"/>
              </a:rPr>
              <a:t>Name two STD’s.  Name the causative organism of AIDS  (expanded form)How can it be prevented?. Write the advantages of vegetative propagation. Name the male and female gonads  where sex hormones  are produced. Name the male and female gametes. Where is embryo sac present in flower? Among Jasmine, Wheat Mustard , Banana which of them reproduce by vegetative propagation?</a:t>
            </a:r>
          </a:p>
          <a:p>
            <a:pPr algn="l" fontAlgn="base">
              <a:buFont typeface="+mj-lt"/>
              <a:buAutoNum type="arabicPeriod"/>
            </a:pPr>
            <a:r>
              <a:rPr lang="en-US" b="0" i="0" dirty="0">
                <a:solidFill>
                  <a:srgbClr val="334155"/>
                </a:solidFill>
                <a:effectLst/>
                <a:latin typeface="-apple-system"/>
              </a:rPr>
              <a:t> What happens when Vas Deferens gets blocked  in male or fallopian tube in female. Name the two type of opening  of female reproductive system.? What is the function of DNA where are found? what happens when a mature Spirogyra filament attains considerable length? Planaria gets cut into two pieces?</a:t>
            </a:r>
          </a:p>
          <a:p>
            <a:pPr marL="0" indent="0">
              <a:buNone/>
            </a:pPr>
            <a:endParaRPr lang="en-IN" b="1" i="0" dirty="0">
              <a:effectLst/>
              <a:latin typeface="-apple-system"/>
            </a:endParaRPr>
          </a:p>
          <a:p>
            <a:pPr marL="0" indent="0">
              <a:buNone/>
            </a:pPr>
            <a:endParaRPr lang="en-IN" dirty="0"/>
          </a:p>
        </p:txBody>
      </p:sp>
    </p:spTree>
    <p:extLst>
      <p:ext uri="{BB962C8B-B14F-4D97-AF65-F5344CB8AC3E}">
        <p14:creationId xmlns:p14="http://schemas.microsoft.com/office/powerpoint/2010/main" val="3355494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7AD3E3-023F-04C9-DC5F-073774EF258A}"/>
              </a:ext>
            </a:extLst>
          </p:cNvPr>
          <p:cNvSpPr>
            <a:spLocks noGrp="1"/>
          </p:cNvSpPr>
          <p:nvPr>
            <p:ph idx="1"/>
          </p:nvPr>
        </p:nvSpPr>
        <p:spPr>
          <a:xfrm>
            <a:off x="570271" y="511277"/>
            <a:ext cx="10783529" cy="5665686"/>
          </a:xfrm>
        </p:spPr>
        <p:txBody>
          <a:bodyPr>
            <a:normAutofit fontScale="85000" lnSpcReduction="10000"/>
          </a:bodyPr>
          <a:lstStyle/>
          <a:p>
            <a:pPr marL="0" indent="0" algn="l" fontAlgn="base">
              <a:buNone/>
            </a:pPr>
            <a:r>
              <a:rPr lang="en-US" b="0" i="0" dirty="0">
                <a:solidFill>
                  <a:srgbClr val="334155"/>
                </a:solidFill>
                <a:effectLst/>
                <a:latin typeface="-apple-system"/>
              </a:rPr>
              <a:t>11.What other name is given to bisexual organism.</a:t>
            </a:r>
          </a:p>
          <a:p>
            <a:pPr marL="0" indent="0" algn="l" fontAlgn="base">
              <a:buNone/>
            </a:pPr>
            <a:r>
              <a:rPr lang="en-US" b="0" i="0" dirty="0">
                <a:solidFill>
                  <a:srgbClr val="334155"/>
                </a:solidFill>
                <a:effectLst/>
                <a:latin typeface="-apple-system"/>
              </a:rPr>
              <a:t>12. What is pollination?  Name the agents of cross pollination .Name the parts of stamen.</a:t>
            </a:r>
          </a:p>
          <a:p>
            <a:pPr marL="0" indent="0" algn="l" fontAlgn="base">
              <a:buNone/>
            </a:pPr>
            <a:r>
              <a:rPr lang="en-US" b="0" i="0" dirty="0">
                <a:solidFill>
                  <a:srgbClr val="334155"/>
                </a:solidFill>
                <a:effectLst/>
                <a:latin typeface="-apple-system"/>
              </a:rPr>
              <a:t>13.List two methods </a:t>
            </a:r>
            <a:r>
              <a:rPr lang="en-US" b="0" i="0" dirty="0" err="1">
                <a:solidFill>
                  <a:srgbClr val="334155"/>
                </a:solidFill>
                <a:effectLst/>
                <a:latin typeface="-apple-system"/>
              </a:rPr>
              <a:t>i</a:t>
            </a:r>
            <a:r>
              <a:rPr lang="en-US" b="0" i="0" dirty="0">
                <a:solidFill>
                  <a:srgbClr val="334155"/>
                </a:solidFill>
                <a:effectLst/>
                <a:latin typeface="-apple-system"/>
              </a:rPr>
              <a:t>) male ii) female of contraceptive . Explain how organism create an exact copy of themselves.</a:t>
            </a:r>
          </a:p>
          <a:p>
            <a:pPr marL="0" indent="0" algn="l" fontAlgn="base">
              <a:buNone/>
            </a:pPr>
            <a:r>
              <a:rPr lang="en-US" b="0" i="0" dirty="0">
                <a:solidFill>
                  <a:srgbClr val="334155"/>
                </a:solidFill>
                <a:effectLst/>
                <a:latin typeface="-apple-system"/>
              </a:rPr>
              <a:t>14.With the help of diagram  show different stages of binary fission of amoeba.? Type of reproduction in Hydra, Planaria ,Malarial parasite ,Potato. ,earthworm ,frog ,Rhizopus ,Plasmodium</a:t>
            </a:r>
          </a:p>
          <a:p>
            <a:pPr marL="0" indent="0" algn="l" fontAlgn="base">
              <a:buNone/>
            </a:pPr>
            <a:r>
              <a:rPr lang="en-US" b="0" i="0" dirty="0">
                <a:solidFill>
                  <a:srgbClr val="334155"/>
                </a:solidFill>
                <a:effectLst/>
                <a:latin typeface="-apple-system"/>
              </a:rPr>
              <a:t>15.Write the function of secretions of prostate gland and seminal vesicles in human.</a:t>
            </a:r>
          </a:p>
          <a:p>
            <a:pPr marL="0" indent="0" algn="l" fontAlgn="base">
              <a:buNone/>
            </a:pPr>
            <a:r>
              <a:rPr lang="en-US" b="0" i="0" dirty="0">
                <a:solidFill>
                  <a:srgbClr val="334155"/>
                </a:solidFill>
                <a:effectLst/>
                <a:latin typeface="-apple-system"/>
              </a:rPr>
              <a:t>16.Variations are important for the survival of species overtime. .Why is DNA copying necessary during reproduction ? give main function of human testes. What are  the role of sex hormones ? what is placenta and it’s role during pregnancy.</a:t>
            </a:r>
          </a:p>
          <a:p>
            <a:pPr marL="0" indent="0" algn="ctr" fontAlgn="base">
              <a:buNone/>
            </a:pPr>
            <a:r>
              <a:rPr lang="en-US" b="0" i="0" dirty="0">
                <a:solidFill>
                  <a:srgbClr val="334155"/>
                </a:solidFill>
                <a:effectLst/>
                <a:latin typeface="-apple-system"/>
              </a:rPr>
              <a:t>17.Draw  a label diagram of male reproductive and female reproductive system. Draw the diagram of anther, style and ovary in the flower ?</a:t>
            </a:r>
          </a:p>
          <a:p>
            <a:pPr marL="0" indent="0" algn="ctr" fontAlgn="base">
              <a:buNone/>
            </a:pPr>
            <a:r>
              <a:rPr lang="en-US" b="0" i="0" dirty="0">
                <a:solidFill>
                  <a:srgbClr val="334155"/>
                </a:solidFill>
                <a:effectLst/>
                <a:latin typeface="-apple-system"/>
              </a:rPr>
              <a:t>18.How does the process of  seed germination takes place in plants describe  with help of </a:t>
            </a:r>
            <a:r>
              <a:rPr lang="en-US" b="0" i="0" dirty="0" err="1">
                <a:solidFill>
                  <a:srgbClr val="334155"/>
                </a:solidFill>
                <a:effectLst/>
                <a:latin typeface="-apple-system"/>
              </a:rPr>
              <a:t>figur</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3930761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46EABB-CE02-6BD6-5D73-C4F629597F83}"/>
              </a:ext>
            </a:extLst>
          </p:cNvPr>
          <p:cNvSpPr>
            <a:spLocks noGrp="1"/>
          </p:cNvSpPr>
          <p:nvPr>
            <p:ph idx="1"/>
          </p:nvPr>
        </p:nvSpPr>
        <p:spPr>
          <a:xfrm>
            <a:off x="511277" y="314632"/>
            <a:ext cx="10842523" cy="5862331"/>
          </a:xfrm>
        </p:spPr>
        <p:txBody>
          <a:bodyPr>
            <a:normAutofit fontScale="77500" lnSpcReduction="20000"/>
          </a:bodyPr>
          <a:lstStyle/>
          <a:p>
            <a:pPr marL="0" indent="0" algn="l" fontAlgn="base">
              <a:buNone/>
            </a:pPr>
            <a:r>
              <a:rPr lang="en-US" b="0" i="0" dirty="0">
                <a:solidFill>
                  <a:srgbClr val="FF0000"/>
                </a:solidFill>
                <a:effectLst/>
                <a:latin typeface="arial black" panose="020B0A04020102020204" pitchFamily="34" charset="0"/>
              </a:rPr>
              <a:t>19.Explain with figure a) Regeneration b) Rhizopus multiply the spore formation c)multiple fission of plasmodium d) Fragmentation e)budding (2024)</a:t>
            </a:r>
            <a:endParaRPr lang="en-US" b="0" i="0" dirty="0">
              <a:solidFill>
                <a:srgbClr val="334155"/>
              </a:solidFill>
              <a:effectLst/>
              <a:latin typeface="-apple-system"/>
            </a:endParaRPr>
          </a:p>
          <a:p>
            <a:pPr marL="0" indent="0" algn="l" fontAlgn="base">
              <a:buNone/>
            </a:pPr>
            <a:r>
              <a:rPr lang="en-US" b="0" i="0" dirty="0">
                <a:solidFill>
                  <a:srgbClr val="FF0000"/>
                </a:solidFill>
                <a:effectLst/>
                <a:latin typeface="arial black" panose="020B0A04020102020204" pitchFamily="34" charset="0"/>
              </a:rPr>
              <a:t>20.Name the methods used by human female to prevent the pregnancy and what are it’s side effects ii) what happen when human fertilization takes place and what will happen eggs do not fertilizes (2024) Explain </a:t>
            </a:r>
            <a:r>
              <a:rPr lang="en-US" b="0" i="0" dirty="0" err="1">
                <a:solidFill>
                  <a:srgbClr val="FF0000"/>
                </a:solidFill>
                <a:effectLst/>
                <a:latin typeface="arial black" panose="020B0A04020102020204" pitchFamily="34" charset="0"/>
              </a:rPr>
              <a:t>th</a:t>
            </a:r>
            <a:r>
              <a:rPr lang="en-US" b="0" i="0" dirty="0">
                <a:solidFill>
                  <a:srgbClr val="FF0000"/>
                </a:solidFill>
                <a:effectLst/>
                <a:latin typeface="arial black" panose="020B0A04020102020204" pitchFamily="34" charset="0"/>
              </a:rPr>
              <a:t> reproduction of spirogyra and Hydra.</a:t>
            </a:r>
            <a:endParaRPr lang="en-US" b="0" i="0" dirty="0">
              <a:solidFill>
                <a:srgbClr val="334155"/>
              </a:solidFill>
              <a:effectLst/>
              <a:latin typeface="-apple-system"/>
            </a:endParaRPr>
          </a:p>
          <a:p>
            <a:pPr marL="0" indent="0" algn="l" fontAlgn="base">
              <a:buNone/>
            </a:pPr>
            <a:r>
              <a:rPr lang="en-US" b="0" i="0" dirty="0">
                <a:solidFill>
                  <a:srgbClr val="000080"/>
                </a:solidFill>
                <a:effectLst/>
                <a:latin typeface="comic sans ms" panose="030F0702030302020204" pitchFamily="66" charset="0"/>
              </a:rPr>
              <a:t>21.Name the substance which cannot be broken by biological means what are their harmful effect</a:t>
            </a:r>
            <a:endParaRPr lang="en-US" b="0" i="0" dirty="0">
              <a:solidFill>
                <a:srgbClr val="334155"/>
              </a:solidFill>
              <a:effectLst/>
              <a:latin typeface="-apple-system"/>
            </a:endParaRPr>
          </a:p>
          <a:p>
            <a:pPr marL="0" indent="0" algn="l" fontAlgn="base">
              <a:buNone/>
            </a:pPr>
            <a:r>
              <a:rPr lang="en-US" b="0" i="0" dirty="0">
                <a:solidFill>
                  <a:srgbClr val="334155"/>
                </a:solidFill>
                <a:effectLst/>
                <a:latin typeface="-apple-system"/>
              </a:rPr>
              <a:t>22. How do the traits get expressed ?List the two difference between acquired traits and inherited traits  with example.? Write difference between dominant and recessive traits.</a:t>
            </a:r>
          </a:p>
          <a:p>
            <a:pPr marL="0" indent="0" algn="l" fontAlgn="base">
              <a:buNone/>
            </a:pPr>
            <a:r>
              <a:rPr lang="en-US" b="0" i="0" dirty="0">
                <a:solidFill>
                  <a:srgbClr val="334155"/>
                </a:solidFill>
                <a:effectLst/>
                <a:latin typeface="-apple-system"/>
              </a:rPr>
              <a:t>23.If the sperm bearing Y chromosome the fertilizes the egg ,the child is like his father Why it is so ?</a:t>
            </a:r>
          </a:p>
          <a:p>
            <a:pPr marL="0" indent="0" algn="l" fontAlgn="base">
              <a:buNone/>
            </a:pPr>
            <a:r>
              <a:rPr lang="en-US" b="0" i="0" dirty="0">
                <a:solidFill>
                  <a:srgbClr val="334155"/>
                </a:solidFill>
                <a:effectLst/>
                <a:latin typeface="-apple-system"/>
              </a:rPr>
              <a:t>24.Why are the chances of variation more in sexually developing organism ?  How can changes in genes can be brought about the change in DNA ?What are the rules of inheritance? What is sex chromosomes  and autosomes ? How many chromosomes are present in human being ?</a:t>
            </a:r>
          </a:p>
          <a:p>
            <a:pPr marL="0" indent="0" algn="l" fontAlgn="base">
              <a:buNone/>
            </a:pPr>
            <a:r>
              <a:rPr lang="en-US" b="0" i="0" dirty="0">
                <a:solidFill>
                  <a:srgbClr val="334155"/>
                </a:solidFill>
                <a:effectLst/>
                <a:latin typeface="-apple-system"/>
              </a:rPr>
              <a:t>25.Draw a flow chart to determine the characteristics of the progeny of a cross between tall pea plants with short  pea plants  with F1 and F2 generation.</a:t>
            </a:r>
          </a:p>
          <a:p>
            <a:pPr marL="0" indent="0" algn="l" fontAlgn="base">
              <a:buNone/>
            </a:pPr>
            <a:r>
              <a:rPr lang="en-US" b="0" i="0" dirty="0">
                <a:solidFill>
                  <a:srgbClr val="334155"/>
                </a:solidFill>
                <a:effectLst/>
                <a:latin typeface="-apple-system"/>
              </a:rPr>
              <a:t>26. With the help pf X and Y slow the sex determination in human being.? Mention of characteristics of genes</a:t>
            </a:r>
          </a:p>
          <a:p>
            <a:pPr marL="0" indent="0">
              <a:buNone/>
            </a:pPr>
            <a:endParaRPr lang="en-IN" dirty="0"/>
          </a:p>
        </p:txBody>
      </p:sp>
    </p:spTree>
    <p:extLst>
      <p:ext uri="{BB962C8B-B14F-4D97-AF65-F5344CB8AC3E}">
        <p14:creationId xmlns:p14="http://schemas.microsoft.com/office/powerpoint/2010/main" val="4282673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27C6E1-71FE-2134-D9B2-BACA3448C74D}"/>
              </a:ext>
            </a:extLst>
          </p:cNvPr>
          <p:cNvSpPr>
            <a:spLocks noGrp="1"/>
          </p:cNvSpPr>
          <p:nvPr>
            <p:ph idx="1"/>
          </p:nvPr>
        </p:nvSpPr>
        <p:spPr>
          <a:xfrm>
            <a:off x="560439" y="471948"/>
            <a:ext cx="10793361" cy="5705015"/>
          </a:xfrm>
        </p:spPr>
        <p:txBody>
          <a:bodyPr>
            <a:normAutofit fontScale="55000" lnSpcReduction="20000"/>
          </a:bodyPr>
          <a:lstStyle/>
          <a:p>
            <a:pPr marL="0" indent="0" algn="l" fontAlgn="base">
              <a:buNone/>
            </a:pPr>
            <a:r>
              <a:rPr lang="en-US" sz="2900" b="0" i="0" dirty="0">
                <a:solidFill>
                  <a:srgbClr val="334155"/>
                </a:solidFill>
                <a:effectLst/>
                <a:latin typeface="-apple-system"/>
              </a:rPr>
              <a:t>27. The genotype of green stemmed  tomato plants is denoted as GG and that of purple stemmed tomato is gg .when the crossed </a:t>
            </a:r>
            <a:r>
              <a:rPr lang="en-US" sz="2900" b="0" i="0" dirty="0" err="1">
                <a:solidFill>
                  <a:srgbClr val="334155"/>
                </a:solidFill>
                <a:effectLst/>
                <a:latin typeface="-apple-system"/>
              </a:rPr>
              <a:t>i</a:t>
            </a:r>
            <a:r>
              <a:rPr lang="en-US" sz="2900" b="0" i="0" dirty="0">
                <a:solidFill>
                  <a:srgbClr val="334155"/>
                </a:solidFill>
                <a:effectLst/>
                <a:latin typeface="-apple-system"/>
              </a:rPr>
              <a:t>)what </a:t>
            </a:r>
            <a:r>
              <a:rPr lang="en-US" sz="2900" b="0" i="0" dirty="0" err="1">
                <a:solidFill>
                  <a:srgbClr val="334155"/>
                </a:solidFill>
                <a:effectLst/>
                <a:latin typeface="-apple-system"/>
              </a:rPr>
              <a:t>colour</a:t>
            </a:r>
            <a:r>
              <a:rPr lang="en-US" sz="2900" b="0" i="0" dirty="0">
                <a:solidFill>
                  <a:srgbClr val="334155"/>
                </a:solidFill>
                <a:effectLst/>
                <a:latin typeface="-apple-system"/>
              </a:rPr>
              <a:t> of stem would you expect in F1 progeny ii) what is the percentage of purple stemmed in F2 progeny if F1 plants are self pollinated? iii) what is the ratio ?</a:t>
            </a:r>
          </a:p>
          <a:p>
            <a:pPr marL="0" indent="0" algn="l" fontAlgn="base">
              <a:buNone/>
            </a:pPr>
            <a:r>
              <a:rPr lang="en-US" sz="2900" b="0" i="0" dirty="0">
                <a:solidFill>
                  <a:srgbClr val="334155"/>
                </a:solidFill>
                <a:effectLst/>
                <a:latin typeface="-apple-system"/>
              </a:rPr>
              <a:t>28If a pure tall pea plant is crossed with a pure dwarf plant then in the first generations only tall plant appears  what happens to the traits of dwarf plant? In the second generation the dwarf traits reappears why?</a:t>
            </a:r>
          </a:p>
          <a:p>
            <a:pPr marL="0" indent="0" algn="l" fontAlgn="base">
              <a:buNone/>
            </a:pPr>
            <a:r>
              <a:rPr lang="en-US" sz="2900" b="0" i="0" dirty="0">
                <a:solidFill>
                  <a:srgbClr val="334155"/>
                </a:solidFill>
                <a:effectLst/>
                <a:latin typeface="-apple-system"/>
              </a:rPr>
              <a:t>29. Mendel selected garden pea plants for his experiments  , Why? Name the dominant and recessive characters in pea plant taken by Mendel ? Name the first Indian who was aware of  concept of genetics ? (</a:t>
            </a:r>
            <a:r>
              <a:rPr lang="en-US" sz="2900" b="0" i="0" dirty="0" err="1">
                <a:solidFill>
                  <a:srgbClr val="334155"/>
                </a:solidFill>
                <a:effectLst/>
                <a:latin typeface="-apple-system"/>
              </a:rPr>
              <a:t>Charaka</a:t>
            </a:r>
            <a:r>
              <a:rPr lang="en-US" sz="2900" b="0" i="0" dirty="0">
                <a:solidFill>
                  <a:srgbClr val="334155"/>
                </a:solidFill>
                <a:effectLst/>
                <a:latin typeface="-apple-system"/>
              </a:rPr>
              <a:t> was the first Indian medical practitioner who knew the factors which determine the sex of child)</a:t>
            </a:r>
          </a:p>
          <a:p>
            <a:pPr marL="0" indent="0" algn="l" fontAlgn="base">
              <a:buNone/>
            </a:pPr>
            <a:r>
              <a:rPr lang="en-US" sz="2900" b="0" i="0" dirty="0">
                <a:solidFill>
                  <a:srgbClr val="334155"/>
                </a:solidFill>
                <a:effectLst/>
                <a:latin typeface="-apple-system"/>
              </a:rPr>
              <a:t>30.In one of the experiments with pea plants </a:t>
            </a:r>
            <a:r>
              <a:rPr lang="en-US" sz="2900" b="0" i="0" dirty="0" err="1">
                <a:solidFill>
                  <a:srgbClr val="334155"/>
                </a:solidFill>
                <a:effectLst/>
                <a:latin typeface="-apple-system"/>
              </a:rPr>
              <a:t>Mendal</a:t>
            </a:r>
            <a:r>
              <a:rPr lang="en-US" sz="2900" b="0" i="0" dirty="0">
                <a:solidFill>
                  <a:srgbClr val="334155"/>
                </a:solidFill>
                <a:effectLst/>
                <a:latin typeface="-apple-system"/>
              </a:rPr>
              <a:t> observed that when a pure tall pea plant is crossed with pure dwarf pea plant in the first generation F1only tall plants appear a) what happens to the traits of the dwarf plants in the case? When F1 generation plants are self fertilized ,he observed that a plant of second generation F2 both  tall and dwarf plants are present  why it happens explain .</a:t>
            </a:r>
          </a:p>
          <a:p>
            <a:pPr marL="0" indent="0" algn="l" fontAlgn="base">
              <a:buNone/>
            </a:pPr>
            <a:r>
              <a:rPr lang="en-US" sz="2900" b="0" i="0" dirty="0">
                <a:solidFill>
                  <a:srgbClr val="334155"/>
                </a:solidFill>
                <a:effectLst/>
                <a:latin typeface="-apple-system"/>
              </a:rPr>
              <a:t>31.What is the source of hereditary information in the cell.?</a:t>
            </a:r>
          </a:p>
          <a:p>
            <a:pPr marL="0" indent="0" algn="l" fontAlgn="base">
              <a:buNone/>
            </a:pPr>
            <a:r>
              <a:rPr lang="en-US" sz="2900" b="0" i="0" dirty="0">
                <a:solidFill>
                  <a:srgbClr val="334155"/>
                </a:solidFill>
                <a:effectLst/>
                <a:latin typeface="-apple-system"/>
              </a:rPr>
              <a:t>32 What do you mean by mutation?</a:t>
            </a:r>
          </a:p>
          <a:p>
            <a:pPr marL="0" indent="0" algn="l" fontAlgn="base">
              <a:buNone/>
            </a:pPr>
            <a:r>
              <a:rPr lang="en-US" sz="2900" b="0" i="0" dirty="0">
                <a:solidFill>
                  <a:srgbClr val="334155"/>
                </a:solidFill>
                <a:effectLst/>
                <a:latin typeface="-apple-system"/>
              </a:rPr>
              <a:t>33.In the monohybrid cross a round seeded plant was crossed with a wrinkle seeded plant. In  F2 generation genotype ratio 1:2:1 how many plants has homozygous round .?</a:t>
            </a:r>
          </a:p>
          <a:p>
            <a:pPr marL="0" indent="0" algn="l" fontAlgn="base">
              <a:buNone/>
            </a:pPr>
            <a:r>
              <a:rPr lang="en-US" sz="2900" b="0" i="0" dirty="0">
                <a:solidFill>
                  <a:srgbClr val="334155"/>
                </a:solidFill>
                <a:effectLst/>
                <a:latin typeface="-apple-system"/>
              </a:rPr>
              <a:t>34.Exchange of genetic material takes place in   sexual/asexual reproduction.</a:t>
            </a:r>
          </a:p>
          <a:p>
            <a:pPr marL="0" indent="0" algn="l" fontAlgn="base">
              <a:buNone/>
            </a:pPr>
            <a:r>
              <a:rPr lang="en-US" sz="2900" b="0" i="0" dirty="0">
                <a:solidFill>
                  <a:srgbClr val="334155"/>
                </a:solidFill>
                <a:effectLst/>
                <a:latin typeface="-apple-system"/>
              </a:rPr>
              <a:t>35. Two pink </a:t>
            </a:r>
            <a:r>
              <a:rPr lang="en-US" sz="2900" b="0" i="0" dirty="0" err="1">
                <a:solidFill>
                  <a:srgbClr val="334155"/>
                </a:solidFill>
                <a:effectLst/>
                <a:latin typeface="-apple-system"/>
              </a:rPr>
              <a:t>coloured</a:t>
            </a:r>
            <a:r>
              <a:rPr lang="en-US" sz="2900" b="0" i="0" dirty="0">
                <a:solidFill>
                  <a:srgbClr val="334155"/>
                </a:solidFill>
                <a:effectLst/>
                <a:latin typeface="-apple-system"/>
              </a:rPr>
              <a:t> flowers on crossing resulted in  1 red,2 pink 1 white flowers progeny than the nature of cross will be self pollination/cross fertilization.</a:t>
            </a:r>
          </a:p>
          <a:p>
            <a:pPr marL="0" indent="0" algn="l" fontAlgn="base">
              <a:buNone/>
            </a:pPr>
            <a:r>
              <a:rPr lang="en-US" sz="2900" b="0" i="0" dirty="0">
                <a:solidFill>
                  <a:srgbClr val="334155"/>
                </a:solidFill>
                <a:effectLst/>
                <a:latin typeface="-apple-system"/>
              </a:rPr>
              <a:t>36Human males all the chromosomes are paired  except one this unpaired chromosomes may be ______–. Male is determine by _____ chromosomes and female is determined by ______–.</a:t>
            </a:r>
          </a:p>
          <a:p>
            <a:pPr marL="0" indent="0" algn="l" fontAlgn="base">
              <a:buNone/>
            </a:pPr>
            <a:r>
              <a:rPr lang="en-US" sz="2900" b="0" i="0" dirty="0">
                <a:solidFill>
                  <a:srgbClr val="334155"/>
                </a:solidFill>
                <a:effectLst/>
                <a:latin typeface="-apple-system"/>
              </a:rPr>
              <a:t>37.Two pea plants one with round green seeds(</a:t>
            </a:r>
            <a:r>
              <a:rPr lang="en-US" sz="2900" b="0" i="0" dirty="0" err="1">
                <a:solidFill>
                  <a:srgbClr val="334155"/>
                </a:solidFill>
                <a:effectLst/>
                <a:latin typeface="-apple-system"/>
              </a:rPr>
              <a:t>RRyy</a:t>
            </a:r>
            <a:r>
              <a:rPr lang="en-US" sz="2900" b="0" i="0" dirty="0">
                <a:solidFill>
                  <a:srgbClr val="334155"/>
                </a:solidFill>
                <a:effectLst/>
                <a:latin typeface="-apple-system"/>
              </a:rPr>
              <a:t>) and other with wrinkled yellow      (</a:t>
            </a:r>
            <a:r>
              <a:rPr lang="en-US" sz="2900" b="0" i="0" dirty="0" err="1">
                <a:solidFill>
                  <a:srgbClr val="334155"/>
                </a:solidFill>
                <a:effectLst/>
                <a:latin typeface="-apple-system"/>
              </a:rPr>
              <a:t>rr</a:t>
            </a:r>
            <a:r>
              <a:rPr lang="en-US" sz="2900" b="0" i="0" dirty="0">
                <a:solidFill>
                  <a:srgbClr val="334155"/>
                </a:solidFill>
                <a:effectLst/>
                <a:latin typeface="-apple-system"/>
              </a:rPr>
              <a:t> YY) seeds produce F1 progeny .When F1 is  crossed  F2 progeny will have new combination .   write  F2 be combination</a:t>
            </a:r>
          </a:p>
          <a:p>
            <a:pPr marL="0" indent="0">
              <a:buNone/>
            </a:pPr>
            <a:endParaRPr lang="en-IN" dirty="0"/>
          </a:p>
        </p:txBody>
      </p:sp>
    </p:spTree>
    <p:extLst>
      <p:ext uri="{BB962C8B-B14F-4D97-AF65-F5344CB8AC3E}">
        <p14:creationId xmlns:p14="http://schemas.microsoft.com/office/powerpoint/2010/main" val="32160315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1196</Words>
  <Application>Microsoft Office PowerPoint</Application>
  <PresentationFormat>Widescreen</PresentationFormat>
  <Paragraphs>40</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-apple-system</vt:lpstr>
      <vt:lpstr>Arial</vt:lpstr>
      <vt:lpstr>arial black</vt:lpstr>
      <vt:lpstr>Calibri</vt:lpstr>
      <vt:lpstr>Calibri Light</vt:lpstr>
      <vt:lpstr>comic sans ms</vt:lpstr>
      <vt:lpstr>Office Theme</vt:lpstr>
      <vt:lpstr>Reproduction and Heredity science class x important Questions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2025-01-30T08:08:26Z</dcterms:created>
  <dcterms:modified xsi:type="dcterms:W3CDTF">2025-01-30T08:09:10Z</dcterms:modified>
</cp:coreProperties>
</file>