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D8FF2-2FA7-4CEF-FBEB-44A245FF1D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9D7F4E6-B9B6-E993-DBD1-E66E958063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86BC372-0E49-57A7-2009-7B9581519D01}"/>
              </a:ext>
            </a:extLst>
          </p:cNvPr>
          <p:cNvSpPr>
            <a:spLocks noGrp="1"/>
          </p:cNvSpPr>
          <p:nvPr>
            <p:ph type="dt" sz="half" idx="10"/>
          </p:nvPr>
        </p:nvSpPr>
        <p:spPr/>
        <p:txBody>
          <a:bodyPr/>
          <a:lstStyle/>
          <a:p>
            <a:fld id="{1E30D10B-EBD7-4F53-8249-5BEF9F767704}" type="datetimeFigureOut">
              <a:rPr lang="en-IN" smtClean="0"/>
              <a:t>01-02-2025</a:t>
            </a:fld>
            <a:endParaRPr lang="en-IN"/>
          </a:p>
        </p:txBody>
      </p:sp>
      <p:sp>
        <p:nvSpPr>
          <p:cNvPr id="5" name="Footer Placeholder 4">
            <a:extLst>
              <a:ext uri="{FF2B5EF4-FFF2-40B4-BE49-F238E27FC236}">
                <a16:creationId xmlns:a16="http://schemas.microsoft.com/office/drawing/2014/main" id="{EEFB7B21-BA30-A9DD-1C0A-31BD0610878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6D476F-D176-06D0-38EC-F324CDC69867}"/>
              </a:ext>
            </a:extLst>
          </p:cNvPr>
          <p:cNvSpPr>
            <a:spLocks noGrp="1"/>
          </p:cNvSpPr>
          <p:nvPr>
            <p:ph type="sldNum" sz="quarter" idx="12"/>
          </p:nvPr>
        </p:nvSpPr>
        <p:spPr/>
        <p:txBody>
          <a:bodyPr/>
          <a:lstStyle/>
          <a:p>
            <a:fld id="{E00E8139-2939-44CD-A979-42F903DC5DC8}" type="slidenum">
              <a:rPr lang="en-IN" smtClean="0"/>
              <a:t>‹#›</a:t>
            </a:fld>
            <a:endParaRPr lang="en-IN"/>
          </a:p>
        </p:txBody>
      </p:sp>
    </p:spTree>
    <p:extLst>
      <p:ext uri="{BB962C8B-B14F-4D97-AF65-F5344CB8AC3E}">
        <p14:creationId xmlns:p14="http://schemas.microsoft.com/office/powerpoint/2010/main" val="3765095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94CAD-7685-9BE9-231A-0B55B4DD8EE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89A61F6-7048-657B-4DC7-DFBE1254F0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5364728-93AB-EDFE-D169-37DAC7ABDA3F}"/>
              </a:ext>
            </a:extLst>
          </p:cNvPr>
          <p:cNvSpPr>
            <a:spLocks noGrp="1"/>
          </p:cNvSpPr>
          <p:nvPr>
            <p:ph type="dt" sz="half" idx="10"/>
          </p:nvPr>
        </p:nvSpPr>
        <p:spPr/>
        <p:txBody>
          <a:bodyPr/>
          <a:lstStyle/>
          <a:p>
            <a:fld id="{1E30D10B-EBD7-4F53-8249-5BEF9F767704}" type="datetimeFigureOut">
              <a:rPr lang="en-IN" smtClean="0"/>
              <a:t>01-02-2025</a:t>
            </a:fld>
            <a:endParaRPr lang="en-IN"/>
          </a:p>
        </p:txBody>
      </p:sp>
      <p:sp>
        <p:nvSpPr>
          <p:cNvPr id="5" name="Footer Placeholder 4">
            <a:extLst>
              <a:ext uri="{FF2B5EF4-FFF2-40B4-BE49-F238E27FC236}">
                <a16:creationId xmlns:a16="http://schemas.microsoft.com/office/drawing/2014/main" id="{9314A3AC-237E-2257-CF6F-EB07572125E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BC1FBF5-913C-5864-9993-27720BA984F9}"/>
              </a:ext>
            </a:extLst>
          </p:cNvPr>
          <p:cNvSpPr>
            <a:spLocks noGrp="1"/>
          </p:cNvSpPr>
          <p:nvPr>
            <p:ph type="sldNum" sz="quarter" idx="12"/>
          </p:nvPr>
        </p:nvSpPr>
        <p:spPr/>
        <p:txBody>
          <a:bodyPr/>
          <a:lstStyle/>
          <a:p>
            <a:fld id="{E00E8139-2939-44CD-A979-42F903DC5DC8}" type="slidenum">
              <a:rPr lang="en-IN" smtClean="0"/>
              <a:t>‹#›</a:t>
            </a:fld>
            <a:endParaRPr lang="en-IN"/>
          </a:p>
        </p:txBody>
      </p:sp>
    </p:spTree>
    <p:extLst>
      <p:ext uri="{BB962C8B-B14F-4D97-AF65-F5344CB8AC3E}">
        <p14:creationId xmlns:p14="http://schemas.microsoft.com/office/powerpoint/2010/main" val="3121544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DD6A5-1CB3-57C3-ADAD-C203C19947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6B29D1D-5198-89A9-9A76-90F31046EF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DF9EE4-4887-5750-9440-0F61E8062BDE}"/>
              </a:ext>
            </a:extLst>
          </p:cNvPr>
          <p:cNvSpPr>
            <a:spLocks noGrp="1"/>
          </p:cNvSpPr>
          <p:nvPr>
            <p:ph type="dt" sz="half" idx="10"/>
          </p:nvPr>
        </p:nvSpPr>
        <p:spPr/>
        <p:txBody>
          <a:bodyPr/>
          <a:lstStyle/>
          <a:p>
            <a:fld id="{1E30D10B-EBD7-4F53-8249-5BEF9F767704}" type="datetimeFigureOut">
              <a:rPr lang="en-IN" smtClean="0"/>
              <a:t>01-02-2025</a:t>
            </a:fld>
            <a:endParaRPr lang="en-IN"/>
          </a:p>
        </p:txBody>
      </p:sp>
      <p:sp>
        <p:nvSpPr>
          <p:cNvPr id="5" name="Footer Placeholder 4">
            <a:extLst>
              <a:ext uri="{FF2B5EF4-FFF2-40B4-BE49-F238E27FC236}">
                <a16:creationId xmlns:a16="http://schemas.microsoft.com/office/drawing/2014/main" id="{05D8DCAD-3708-FC33-ADED-7F2E17C4F75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45C19A0-AD0D-9535-C487-0C23FCBD39D3}"/>
              </a:ext>
            </a:extLst>
          </p:cNvPr>
          <p:cNvSpPr>
            <a:spLocks noGrp="1"/>
          </p:cNvSpPr>
          <p:nvPr>
            <p:ph type="sldNum" sz="quarter" idx="12"/>
          </p:nvPr>
        </p:nvSpPr>
        <p:spPr/>
        <p:txBody>
          <a:bodyPr/>
          <a:lstStyle/>
          <a:p>
            <a:fld id="{E00E8139-2939-44CD-A979-42F903DC5DC8}" type="slidenum">
              <a:rPr lang="en-IN" smtClean="0"/>
              <a:t>‹#›</a:t>
            </a:fld>
            <a:endParaRPr lang="en-IN"/>
          </a:p>
        </p:txBody>
      </p:sp>
    </p:spTree>
    <p:extLst>
      <p:ext uri="{BB962C8B-B14F-4D97-AF65-F5344CB8AC3E}">
        <p14:creationId xmlns:p14="http://schemas.microsoft.com/office/powerpoint/2010/main" val="1644991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88DEE-8A60-9227-E34F-21EB0CDD5AC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33718D7-F135-E0E9-3EC6-FBFD893932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42ADF75-596C-6B52-6185-D2A166A6C5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2A847B9-BD4A-9076-38F3-5C7DE35578B7}"/>
              </a:ext>
            </a:extLst>
          </p:cNvPr>
          <p:cNvSpPr>
            <a:spLocks noGrp="1"/>
          </p:cNvSpPr>
          <p:nvPr>
            <p:ph type="dt" sz="half" idx="10"/>
          </p:nvPr>
        </p:nvSpPr>
        <p:spPr/>
        <p:txBody>
          <a:bodyPr/>
          <a:lstStyle/>
          <a:p>
            <a:fld id="{1E30D10B-EBD7-4F53-8249-5BEF9F767704}" type="datetimeFigureOut">
              <a:rPr lang="en-IN" smtClean="0"/>
              <a:t>01-02-2025</a:t>
            </a:fld>
            <a:endParaRPr lang="en-IN"/>
          </a:p>
        </p:txBody>
      </p:sp>
      <p:sp>
        <p:nvSpPr>
          <p:cNvPr id="6" name="Footer Placeholder 5">
            <a:extLst>
              <a:ext uri="{FF2B5EF4-FFF2-40B4-BE49-F238E27FC236}">
                <a16:creationId xmlns:a16="http://schemas.microsoft.com/office/drawing/2014/main" id="{5DA547EC-54F3-2939-8D87-4C0A801CD66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CEAD51F-8A9E-D7B6-075F-B5814F146939}"/>
              </a:ext>
            </a:extLst>
          </p:cNvPr>
          <p:cNvSpPr>
            <a:spLocks noGrp="1"/>
          </p:cNvSpPr>
          <p:nvPr>
            <p:ph type="sldNum" sz="quarter" idx="12"/>
          </p:nvPr>
        </p:nvSpPr>
        <p:spPr/>
        <p:txBody>
          <a:bodyPr/>
          <a:lstStyle/>
          <a:p>
            <a:fld id="{E00E8139-2939-44CD-A979-42F903DC5DC8}" type="slidenum">
              <a:rPr lang="en-IN" smtClean="0"/>
              <a:t>‹#›</a:t>
            </a:fld>
            <a:endParaRPr lang="en-IN"/>
          </a:p>
        </p:txBody>
      </p:sp>
    </p:spTree>
    <p:extLst>
      <p:ext uri="{BB962C8B-B14F-4D97-AF65-F5344CB8AC3E}">
        <p14:creationId xmlns:p14="http://schemas.microsoft.com/office/powerpoint/2010/main" val="2856184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4928D-AC75-69FA-7D9E-980E6B5885E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FB59B9C-600A-03B3-42E6-C676D29CEB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487A85-290B-D8B2-44DF-37D114DCF9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CD2165B-CB8A-EFA9-DAE1-2D522CEC43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7A08E1-BC8B-2242-3295-34A31CCDCD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AAFC34F-C04E-C453-7D2D-80D174952C12}"/>
              </a:ext>
            </a:extLst>
          </p:cNvPr>
          <p:cNvSpPr>
            <a:spLocks noGrp="1"/>
          </p:cNvSpPr>
          <p:nvPr>
            <p:ph type="dt" sz="half" idx="10"/>
          </p:nvPr>
        </p:nvSpPr>
        <p:spPr/>
        <p:txBody>
          <a:bodyPr/>
          <a:lstStyle/>
          <a:p>
            <a:fld id="{1E30D10B-EBD7-4F53-8249-5BEF9F767704}" type="datetimeFigureOut">
              <a:rPr lang="en-IN" smtClean="0"/>
              <a:t>01-02-2025</a:t>
            </a:fld>
            <a:endParaRPr lang="en-IN"/>
          </a:p>
        </p:txBody>
      </p:sp>
      <p:sp>
        <p:nvSpPr>
          <p:cNvPr id="8" name="Footer Placeholder 7">
            <a:extLst>
              <a:ext uri="{FF2B5EF4-FFF2-40B4-BE49-F238E27FC236}">
                <a16:creationId xmlns:a16="http://schemas.microsoft.com/office/drawing/2014/main" id="{9E70686A-4C67-B92C-2983-797690256DD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52FC8E2-0E8C-754F-E14E-57A3DD41ED02}"/>
              </a:ext>
            </a:extLst>
          </p:cNvPr>
          <p:cNvSpPr>
            <a:spLocks noGrp="1"/>
          </p:cNvSpPr>
          <p:nvPr>
            <p:ph type="sldNum" sz="quarter" idx="12"/>
          </p:nvPr>
        </p:nvSpPr>
        <p:spPr/>
        <p:txBody>
          <a:bodyPr/>
          <a:lstStyle/>
          <a:p>
            <a:fld id="{E00E8139-2939-44CD-A979-42F903DC5DC8}" type="slidenum">
              <a:rPr lang="en-IN" smtClean="0"/>
              <a:t>‹#›</a:t>
            </a:fld>
            <a:endParaRPr lang="en-IN"/>
          </a:p>
        </p:txBody>
      </p:sp>
    </p:spTree>
    <p:extLst>
      <p:ext uri="{BB962C8B-B14F-4D97-AF65-F5344CB8AC3E}">
        <p14:creationId xmlns:p14="http://schemas.microsoft.com/office/powerpoint/2010/main" val="1786558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935D-9809-79B1-EFAC-ACBBFE2568F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6C6EA2A-0852-C18E-D636-6C71505FFBB3}"/>
              </a:ext>
            </a:extLst>
          </p:cNvPr>
          <p:cNvSpPr>
            <a:spLocks noGrp="1"/>
          </p:cNvSpPr>
          <p:nvPr>
            <p:ph type="dt" sz="half" idx="10"/>
          </p:nvPr>
        </p:nvSpPr>
        <p:spPr/>
        <p:txBody>
          <a:bodyPr/>
          <a:lstStyle/>
          <a:p>
            <a:fld id="{1E30D10B-EBD7-4F53-8249-5BEF9F767704}" type="datetimeFigureOut">
              <a:rPr lang="en-IN" smtClean="0"/>
              <a:t>01-02-2025</a:t>
            </a:fld>
            <a:endParaRPr lang="en-IN"/>
          </a:p>
        </p:txBody>
      </p:sp>
      <p:sp>
        <p:nvSpPr>
          <p:cNvPr id="4" name="Footer Placeholder 3">
            <a:extLst>
              <a:ext uri="{FF2B5EF4-FFF2-40B4-BE49-F238E27FC236}">
                <a16:creationId xmlns:a16="http://schemas.microsoft.com/office/drawing/2014/main" id="{B64E431A-F1F3-C954-504A-E51E7424DBF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4A7DA37-E39A-CCB9-62D0-8AF6E6558586}"/>
              </a:ext>
            </a:extLst>
          </p:cNvPr>
          <p:cNvSpPr>
            <a:spLocks noGrp="1"/>
          </p:cNvSpPr>
          <p:nvPr>
            <p:ph type="sldNum" sz="quarter" idx="12"/>
          </p:nvPr>
        </p:nvSpPr>
        <p:spPr/>
        <p:txBody>
          <a:bodyPr/>
          <a:lstStyle/>
          <a:p>
            <a:fld id="{E00E8139-2939-44CD-A979-42F903DC5DC8}" type="slidenum">
              <a:rPr lang="en-IN" smtClean="0"/>
              <a:t>‹#›</a:t>
            </a:fld>
            <a:endParaRPr lang="en-IN"/>
          </a:p>
        </p:txBody>
      </p:sp>
    </p:spTree>
    <p:extLst>
      <p:ext uri="{BB962C8B-B14F-4D97-AF65-F5344CB8AC3E}">
        <p14:creationId xmlns:p14="http://schemas.microsoft.com/office/powerpoint/2010/main" val="2391304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66E2AC-8B86-0DEB-317F-181F97BDA2D6}"/>
              </a:ext>
            </a:extLst>
          </p:cNvPr>
          <p:cNvSpPr>
            <a:spLocks noGrp="1"/>
          </p:cNvSpPr>
          <p:nvPr>
            <p:ph type="dt" sz="half" idx="10"/>
          </p:nvPr>
        </p:nvSpPr>
        <p:spPr/>
        <p:txBody>
          <a:bodyPr/>
          <a:lstStyle/>
          <a:p>
            <a:fld id="{1E30D10B-EBD7-4F53-8249-5BEF9F767704}" type="datetimeFigureOut">
              <a:rPr lang="en-IN" smtClean="0"/>
              <a:t>01-02-2025</a:t>
            </a:fld>
            <a:endParaRPr lang="en-IN"/>
          </a:p>
        </p:txBody>
      </p:sp>
      <p:sp>
        <p:nvSpPr>
          <p:cNvPr id="3" name="Footer Placeholder 2">
            <a:extLst>
              <a:ext uri="{FF2B5EF4-FFF2-40B4-BE49-F238E27FC236}">
                <a16:creationId xmlns:a16="http://schemas.microsoft.com/office/drawing/2014/main" id="{ED067200-41B8-7696-9D36-57A5E346175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531BF3C-E07F-3A26-FC8E-E1A70EE78A92}"/>
              </a:ext>
            </a:extLst>
          </p:cNvPr>
          <p:cNvSpPr>
            <a:spLocks noGrp="1"/>
          </p:cNvSpPr>
          <p:nvPr>
            <p:ph type="sldNum" sz="quarter" idx="12"/>
          </p:nvPr>
        </p:nvSpPr>
        <p:spPr/>
        <p:txBody>
          <a:bodyPr/>
          <a:lstStyle/>
          <a:p>
            <a:fld id="{E00E8139-2939-44CD-A979-42F903DC5DC8}" type="slidenum">
              <a:rPr lang="en-IN" smtClean="0"/>
              <a:t>‹#›</a:t>
            </a:fld>
            <a:endParaRPr lang="en-IN"/>
          </a:p>
        </p:txBody>
      </p:sp>
    </p:spTree>
    <p:extLst>
      <p:ext uri="{BB962C8B-B14F-4D97-AF65-F5344CB8AC3E}">
        <p14:creationId xmlns:p14="http://schemas.microsoft.com/office/powerpoint/2010/main" val="342293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5714C-BAF2-8681-C0C6-EDAB1D9112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513331E-3A77-ADD8-C72B-E74654C6EC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C3FDC99-268A-DCEC-8AFA-AAF15C64B3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011212-8391-629B-876D-13501094CD7B}"/>
              </a:ext>
            </a:extLst>
          </p:cNvPr>
          <p:cNvSpPr>
            <a:spLocks noGrp="1"/>
          </p:cNvSpPr>
          <p:nvPr>
            <p:ph type="dt" sz="half" idx="10"/>
          </p:nvPr>
        </p:nvSpPr>
        <p:spPr/>
        <p:txBody>
          <a:bodyPr/>
          <a:lstStyle/>
          <a:p>
            <a:fld id="{1E30D10B-EBD7-4F53-8249-5BEF9F767704}" type="datetimeFigureOut">
              <a:rPr lang="en-IN" smtClean="0"/>
              <a:t>01-02-2025</a:t>
            </a:fld>
            <a:endParaRPr lang="en-IN"/>
          </a:p>
        </p:txBody>
      </p:sp>
      <p:sp>
        <p:nvSpPr>
          <p:cNvPr id="6" name="Footer Placeholder 5">
            <a:extLst>
              <a:ext uri="{FF2B5EF4-FFF2-40B4-BE49-F238E27FC236}">
                <a16:creationId xmlns:a16="http://schemas.microsoft.com/office/drawing/2014/main" id="{1F782094-0E9D-59D0-87D5-21B41EEF867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0DE336-851A-4325-C971-EEC34EC3C2B3}"/>
              </a:ext>
            </a:extLst>
          </p:cNvPr>
          <p:cNvSpPr>
            <a:spLocks noGrp="1"/>
          </p:cNvSpPr>
          <p:nvPr>
            <p:ph type="sldNum" sz="quarter" idx="12"/>
          </p:nvPr>
        </p:nvSpPr>
        <p:spPr/>
        <p:txBody>
          <a:bodyPr/>
          <a:lstStyle/>
          <a:p>
            <a:fld id="{E00E8139-2939-44CD-A979-42F903DC5DC8}" type="slidenum">
              <a:rPr lang="en-IN" smtClean="0"/>
              <a:t>‹#›</a:t>
            </a:fld>
            <a:endParaRPr lang="en-IN"/>
          </a:p>
        </p:txBody>
      </p:sp>
    </p:spTree>
    <p:extLst>
      <p:ext uri="{BB962C8B-B14F-4D97-AF65-F5344CB8AC3E}">
        <p14:creationId xmlns:p14="http://schemas.microsoft.com/office/powerpoint/2010/main" val="3775091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CE86F-2231-7F15-48C5-6B596C766C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D15F989-BACD-D274-8F84-A1DC7C2294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E4227D1A-6932-F4D2-9F00-C7051E2DFB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32E3BD-F541-81A4-DF1D-27B916B46614}"/>
              </a:ext>
            </a:extLst>
          </p:cNvPr>
          <p:cNvSpPr>
            <a:spLocks noGrp="1"/>
          </p:cNvSpPr>
          <p:nvPr>
            <p:ph type="dt" sz="half" idx="10"/>
          </p:nvPr>
        </p:nvSpPr>
        <p:spPr/>
        <p:txBody>
          <a:bodyPr/>
          <a:lstStyle/>
          <a:p>
            <a:fld id="{1E30D10B-EBD7-4F53-8249-5BEF9F767704}" type="datetimeFigureOut">
              <a:rPr lang="en-IN" smtClean="0"/>
              <a:t>01-02-2025</a:t>
            </a:fld>
            <a:endParaRPr lang="en-IN"/>
          </a:p>
        </p:txBody>
      </p:sp>
      <p:sp>
        <p:nvSpPr>
          <p:cNvPr id="6" name="Footer Placeholder 5">
            <a:extLst>
              <a:ext uri="{FF2B5EF4-FFF2-40B4-BE49-F238E27FC236}">
                <a16:creationId xmlns:a16="http://schemas.microsoft.com/office/drawing/2014/main" id="{34523D5E-4CA6-B28D-6B19-F0EEE7EAD42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97572DB-0A48-2ED0-845E-E732E7C0BAB8}"/>
              </a:ext>
            </a:extLst>
          </p:cNvPr>
          <p:cNvSpPr>
            <a:spLocks noGrp="1"/>
          </p:cNvSpPr>
          <p:nvPr>
            <p:ph type="sldNum" sz="quarter" idx="12"/>
          </p:nvPr>
        </p:nvSpPr>
        <p:spPr/>
        <p:txBody>
          <a:bodyPr/>
          <a:lstStyle/>
          <a:p>
            <a:fld id="{E00E8139-2939-44CD-A979-42F903DC5DC8}" type="slidenum">
              <a:rPr lang="en-IN" smtClean="0"/>
              <a:t>‹#›</a:t>
            </a:fld>
            <a:endParaRPr lang="en-IN"/>
          </a:p>
        </p:txBody>
      </p:sp>
    </p:spTree>
    <p:extLst>
      <p:ext uri="{BB962C8B-B14F-4D97-AF65-F5344CB8AC3E}">
        <p14:creationId xmlns:p14="http://schemas.microsoft.com/office/powerpoint/2010/main" val="3152962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2F532-4F1F-00EE-20C3-9B625475C66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25C9C6C-DC7B-0968-3ED4-246979C000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9400AAB-5E1F-92E7-97F2-68642D2563D4}"/>
              </a:ext>
            </a:extLst>
          </p:cNvPr>
          <p:cNvSpPr>
            <a:spLocks noGrp="1"/>
          </p:cNvSpPr>
          <p:nvPr>
            <p:ph type="dt" sz="half" idx="10"/>
          </p:nvPr>
        </p:nvSpPr>
        <p:spPr/>
        <p:txBody>
          <a:bodyPr/>
          <a:lstStyle/>
          <a:p>
            <a:fld id="{1E30D10B-EBD7-4F53-8249-5BEF9F767704}" type="datetimeFigureOut">
              <a:rPr lang="en-IN" smtClean="0"/>
              <a:t>01-02-2025</a:t>
            </a:fld>
            <a:endParaRPr lang="en-IN"/>
          </a:p>
        </p:txBody>
      </p:sp>
      <p:sp>
        <p:nvSpPr>
          <p:cNvPr id="5" name="Footer Placeholder 4">
            <a:extLst>
              <a:ext uri="{FF2B5EF4-FFF2-40B4-BE49-F238E27FC236}">
                <a16:creationId xmlns:a16="http://schemas.microsoft.com/office/drawing/2014/main" id="{FF0F554C-AB01-BC78-D21C-EB25190DC82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38B8717-7AC4-A4F4-072C-CC0E5877F883}"/>
              </a:ext>
            </a:extLst>
          </p:cNvPr>
          <p:cNvSpPr>
            <a:spLocks noGrp="1"/>
          </p:cNvSpPr>
          <p:nvPr>
            <p:ph type="sldNum" sz="quarter" idx="12"/>
          </p:nvPr>
        </p:nvSpPr>
        <p:spPr/>
        <p:txBody>
          <a:bodyPr/>
          <a:lstStyle/>
          <a:p>
            <a:fld id="{E00E8139-2939-44CD-A979-42F903DC5DC8}" type="slidenum">
              <a:rPr lang="en-IN" smtClean="0"/>
              <a:t>‹#›</a:t>
            </a:fld>
            <a:endParaRPr lang="en-IN"/>
          </a:p>
        </p:txBody>
      </p:sp>
    </p:spTree>
    <p:extLst>
      <p:ext uri="{BB962C8B-B14F-4D97-AF65-F5344CB8AC3E}">
        <p14:creationId xmlns:p14="http://schemas.microsoft.com/office/powerpoint/2010/main" val="3022688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281A14-C747-CEFA-58D2-6ECBA9E906D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A913F75-9652-0B25-A622-087EC552D8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8FFEEE-5E29-6415-0823-1A9CBA44CCFA}"/>
              </a:ext>
            </a:extLst>
          </p:cNvPr>
          <p:cNvSpPr>
            <a:spLocks noGrp="1"/>
          </p:cNvSpPr>
          <p:nvPr>
            <p:ph type="dt" sz="half" idx="10"/>
          </p:nvPr>
        </p:nvSpPr>
        <p:spPr/>
        <p:txBody>
          <a:bodyPr/>
          <a:lstStyle/>
          <a:p>
            <a:fld id="{1E30D10B-EBD7-4F53-8249-5BEF9F767704}" type="datetimeFigureOut">
              <a:rPr lang="en-IN" smtClean="0"/>
              <a:t>01-02-2025</a:t>
            </a:fld>
            <a:endParaRPr lang="en-IN"/>
          </a:p>
        </p:txBody>
      </p:sp>
      <p:sp>
        <p:nvSpPr>
          <p:cNvPr id="5" name="Footer Placeholder 4">
            <a:extLst>
              <a:ext uri="{FF2B5EF4-FFF2-40B4-BE49-F238E27FC236}">
                <a16:creationId xmlns:a16="http://schemas.microsoft.com/office/drawing/2014/main" id="{6064E2DC-265A-E834-5980-0D58156DF67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6B759F8-E900-ACDB-203F-1AA7D19856B5}"/>
              </a:ext>
            </a:extLst>
          </p:cNvPr>
          <p:cNvSpPr>
            <a:spLocks noGrp="1"/>
          </p:cNvSpPr>
          <p:nvPr>
            <p:ph type="sldNum" sz="quarter" idx="12"/>
          </p:nvPr>
        </p:nvSpPr>
        <p:spPr/>
        <p:txBody>
          <a:bodyPr/>
          <a:lstStyle/>
          <a:p>
            <a:fld id="{E00E8139-2939-44CD-A979-42F903DC5DC8}" type="slidenum">
              <a:rPr lang="en-IN" smtClean="0"/>
              <a:t>‹#›</a:t>
            </a:fld>
            <a:endParaRPr lang="en-IN"/>
          </a:p>
        </p:txBody>
      </p:sp>
    </p:spTree>
    <p:extLst>
      <p:ext uri="{BB962C8B-B14F-4D97-AF65-F5344CB8AC3E}">
        <p14:creationId xmlns:p14="http://schemas.microsoft.com/office/powerpoint/2010/main" val="3989488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42AB80-84DC-F256-AB13-C6447D6B35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5A527E4-EADB-654B-6516-16F4D4E11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EF6D594-B471-6587-8712-8561DCC75B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30D10B-EBD7-4F53-8249-5BEF9F767704}" type="datetimeFigureOut">
              <a:rPr lang="en-IN" smtClean="0"/>
              <a:t>01-02-2025</a:t>
            </a:fld>
            <a:endParaRPr lang="en-IN"/>
          </a:p>
        </p:txBody>
      </p:sp>
      <p:sp>
        <p:nvSpPr>
          <p:cNvPr id="5" name="Footer Placeholder 4">
            <a:extLst>
              <a:ext uri="{FF2B5EF4-FFF2-40B4-BE49-F238E27FC236}">
                <a16:creationId xmlns:a16="http://schemas.microsoft.com/office/drawing/2014/main" id="{FB8584E2-A1F3-3F81-51D6-726474B593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817E80B-D8E2-3893-E46A-253D105F43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0E8139-2939-44CD-A979-42F903DC5DC8}" type="slidenum">
              <a:rPr lang="en-IN" smtClean="0"/>
              <a:t>‹#›</a:t>
            </a:fld>
            <a:endParaRPr lang="en-IN"/>
          </a:p>
        </p:txBody>
      </p:sp>
    </p:spTree>
    <p:extLst>
      <p:ext uri="{BB962C8B-B14F-4D97-AF65-F5344CB8AC3E}">
        <p14:creationId xmlns:p14="http://schemas.microsoft.com/office/powerpoint/2010/main" val="3578791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C6775-8F97-5D24-DFD9-34FB87EDFD22}"/>
              </a:ext>
            </a:extLst>
          </p:cNvPr>
          <p:cNvSpPr>
            <a:spLocks noGrp="1"/>
          </p:cNvSpPr>
          <p:nvPr>
            <p:ph type="ctrTitle"/>
          </p:nvPr>
        </p:nvSpPr>
        <p:spPr/>
        <p:txBody>
          <a:bodyPr>
            <a:normAutofit fontScale="90000"/>
          </a:bodyPr>
          <a:lstStyle/>
          <a:p>
            <a:r>
              <a:rPr lang="en-IN" b="1" i="0" dirty="0">
                <a:effectLst/>
                <a:latin typeface="-apple-system"/>
              </a:rPr>
              <a:t>Democratic Politics</a:t>
            </a:r>
            <a:br>
              <a:rPr lang="en-IN" b="1" i="0" dirty="0">
                <a:effectLst/>
                <a:latin typeface="-apple-system"/>
              </a:rPr>
            </a:br>
            <a:r>
              <a:rPr lang="en-IN" b="1" i="0" dirty="0">
                <a:effectLst/>
                <a:latin typeface="-apple-system"/>
              </a:rPr>
              <a:t> Important questions</a:t>
            </a:r>
            <a:br>
              <a:rPr lang="en-IN" b="1" i="0" dirty="0">
                <a:effectLst/>
                <a:latin typeface="-apple-system"/>
              </a:rPr>
            </a:br>
            <a:r>
              <a:rPr lang="en-IN" b="1" i="0" dirty="0">
                <a:effectLst/>
                <a:latin typeface="-apple-system"/>
              </a:rPr>
              <a:t>Class X</a:t>
            </a:r>
            <a:endParaRPr lang="en-IN" dirty="0"/>
          </a:p>
        </p:txBody>
      </p:sp>
      <p:sp>
        <p:nvSpPr>
          <p:cNvPr id="3" name="Subtitle 2">
            <a:extLst>
              <a:ext uri="{FF2B5EF4-FFF2-40B4-BE49-F238E27FC236}">
                <a16:creationId xmlns:a16="http://schemas.microsoft.com/office/drawing/2014/main" id="{3A74F7F5-8A2F-22B9-1987-5D4CC9F464EC}"/>
              </a:ext>
            </a:extLst>
          </p:cNvPr>
          <p:cNvSpPr>
            <a:spLocks noGrp="1"/>
          </p:cNvSpPr>
          <p:nvPr>
            <p:ph type="subTitle" idx="1"/>
          </p:nvPr>
        </p:nvSpPr>
        <p:spPr/>
        <p:txBody>
          <a:bodyPr>
            <a:normAutofit/>
          </a:bodyPr>
          <a:lstStyle/>
          <a:p>
            <a:r>
              <a:rPr lang="en-IN" sz="3200" dirty="0" err="1"/>
              <a:t>toppershome.online</a:t>
            </a:r>
            <a:endParaRPr lang="en-IN" sz="3200" dirty="0"/>
          </a:p>
        </p:txBody>
      </p:sp>
    </p:spTree>
    <p:extLst>
      <p:ext uri="{BB962C8B-B14F-4D97-AF65-F5344CB8AC3E}">
        <p14:creationId xmlns:p14="http://schemas.microsoft.com/office/powerpoint/2010/main" val="389459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2F8F2-309A-62A5-1833-C5DB5B3F75DD}"/>
              </a:ext>
            </a:extLst>
          </p:cNvPr>
          <p:cNvSpPr>
            <a:spLocks noGrp="1"/>
          </p:cNvSpPr>
          <p:nvPr>
            <p:ph idx="1"/>
          </p:nvPr>
        </p:nvSpPr>
        <p:spPr>
          <a:xfrm>
            <a:off x="688257" y="481781"/>
            <a:ext cx="10913807" cy="5685350"/>
          </a:xfrm>
        </p:spPr>
        <p:txBody>
          <a:bodyPr>
            <a:normAutofit fontScale="40000" lnSpcReduction="20000"/>
          </a:bodyPr>
          <a:lstStyle/>
          <a:p>
            <a:pPr algn="l" fontAlgn="base">
              <a:spcAft>
                <a:spcPts val="1500"/>
              </a:spcAft>
            </a:pPr>
            <a:r>
              <a:rPr lang="en-US" b="1" i="0" dirty="0">
                <a:effectLst/>
                <a:latin typeface="-apple-system"/>
              </a:rPr>
              <a:t>                                                                                            </a:t>
            </a:r>
            <a:r>
              <a:rPr lang="en-US" sz="5800" b="1" i="0" dirty="0">
                <a:effectLst/>
                <a:latin typeface="-apple-system"/>
              </a:rPr>
              <a:t>POWER SAHARING</a:t>
            </a:r>
          </a:p>
          <a:p>
            <a:pPr algn="l" fontAlgn="base">
              <a:buFont typeface="+mj-lt"/>
              <a:buAutoNum type="arabicPeriod"/>
            </a:pPr>
            <a:r>
              <a:rPr lang="en-US" sz="4000" b="0" i="0" dirty="0">
                <a:solidFill>
                  <a:srgbClr val="334155"/>
                </a:solidFill>
                <a:effectLst/>
                <a:latin typeface="-apple-system"/>
              </a:rPr>
              <a:t>Which language was recognized as the official language of Sri Lanka in 1956.</a:t>
            </a:r>
          </a:p>
          <a:p>
            <a:pPr algn="l" fontAlgn="base">
              <a:buFont typeface="+mj-lt"/>
              <a:buAutoNum type="arabicPeriod"/>
            </a:pPr>
            <a:r>
              <a:rPr lang="en-US" sz="4000" b="0" i="0" dirty="0">
                <a:solidFill>
                  <a:srgbClr val="334155"/>
                </a:solidFill>
                <a:effectLst/>
                <a:latin typeface="-apple-system"/>
              </a:rPr>
              <a:t> Apart from  Central and State Government which is the third type of government in Belgium . What  is the language spoken by the  people of Belgium.          </a:t>
            </a:r>
            <a:r>
              <a:rPr lang="en-US" sz="4000" b="0" i="0" dirty="0">
                <a:solidFill>
                  <a:srgbClr val="334155"/>
                </a:solidFill>
                <a:effectLst/>
                <a:latin typeface="arial black" panose="020B0A04020102020204" pitchFamily="34" charset="0"/>
              </a:rPr>
              <a:t> </a:t>
            </a:r>
            <a:endParaRPr lang="en-US" sz="4000" b="0" i="0" dirty="0">
              <a:solidFill>
                <a:srgbClr val="334155"/>
              </a:solidFill>
              <a:effectLst/>
              <a:latin typeface="-apple-system"/>
            </a:endParaRPr>
          </a:p>
          <a:p>
            <a:pPr algn="l" fontAlgn="base">
              <a:buFont typeface="+mj-lt"/>
              <a:buAutoNum type="arabicPeriod"/>
            </a:pPr>
            <a:r>
              <a:rPr lang="en-US" sz="4000" b="0" i="0" dirty="0">
                <a:solidFill>
                  <a:srgbClr val="334155"/>
                </a:solidFill>
                <a:effectLst/>
                <a:latin typeface="-apple-system"/>
              </a:rPr>
              <a:t>Define Majoritarianism ? What measure were taken by democratically elected government of Sri Lanka to establish Sinhala Supremacy. What were it’s consequences’    </a:t>
            </a:r>
          </a:p>
          <a:p>
            <a:pPr algn="l" fontAlgn="base">
              <a:buFont typeface="+mj-lt"/>
              <a:buAutoNum type="arabicPeriod"/>
            </a:pPr>
            <a:r>
              <a:rPr lang="en-US" sz="4000" b="0" i="0" dirty="0">
                <a:solidFill>
                  <a:srgbClr val="FF0000"/>
                </a:solidFill>
                <a:effectLst/>
                <a:latin typeface="arial black" panose="020B0A04020102020204" pitchFamily="34" charset="0"/>
              </a:rPr>
              <a:t>What do you mean by check and balance system. What is vertical division of power ?**                      </a:t>
            </a:r>
            <a:endParaRPr lang="en-US" sz="4000" b="0" i="0" dirty="0">
              <a:solidFill>
                <a:srgbClr val="334155"/>
              </a:solidFill>
              <a:effectLst/>
              <a:latin typeface="-apple-system"/>
            </a:endParaRPr>
          </a:p>
          <a:p>
            <a:pPr algn="l" fontAlgn="base">
              <a:buFont typeface="+mj-lt"/>
              <a:buAutoNum type="arabicPeriod"/>
            </a:pPr>
            <a:r>
              <a:rPr lang="en-US" sz="4000" b="0" i="0" dirty="0">
                <a:solidFill>
                  <a:srgbClr val="334155"/>
                </a:solidFill>
                <a:effectLst/>
                <a:latin typeface="-apple-system"/>
              </a:rPr>
              <a:t>Explain the problems  of culture diversity faced by Belgians and Sri Lanka?</a:t>
            </a:r>
          </a:p>
          <a:p>
            <a:pPr algn="l" fontAlgn="base">
              <a:buFont typeface="+mj-lt"/>
              <a:buAutoNum type="arabicPeriod"/>
            </a:pPr>
            <a:r>
              <a:rPr lang="en-US" sz="4000" b="0" i="0" dirty="0">
                <a:solidFill>
                  <a:srgbClr val="FF0000"/>
                </a:solidFill>
                <a:effectLst/>
                <a:latin typeface="arial black" panose="020B0A04020102020204" pitchFamily="34" charset="0"/>
              </a:rPr>
              <a:t> How far do you agree that power sharing keeps the spirit of Democracy.**</a:t>
            </a:r>
            <a:endParaRPr lang="en-US" sz="4000" b="0" i="0" dirty="0">
              <a:solidFill>
                <a:srgbClr val="334155"/>
              </a:solidFill>
              <a:effectLst/>
              <a:latin typeface="-apple-system"/>
            </a:endParaRPr>
          </a:p>
          <a:p>
            <a:pPr algn="l" fontAlgn="base">
              <a:buFont typeface="+mj-lt"/>
              <a:buAutoNum type="arabicPeriod"/>
            </a:pPr>
            <a:r>
              <a:rPr lang="en-US" sz="4000" b="0" i="0" dirty="0">
                <a:solidFill>
                  <a:srgbClr val="334155"/>
                </a:solidFill>
                <a:effectLst/>
                <a:latin typeface="-apple-system"/>
              </a:rPr>
              <a:t>In Belgium, Which speaking community had conflict with Dutch speaking people in1950-60.</a:t>
            </a:r>
          </a:p>
          <a:p>
            <a:pPr algn="l" fontAlgn="base">
              <a:buFont typeface="+mj-lt"/>
              <a:buAutoNum type="arabicPeriod"/>
            </a:pPr>
            <a:r>
              <a:rPr lang="en-US" sz="4000" b="0" i="0" dirty="0">
                <a:solidFill>
                  <a:srgbClr val="334155"/>
                </a:solidFill>
                <a:effectLst/>
                <a:latin typeface="-apple-system"/>
              </a:rPr>
              <a:t>Mostly Sinhala belong to which  Community ?         </a:t>
            </a:r>
            <a:r>
              <a:rPr lang="en-US" sz="4000" b="0" i="0" dirty="0">
                <a:solidFill>
                  <a:srgbClr val="334155"/>
                </a:solidFill>
                <a:effectLst/>
                <a:latin typeface="arial black" panose="020B0A04020102020204" pitchFamily="34" charset="0"/>
              </a:rPr>
              <a:t> </a:t>
            </a:r>
            <a:endParaRPr lang="en-US" sz="4000" b="0" i="0" dirty="0">
              <a:solidFill>
                <a:srgbClr val="334155"/>
              </a:solidFill>
              <a:effectLst/>
              <a:latin typeface="-apple-system"/>
            </a:endParaRPr>
          </a:p>
          <a:p>
            <a:pPr algn="l" fontAlgn="base">
              <a:buFont typeface="+mj-lt"/>
              <a:buAutoNum type="arabicPeriod"/>
            </a:pPr>
            <a:r>
              <a:rPr lang="en-US" sz="4000" b="0" i="0" dirty="0">
                <a:solidFill>
                  <a:srgbClr val="334155"/>
                </a:solidFill>
                <a:effectLst/>
                <a:latin typeface="-apple-system"/>
              </a:rPr>
              <a:t>Which Language is spoken mostly in Brussels? Give the examples of powered shared among different social groups . Which community is rich and powerful in Belgium. Which are the languages spoken in Belgium</a:t>
            </a:r>
          </a:p>
          <a:p>
            <a:pPr algn="l" fontAlgn="base">
              <a:buFont typeface="+mj-lt"/>
              <a:buAutoNum type="arabicPeriod"/>
            </a:pPr>
            <a:r>
              <a:rPr lang="en-US" sz="4000" b="0" i="0" dirty="0">
                <a:solidFill>
                  <a:srgbClr val="334155"/>
                </a:solidFill>
                <a:effectLst/>
                <a:latin typeface="-apple-system"/>
              </a:rPr>
              <a:t>Where is the head -</a:t>
            </a:r>
            <a:r>
              <a:rPr lang="en-US" sz="4000" b="0" i="0" dirty="0" err="1">
                <a:solidFill>
                  <a:srgbClr val="334155"/>
                </a:solidFill>
                <a:effectLst/>
                <a:latin typeface="-apple-system"/>
              </a:rPr>
              <a:t>quater</a:t>
            </a:r>
            <a:r>
              <a:rPr lang="en-US" sz="4000" b="0" i="0" dirty="0">
                <a:solidFill>
                  <a:srgbClr val="334155"/>
                </a:solidFill>
                <a:effectLst/>
                <a:latin typeface="-apple-system"/>
              </a:rPr>
              <a:t> of European Union Located.?          </a:t>
            </a:r>
          </a:p>
          <a:p>
            <a:pPr algn="l" fontAlgn="base">
              <a:buFont typeface="+mj-lt"/>
              <a:buAutoNum type="arabicPeriod"/>
            </a:pPr>
            <a:r>
              <a:rPr lang="en-US" sz="4000" b="0" i="0" dirty="0">
                <a:solidFill>
                  <a:srgbClr val="FF0000"/>
                </a:solidFill>
                <a:effectLst/>
                <a:latin typeface="arial black" panose="020B0A04020102020204" pitchFamily="34" charset="0"/>
              </a:rPr>
              <a:t>Write the three measures taken by Belgium to accommodate regional and cultural diversity .? How did Belgium solve Ethnic problem**</a:t>
            </a:r>
            <a:endParaRPr lang="en-US" sz="4000" b="0" i="0" dirty="0">
              <a:solidFill>
                <a:srgbClr val="334155"/>
              </a:solidFill>
              <a:effectLst/>
              <a:latin typeface="-apple-system"/>
            </a:endParaRPr>
          </a:p>
          <a:p>
            <a:pPr algn="l" fontAlgn="base">
              <a:buFont typeface="+mj-lt"/>
              <a:buAutoNum type="arabicPeriod"/>
            </a:pPr>
            <a:r>
              <a:rPr lang="en-US" sz="4000" b="0" i="0" dirty="0">
                <a:solidFill>
                  <a:srgbClr val="FF0000"/>
                </a:solidFill>
                <a:effectLst/>
                <a:latin typeface="arial black" panose="020B0A04020102020204" pitchFamily="34" charset="0"/>
              </a:rPr>
              <a:t>Why is power sharing desirable (2024) ii)What is the primary objective of separate government in Brussels ? iii) Which constitutional term is used for the government which has no official religion and all communities have freedom to profess and practice any religion they like</a:t>
            </a:r>
            <a:endParaRPr lang="en-US" sz="4000"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3743353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C847105F-202A-0799-D76D-16C88C5CCF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1781" y="246063"/>
            <a:ext cx="11198942" cy="6125240"/>
          </a:xfrm>
        </p:spPr>
      </p:pic>
    </p:spTree>
    <p:extLst>
      <p:ext uri="{BB962C8B-B14F-4D97-AF65-F5344CB8AC3E}">
        <p14:creationId xmlns:p14="http://schemas.microsoft.com/office/powerpoint/2010/main" val="2657811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D3E016-0AFB-1056-40A7-49206343A7EC}"/>
              </a:ext>
            </a:extLst>
          </p:cNvPr>
          <p:cNvSpPr>
            <a:spLocks noGrp="1"/>
          </p:cNvSpPr>
          <p:nvPr>
            <p:ph idx="1"/>
          </p:nvPr>
        </p:nvSpPr>
        <p:spPr>
          <a:xfrm>
            <a:off x="609600" y="432619"/>
            <a:ext cx="10744200" cy="5744344"/>
          </a:xfrm>
        </p:spPr>
        <p:txBody>
          <a:bodyPr/>
          <a:lstStyle/>
          <a:p>
            <a:pPr algn="l" fontAlgn="base"/>
            <a:r>
              <a:rPr lang="en-US" b="0" i="0" dirty="0">
                <a:solidFill>
                  <a:srgbClr val="334155"/>
                </a:solidFill>
                <a:effectLst/>
                <a:latin typeface="-apple-system"/>
              </a:rPr>
              <a:t>Which country is good example of holding together federation? Union and state Government makes the laws on which subject ? What is the need of local self government ?</a:t>
            </a:r>
          </a:p>
          <a:p>
            <a:pPr algn="l" fontAlgn="base"/>
            <a:r>
              <a:rPr lang="en-US" b="0" i="0" dirty="0">
                <a:solidFill>
                  <a:srgbClr val="334155"/>
                </a:solidFill>
                <a:effectLst/>
                <a:latin typeface="-apple-system"/>
              </a:rPr>
              <a:t>What are residuary subjects who makes the law ? </a:t>
            </a:r>
            <a:r>
              <a:rPr lang="en-US" b="0" i="0" dirty="0" err="1">
                <a:solidFill>
                  <a:srgbClr val="334155"/>
                </a:solidFill>
                <a:effectLst/>
                <a:latin typeface="-apple-system"/>
              </a:rPr>
              <a:t>Analyse</a:t>
            </a:r>
            <a:r>
              <a:rPr lang="en-US" b="0" i="0" dirty="0">
                <a:solidFill>
                  <a:srgbClr val="334155"/>
                </a:solidFill>
                <a:effectLst/>
                <a:latin typeface="-apple-system"/>
              </a:rPr>
              <a:t> the center and state relation before and after 1990?</a:t>
            </a:r>
          </a:p>
          <a:p>
            <a:pPr algn="l" fontAlgn="base"/>
            <a:r>
              <a:rPr lang="en-US" b="0" i="0" dirty="0">
                <a:solidFill>
                  <a:srgbClr val="334155"/>
                </a:solidFill>
                <a:effectLst/>
                <a:latin typeface="-apple-system"/>
              </a:rPr>
              <a:t>How did Indian Federation tackle the challenge of language policy?</a:t>
            </a:r>
          </a:p>
          <a:p>
            <a:pPr algn="l" fontAlgn="base"/>
            <a:r>
              <a:rPr lang="en-US" b="0" i="0" dirty="0">
                <a:solidFill>
                  <a:srgbClr val="334155"/>
                </a:solidFill>
                <a:effectLst/>
                <a:latin typeface="-apple-system"/>
              </a:rPr>
              <a:t>What is Gram Sabha ? Explain it’s work.</a:t>
            </a:r>
          </a:p>
          <a:p>
            <a:pPr algn="l" fontAlgn="base"/>
            <a:r>
              <a:rPr lang="en-US" b="0" i="0" dirty="0">
                <a:solidFill>
                  <a:srgbClr val="FF0000"/>
                </a:solidFill>
                <a:effectLst/>
                <a:latin typeface="arial black" panose="020B0A04020102020204" pitchFamily="34" charset="0"/>
              </a:rPr>
              <a:t>What is the fundamental Principle  of democracy</a:t>
            </a:r>
            <a:r>
              <a:rPr lang="en-US" b="0" i="0" dirty="0">
                <a:solidFill>
                  <a:srgbClr val="334155"/>
                </a:solidFill>
                <a:effectLst/>
                <a:latin typeface="-apple-system"/>
              </a:rPr>
              <a:t>?</a:t>
            </a:r>
            <a:r>
              <a:rPr lang="en-US" b="0" i="0" dirty="0">
                <a:solidFill>
                  <a:srgbClr val="FF0000"/>
                </a:solidFill>
                <a:effectLst/>
                <a:latin typeface="arial black" panose="020B0A04020102020204" pitchFamily="34" charset="0"/>
              </a:rPr>
              <a:t> Education, Adoption, Communication and Marriages comes under which list(2024</a:t>
            </a:r>
            <a:endParaRPr lang="en-US"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1869507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F4A79C-EAE9-3C5F-39B5-D2BA67D3CEC8}"/>
              </a:ext>
            </a:extLst>
          </p:cNvPr>
          <p:cNvSpPr>
            <a:spLocks noGrp="1"/>
          </p:cNvSpPr>
          <p:nvPr>
            <p:ph idx="1"/>
          </p:nvPr>
        </p:nvSpPr>
        <p:spPr>
          <a:xfrm>
            <a:off x="530942" y="245806"/>
            <a:ext cx="10822858" cy="5931157"/>
          </a:xfrm>
        </p:spPr>
        <p:txBody>
          <a:bodyPr>
            <a:normAutofit fontScale="70000" lnSpcReduction="20000"/>
          </a:bodyPr>
          <a:lstStyle/>
          <a:p>
            <a:pPr algn="ctr" fontAlgn="base"/>
            <a:r>
              <a:rPr lang="en-US" b="1" i="0" dirty="0">
                <a:effectLst/>
                <a:latin typeface="-apple-system"/>
              </a:rPr>
              <a:t>Gender ,Religion and caste</a:t>
            </a:r>
          </a:p>
          <a:p>
            <a:pPr algn="l" fontAlgn="base">
              <a:buFont typeface="+mj-lt"/>
              <a:buAutoNum type="arabicPeriod"/>
            </a:pPr>
            <a:r>
              <a:rPr lang="en-US" b="0" i="0" dirty="0">
                <a:solidFill>
                  <a:srgbClr val="334155"/>
                </a:solidFill>
                <a:effectLst/>
                <a:latin typeface="-apple-system"/>
              </a:rPr>
              <a:t>What % of seats reserved for women in local bodies ? Who is Feminist ? Explain the status of women representation in India legislative bodies ?</a:t>
            </a:r>
          </a:p>
          <a:p>
            <a:pPr algn="l" fontAlgn="base">
              <a:buFont typeface="+mj-lt"/>
              <a:buAutoNum type="arabicPeriod"/>
            </a:pPr>
            <a:r>
              <a:rPr lang="en-US" b="0" i="0" dirty="0">
                <a:solidFill>
                  <a:srgbClr val="334155"/>
                </a:solidFill>
                <a:effectLst/>
                <a:latin typeface="-apple-system"/>
              </a:rPr>
              <a:t> What is the total population of SC,ST,OBC in our country?</a:t>
            </a:r>
          </a:p>
          <a:p>
            <a:pPr algn="l" fontAlgn="base">
              <a:buFont typeface="+mj-lt"/>
              <a:buAutoNum type="arabicPeriod"/>
            </a:pPr>
            <a:r>
              <a:rPr lang="en-US" b="0" i="0" dirty="0">
                <a:solidFill>
                  <a:srgbClr val="334155"/>
                </a:solidFill>
                <a:effectLst/>
                <a:latin typeface="-apple-system"/>
              </a:rPr>
              <a:t> Mention the two provision which make India a secular state ?</a:t>
            </a:r>
          </a:p>
          <a:p>
            <a:pPr algn="l" fontAlgn="base">
              <a:buFont typeface="+mj-lt"/>
              <a:buAutoNum type="arabicPeriod"/>
            </a:pPr>
            <a:r>
              <a:rPr lang="en-US" b="0" i="0" dirty="0">
                <a:solidFill>
                  <a:srgbClr val="334155"/>
                </a:solidFill>
                <a:effectLst/>
                <a:latin typeface="-apple-system"/>
              </a:rPr>
              <a:t> Taking Vote on the religious grounds and caste ridden politics is against the principle of democracy.</a:t>
            </a:r>
          </a:p>
          <a:p>
            <a:pPr algn="l" fontAlgn="base">
              <a:buFont typeface="+mj-lt"/>
              <a:buAutoNum type="arabicPeriod"/>
            </a:pPr>
            <a:r>
              <a:rPr lang="en-US" b="0" i="0" dirty="0">
                <a:solidFill>
                  <a:srgbClr val="334155"/>
                </a:solidFill>
                <a:effectLst/>
                <a:latin typeface="-apple-system"/>
              </a:rPr>
              <a:t>How does religion influence the political set up of our country ?</a:t>
            </a:r>
          </a:p>
          <a:p>
            <a:pPr algn="l" fontAlgn="base">
              <a:buFont typeface="+mj-lt"/>
              <a:buAutoNum type="arabicPeriod"/>
            </a:pPr>
            <a:r>
              <a:rPr lang="en-US" b="0" i="0" dirty="0">
                <a:solidFill>
                  <a:srgbClr val="FF0000"/>
                </a:solidFill>
                <a:effectLst/>
                <a:latin typeface="arial black" panose="020B0A04020102020204" pitchFamily="34" charset="0"/>
              </a:rPr>
              <a:t>What is Feminist Movement? Explain the political demands of Feminist Movement of India ?**</a:t>
            </a:r>
            <a:endParaRPr lang="en-US" b="0" i="0" dirty="0">
              <a:solidFill>
                <a:srgbClr val="334155"/>
              </a:solidFill>
              <a:effectLst/>
              <a:latin typeface="-apple-system"/>
            </a:endParaRPr>
          </a:p>
          <a:p>
            <a:pPr algn="l" fontAlgn="base">
              <a:buFont typeface="+mj-lt"/>
              <a:buAutoNum type="arabicPeriod"/>
            </a:pPr>
            <a:r>
              <a:rPr lang="en-US" b="0" i="0" dirty="0">
                <a:solidFill>
                  <a:srgbClr val="334155"/>
                </a:solidFill>
                <a:effectLst/>
                <a:latin typeface="-apple-system"/>
              </a:rPr>
              <a:t> Why do the Government of India give holidays on the religious festivals explain.</a:t>
            </a:r>
          </a:p>
          <a:p>
            <a:pPr algn="l" fontAlgn="base">
              <a:buFont typeface="+mj-lt"/>
              <a:buAutoNum type="arabicPeriod"/>
            </a:pPr>
            <a:r>
              <a:rPr lang="en-US" b="0" i="0" dirty="0">
                <a:solidFill>
                  <a:srgbClr val="334155"/>
                </a:solidFill>
                <a:effectLst/>
                <a:latin typeface="-apple-system"/>
              </a:rPr>
              <a:t> Define a)Caste Hierarchy b)Communalism c) Sexual division of </a:t>
            </a:r>
            <a:r>
              <a:rPr lang="en-US" b="0" i="0" dirty="0" err="1">
                <a:solidFill>
                  <a:srgbClr val="334155"/>
                </a:solidFill>
                <a:effectLst/>
                <a:latin typeface="-apple-system"/>
              </a:rPr>
              <a:t>Labour</a:t>
            </a:r>
            <a:r>
              <a:rPr lang="en-US" b="0" i="0" dirty="0">
                <a:solidFill>
                  <a:srgbClr val="334155"/>
                </a:solidFill>
                <a:effectLst/>
                <a:latin typeface="-apple-system"/>
              </a:rPr>
              <a:t> d)Patriarchy</a:t>
            </a:r>
          </a:p>
          <a:p>
            <a:pPr algn="l" fontAlgn="base">
              <a:buFont typeface="+mj-lt"/>
              <a:buAutoNum type="arabicPeriod"/>
            </a:pPr>
            <a:r>
              <a:rPr lang="en-US" b="0" i="0" dirty="0">
                <a:solidFill>
                  <a:srgbClr val="334155"/>
                </a:solidFill>
                <a:effectLst/>
                <a:latin typeface="-apple-system"/>
              </a:rPr>
              <a:t>Explain How can Communalism takes various forms in politics ?</a:t>
            </a:r>
          </a:p>
          <a:p>
            <a:pPr algn="l" fontAlgn="base">
              <a:buFont typeface="+mj-lt"/>
              <a:buAutoNum type="arabicPeriod"/>
            </a:pPr>
            <a:r>
              <a:rPr lang="en-US" b="0" i="0" dirty="0">
                <a:solidFill>
                  <a:srgbClr val="334155"/>
                </a:solidFill>
                <a:effectLst/>
                <a:latin typeface="-apple-system"/>
              </a:rPr>
              <a:t>Give reasons that caste barriers breaking down in  India?  What was Gandhi thought about Religion and Politics in India ?</a:t>
            </a:r>
          </a:p>
          <a:p>
            <a:pPr algn="l" fontAlgn="base">
              <a:buFont typeface="+mj-lt"/>
              <a:buAutoNum type="arabicPeriod"/>
            </a:pPr>
            <a:r>
              <a:rPr lang="en-US" b="0" i="0" dirty="0">
                <a:solidFill>
                  <a:srgbClr val="334155"/>
                </a:solidFill>
                <a:effectLst/>
                <a:latin typeface="-apple-system"/>
              </a:rPr>
              <a:t> Explain Division of </a:t>
            </a:r>
            <a:r>
              <a:rPr lang="en-US" b="0" i="0" dirty="0" err="1">
                <a:solidFill>
                  <a:srgbClr val="334155"/>
                </a:solidFill>
                <a:effectLst/>
                <a:latin typeface="-apple-system"/>
              </a:rPr>
              <a:t>labour</a:t>
            </a:r>
            <a:r>
              <a:rPr lang="en-US" b="0" i="0" dirty="0">
                <a:solidFill>
                  <a:srgbClr val="334155"/>
                </a:solidFill>
                <a:effectLst/>
                <a:latin typeface="-apple-system"/>
              </a:rPr>
              <a:t> on the basis of </a:t>
            </a:r>
            <a:r>
              <a:rPr lang="en-US" b="0" i="0" dirty="0" err="1">
                <a:solidFill>
                  <a:srgbClr val="334155"/>
                </a:solidFill>
                <a:effectLst/>
                <a:latin typeface="-apple-system"/>
              </a:rPr>
              <a:t>sex.?Why</a:t>
            </a:r>
            <a:r>
              <a:rPr lang="en-US" b="0" i="0" dirty="0">
                <a:solidFill>
                  <a:srgbClr val="334155"/>
                </a:solidFill>
                <a:effectLst/>
                <a:latin typeface="-apple-system"/>
              </a:rPr>
              <a:t> is there </a:t>
            </a:r>
            <a:r>
              <a:rPr lang="en-US" b="0" i="0" dirty="0" err="1">
                <a:solidFill>
                  <a:srgbClr val="334155"/>
                </a:solidFill>
                <a:effectLst/>
                <a:latin typeface="-apple-system"/>
              </a:rPr>
              <a:t>discrimnation</a:t>
            </a:r>
            <a:r>
              <a:rPr lang="en-US" b="0" i="0" dirty="0">
                <a:solidFill>
                  <a:srgbClr val="334155"/>
                </a:solidFill>
                <a:effectLst/>
                <a:latin typeface="-apple-system"/>
              </a:rPr>
              <a:t> against Women?</a:t>
            </a:r>
          </a:p>
          <a:p>
            <a:pPr algn="l" fontAlgn="base">
              <a:buFont typeface="+mj-lt"/>
              <a:buAutoNum type="arabicPeriod"/>
            </a:pPr>
            <a:r>
              <a:rPr lang="en-US" b="0" i="0" dirty="0">
                <a:solidFill>
                  <a:srgbClr val="334155"/>
                </a:solidFill>
                <a:effectLst/>
                <a:latin typeface="-apple-system"/>
              </a:rPr>
              <a:t>What was Equal Remuneration Act ? What do you mean by occupational mobility ?What is Urbanization?</a:t>
            </a:r>
          </a:p>
          <a:p>
            <a:pPr algn="l" fontAlgn="base">
              <a:buFont typeface="+mj-lt"/>
              <a:buAutoNum type="arabicPeriod"/>
            </a:pPr>
            <a:r>
              <a:rPr lang="en-US" b="0" i="0" dirty="0">
                <a:solidFill>
                  <a:srgbClr val="FF0000"/>
                </a:solidFill>
                <a:effectLst/>
                <a:latin typeface="arial black" panose="020B0A04020102020204" pitchFamily="34" charset="0"/>
              </a:rPr>
              <a:t>Which term is used for social, political and economic equality for women .(2024) Which language is added in the </a:t>
            </a:r>
            <a:r>
              <a:rPr lang="en-US" b="0" i="0" dirty="0" err="1">
                <a:solidFill>
                  <a:srgbClr val="FF0000"/>
                </a:solidFill>
                <a:effectLst/>
                <a:latin typeface="arial black" panose="020B0A04020102020204" pitchFamily="34" charset="0"/>
              </a:rPr>
              <a:t>constition</a:t>
            </a:r>
            <a:r>
              <a:rPr lang="en-US" b="0" i="0" dirty="0">
                <a:solidFill>
                  <a:srgbClr val="FF0000"/>
                </a:solidFill>
                <a:effectLst/>
                <a:latin typeface="arial black" panose="020B0A04020102020204" pitchFamily="34" charset="0"/>
              </a:rPr>
              <a:t> of 8th schedule.*</a:t>
            </a:r>
            <a:endParaRPr lang="en-US"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3828018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8B9037-487C-ABEF-3A1D-E80A10A3F376}"/>
              </a:ext>
            </a:extLst>
          </p:cNvPr>
          <p:cNvSpPr>
            <a:spLocks noGrp="1"/>
          </p:cNvSpPr>
          <p:nvPr>
            <p:ph idx="1"/>
          </p:nvPr>
        </p:nvSpPr>
        <p:spPr>
          <a:xfrm>
            <a:off x="363794" y="363794"/>
            <a:ext cx="10990006" cy="5813169"/>
          </a:xfrm>
        </p:spPr>
        <p:txBody>
          <a:bodyPr>
            <a:normAutofit fontScale="62500" lnSpcReduction="20000"/>
          </a:bodyPr>
          <a:lstStyle/>
          <a:p>
            <a:pPr algn="ctr" fontAlgn="base"/>
            <a:r>
              <a:rPr lang="en-US" sz="7000" b="1" i="0" dirty="0">
                <a:effectLst/>
                <a:latin typeface="-apple-system"/>
              </a:rPr>
              <a:t>Political Parties</a:t>
            </a:r>
          </a:p>
          <a:p>
            <a:pPr algn="l" fontAlgn="base">
              <a:buFont typeface="+mj-lt"/>
              <a:buAutoNum type="arabicPeriod"/>
            </a:pPr>
            <a:r>
              <a:rPr lang="en-US" b="0" i="0" dirty="0">
                <a:solidFill>
                  <a:srgbClr val="334155"/>
                </a:solidFill>
                <a:effectLst/>
                <a:latin typeface="-apple-system"/>
              </a:rPr>
              <a:t>What is meant by Political Parties ? What are it’s main component? what are recognized political party? What  special privilege are given to them by Election Commission.? What is National political parties and how is it different from state political party ?</a:t>
            </a:r>
          </a:p>
          <a:p>
            <a:pPr algn="l" fontAlgn="base">
              <a:buFont typeface="+mj-lt"/>
              <a:buAutoNum type="arabicPeriod"/>
            </a:pPr>
            <a:r>
              <a:rPr lang="en-US" b="0" i="0" dirty="0">
                <a:solidFill>
                  <a:srgbClr val="334155"/>
                </a:solidFill>
                <a:effectLst/>
                <a:latin typeface="-apple-system"/>
              </a:rPr>
              <a:t>How many parties are needed in a democratic system to conduct free and fair election?</a:t>
            </a:r>
          </a:p>
          <a:p>
            <a:pPr algn="l" fontAlgn="base">
              <a:buFont typeface="+mj-lt"/>
              <a:buAutoNum type="arabicPeriod"/>
            </a:pPr>
            <a:r>
              <a:rPr lang="en-US" b="0" i="0" dirty="0">
                <a:solidFill>
                  <a:srgbClr val="334155"/>
                </a:solidFill>
                <a:effectLst/>
                <a:latin typeface="-apple-system"/>
              </a:rPr>
              <a:t>What is the main source of inspiration  and guideline philosophy of BJP.</a:t>
            </a:r>
          </a:p>
          <a:p>
            <a:pPr algn="l" fontAlgn="base">
              <a:buFont typeface="+mj-lt"/>
              <a:buAutoNum type="arabicPeriod"/>
            </a:pPr>
            <a:r>
              <a:rPr lang="en-US" b="0" i="0" dirty="0">
                <a:solidFill>
                  <a:srgbClr val="334155"/>
                </a:solidFill>
                <a:effectLst/>
                <a:latin typeface="-apple-system"/>
              </a:rPr>
              <a:t> In which state Biju Janta  Dal exists .Name the state in which  </a:t>
            </a:r>
            <a:r>
              <a:rPr lang="en-US" b="0" i="0" dirty="0" err="1">
                <a:solidFill>
                  <a:srgbClr val="334155"/>
                </a:solidFill>
                <a:effectLst/>
                <a:latin typeface="-apple-system"/>
              </a:rPr>
              <a:t>Rashtriya</a:t>
            </a:r>
            <a:r>
              <a:rPr lang="en-US" b="0" i="0" dirty="0">
                <a:solidFill>
                  <a:srgbClr val="334155"/>
                </a:solidFill>
                <a:effectLst/>
                <a:latin typeface="-apple-system"/>
              </a:rPr>
              <a:t> Lok Dal exist .</a:t>
            </a:r>
          </a:p>
          <a:p>
            <a:pPr algn="l" fontAlgn="base">
              <a:buFont typeface="+mj-lt"/>
              <a:buAutoNum type="arabicPeriod"/>
            </a:pPr>
            <a:r>
              <a:rPr lang="en-US" b="0" i="0" dirty="0">
                <a:solidFill>
                  <a:srgbClr val="334155"/>
                </a:solidFill>
                <a:effectLst/>
                <a:latin typeface="-apple-system"/>
              </a:rPr>
              <a:t>What is Universal Adult Suffrage stands for ? What is the difference between pressure group and political parties ? Why did India adopt the multi party system ?</a:t>
            </a:r>
          </a:p>
          <a:p>
            <a:pPr algn="l" fontAlgn="base">
              <a:buFont typeface="+mj-lt"/>
              <a:buAutoNum type="arabicPeriod"/>
            </a:pPr>
            <a:r>
              <a:rPr lang="en-US" b="0" i="0" dirty="0">
                <a:solidFill>
                  <a:srgbClr val="334155"/>
                </a:solidFill>
                <a:effectLst/>
                <a:latin typeface="-apple-system"/>
              </a:rPr>
              <a:t> Give the names of the personalities which are the main source of inspiration of Bahujan Samaj Party .?</a:t>
            </a:r>
          </a:p>
          <a:p>
            <a:pPr algn="l" fontAlgn="base">
              <a:buFont typeface="+mj-lt"/>
              <a:buAutoNum type="arabicPeriod"/>
            </a:pPr>
            <a:r>
              <a:rPr lang="en-US" b="0" i="0" dirty="0">
                <a:solidFill>
                  <a:srgbClr val="334155"/>
                </a:solidFill>
                <a:effectLst/>
                <a:latin typeface="-apple-system"/>
              </a:rPr>
              <a:t> Name the Two regional parties of West Bengal? Name of </a:t>
            </a:r>
            <a:r>
              <a:rPr lang="en-US" b="0" i="0" dirty="0" err="1">
                <a:solidFill>
                  <a:srgbClr val="334155"/>
                </a:solidFill>
                <a:effectLst/>
                <a:latin typeface="-apple-system"/>
              </a:rPr>
              <a:t>of</a:t>
            </a:r>
            <a:r>
              <a:rPr lang="en-US" b="0" i="0" dirty="0">
                <a:solidFill>
                  <a:srgbClr val="334155"/>
                </a:solidFill>
                <a:effectLst/>
                <a:latin typeface="-apple-system"/>
              </a:rPr>
              <a:t> the political party that have national level </a:t>
            </a:r>
            <a:r>
              <a:rPr lang="en-US" b="0" i="0" dirty="0" err="1">
                <a:solidFill>
                  <a:srgbClr val="334155"/>
                </a:solidFill>
                <a:effectLst/>
                <a:latin typeface="-apple-system"/>
              </a:rPr>
              <a:t>organisation</a:t>
            </a:r>
            <a:r>
              <a:rPr lang="en-US" b="0" i="0" dirty="0">
                <a:solidFill>
                  <a:srgbClr val="334155"/>
                </a:solidFill>
                <a:effectLst/>
                <a:latin typeface="-apple-system"/>
              </a:rPr>
              <a:t> but not </a:t>
            </a:r>
            <a:r>
              <a:rPr lang="en-US" b="0" i="0" dirty="0" err="1">
                <a:solidFill>
                  <a:srgbClr val="334155"/>
                </a:solidFill>
                <a:effectLst/>
                <a:latin typeface="-apple-system"/>
              </a:rPr>
              <a:t>recognised</a:t>
            </a:r>
            <a:r>
              <a:rPr lang="en-US" b="0" i="0" dirty="0">
                <a:solidFill>
                  <a:srgbClr val="334155"/>
                </a:solidFill>
                <a:effectLst/>
                <a:latin typeface="-apple-system"/>
              </a:rPr>
              <a:t> as national political party ? Name the political party which grew out of a movement ?</a:t>
            </a:r>
          </a:p>
          <a:p>
            <a:pPr algn="l" fontAlgn="base">
              <a:buFont typeface="+mj-lt"/>
              <a:buAutoNum type="arabicPeriod"/>
            </a:pPr>
            <a:r>
              <a:rPr lang="en-US" b="0" i="0" dirty="0">
                <a:solidFill>
                  <a:srgbClr val="334155"/>
                </a:solidFill>
                <a:effectLst/>
                <a:latin typeface="-apple-system"/>
              </a:rPr>
              <a:t> Mention the ideology of Indian National Congress.</a:t>
            </a:r>
          </a:p>
          <a:p>
            <a:pPr algn="l" fontAlgn="base">
              <a:buFont typeface="+mj-lt"/>
              <a:buAutoNum type="arabicPeriod"/>
            </a:pPr>
            <a:r>
              <a:rPr lang="en-US" b="0" i="0" dirty="0">
                <a:solidFill>
                  <a:srgbClr val="334155"/>
                </a:solidFill>
                <a:effectLst/>
                <a:latin typeface="-apple-system"/>
              </a:rPr>
              <a:t>Mention the important features of BJP .</a:t>
            </a:r>
          </a:p>
          <a:p>
            <a:pPr algn="l" fontAlgn="base">
              <a:buFont typeface="+mj-lt"/>
              <a:buAutoNum type="arabicPeriod"/>
            </a:pPr>
            <a:r>
              <a:rPr lang="en-US" b="0" i="0" dirty="0">
                <a:solidFill>
                  <a:srgbClr val="334155"/>
                </a:solidFill>
                <a:effectLst/>
                <a:latin typeface="-apple-system"/>
              </a:rPr>
              <a:t> Lack  of internal democracy  within the parties is the major challenge to political parties  Explain .</a:t>
            </a:r>
          </a:p>
          <a:p>
            <a:pPr algn="l" fontAlgn="base">
              <a:buFont typeface="+mj-lt"/>
              <a:buAutoNum type="arabicPeriod"/>
            </a:pPr>
            <a:r>
              <a:rPr lang="en-US" b="0" i="0" dirty="0">
                <a:solidFill>
                  <a:srgbClr val="334155"/>
                </a:solidFill>
                <a:effectLst/>
                <a:latin typeface="-apple-system"/>
              </a:rPr>
              <a:t>Dynastic succession is the serious problem for the political parties discuss.</a:t>
            </a:r>
          </a:p>
          <a:p>
            <a:pPr algn="l" fontAlgn="base">
              <a:buFont typeface="+mj-lt"/>
              <a:buAutoNum type="arabicPeriod"/>
            </a:pPr>
            <a:r>
              <a:rPr lang="en-US" b="0" i="0" dirty="0">
                <a:solidFill>
                  <a:srgbClr val="334155"/>
                </a:solidFill>
                <a:effectLst/>
                <a:latin typeface="-apple-system"/>
              </a:rPr>
              <a:t>What is meant by regional political parties ? State the conditions they to be recognized as regional political party.</a:t>
            </a:r>
          </a:p>
          <a:p>
            <a:pPr algn="l" fontAlgn="base">
              <a:buFont typeface="+mj-lt"/>
              <a:buAutoNum type="arabicPeriod"/>
            </a:pPr>
            <a:r>
              <a:rPr lang="en-US" b="0" i="0" dirty="0">
                <a:solidFill>
                  <a:srgbClr val="334155"/>
                </a:solidFill>
                <a:effectLst/>
                <a:latin typeface="-apple-system"/>
              </a:rPr>
              <a:t>Give your suggestions to reform needed in political parties ?</a:t>
            </a:r>
          </a:p>
          <a:p>
            <a:pPr marL="0" indent="0">
              <a:buNone/>
            </a:pPr>
            <a:endParaRPr lang="en-IN" dirty="0"/>
          </a:p>
        </p:txBody>
      </p:sp>
    </p:spTree>
    <p:extLst>
      <p:ext uri="{BB962C8B-B14F-4D97-AF65-F5344CB8AC3E}">
        <p14:creationId xmlns:p14="http://schemas.microsoft.com/office/powerpoint/2010/main" val="3506149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7B70E6-18A4-1C4D-34FA-A162B9D32C81}"/>
              </a:ext>
            </a:extLst>
          </p:cNvPr>
          <p:cNvSpPr>
            <a:spLocks noGrp="1"/>
          </p:cNvSpPr>
          <p:nvPr>
            <p:ph idx="1"/>
          </p:nvPr>
        </p:nvSpPr>
        <p:spPr>
          <a:xfrm>
            <a:off x="491613" y="314632"/>
            <a:ext cx="10862187" cy="5862331"/>
          </a:xfrm>
        </p:spPr>
        <p:txBody>
          <a:bodyPr>
            <a:normAutofit fontScale="77500" lnSpcReduction="20000"/>
          </a:bodyPr>
          <a:lstStyle/>
          <a:p>
            <a:pPr marL="0" indent="0" algn="l" fontAlgn="base">
              <a:buNone/>
            </a:pPr>
            <a:r>
              <a:rPr lang="en-US" b="0" i="0" dirty="0">
                <a:solidFill>
                  <a:srgbClr val="334155"/>
                </a:solidFill>
                <a:effectLst/>
                <a:latin typeface="-apple-system"/>
              </a:rPr>
              <a:t>14.Explain the growing role of money and muscles in political parties.?</a:t>
            </a:r>
          </a:p>
          <a:p>
            <a:pPr marL="0" indent="0" algn="l" fontAlgn="base">
              <a:buNone/>
            </a:pPr>
            <a:r>
              <a:rPr lang="en-US" b="0" i="0" dirty="0">
                <a:solidFill>
                  <a:srgbClr val="FF0000"/>
                </a:solidFill>
                <a:effectLst/>
                <a:latin typeface="arial black" panose="020B0A04020102020204" pitchFamily="34" charset="0"/>
              </a:rPr>
              <a:t>15.Explain the major functions of political parties? Why are they important for democracy of country?**What are the </a:t>
            </a:r>
            <a:r>
              <a:rPr lang="en-US" b="0" i="0" dirty="0" err="1">
                <a:solidFill>
                  <a:srgbClr val="FF0000"/>
                </a:solidFill>
                <a:effectLst/>
                <a:latin typeface="arial black" panose="020B0A04020102020204" pitchFamily="34" charset="0"/>
              </a:rPr>
              <a:t>responsibities</a:t>
            </a:r>
            <a:r>
              <a:rPr lang="en-US" b="0" i="0" dirty="0">
                <a:solidFill>
                  <a:srgbClr val="FF0000"/>
                </a:solidFill>
                <a:effectLst/>
                <a:latin typeface="arial black" panose="020B0A04020102020204" pitchFamily="34" charset="0"/>
              </a:rPr>
              <a:t> be carried out by political parties of India (2024)</a:t>
            </a:r>
            <a:endParaRPr lang="en-US" b="0" i="0" dirty="0">
              <a:solidFill>
                <a:srgbClr val="334155"/>
              </a:solidFill>
              <a:effectLst/>
              <a:latin typeface="-apple-system"/>
            </a:endParaRPr>
          </a:p>
          <a:p>
            <a:pPr marL="0" indent="0" algn="l" fontAlgn="base">
              <a:buNone/>
            </a:pPr>
            <a:r>
              <a:rPr lang="en-US" b="0" i="0" dirty="0">
                <a:solidFill>
                  <a:srgbClr val="334155"/>
                </a:solidFill>
                <a:effectLst/>
                <a:latin typeface="-apple-system"/>
              </a:rPr>
              <a:t>15.What is the role of Opposition party in the democracy?</a:t>
            </a:r>
          </a:p>
          <a:p>
            <a:pPr marL="0" indent="0" algn="l" fontAlgn="base">
              <a:buNone/>
            </a:pPr>
            <a:r>
              <a:rPr lang="en-US" b="0" i="0" dirty="0">
                <a:solidFill>
                  <a:srgbClr val="334155"/>
                </a:solidFill>
                <a:effectLst/>
                <a:latin typeface="-apple-system"/>
              </a:rPr>
              <a:t>16.Define a)Ruling Party b)Defection c)Affidavit d)Partisan e)Alliance or Front f)State Funding of Election g)Types of political Parties (with example)</a:t>
            </a:r>
          </a:p>
          <a:p>
            <a:pPr marL="0" indent="0" algn="l" fontAlgn="base">
              <a:buNone/>
            </a:pPr>
            <a:r>
              <a:rPr lang="en-US" b="0" i="0" dirty="0">
                <a:solidFill>
                  <a:srgbClr val="334155"/>
                </a:solidFill>
                <a:effectLst/>
                <a:latin typeface="-apple-system"/>
              </a:rPr>
              <a:t>16. When was the first general election took place in India ? Who was the first Chairperson of BJP? Who was the first Chair person of Bahujan Samaj Party?</a:t>
            </a:r>
          </a:p>
          <a:p>
            <a:pPr marL="0" indent="0" algn="l" fontAlgn="base">
              <a:buNone/>
            </a:pPr>
            <a:r>
              <a:rPr lang="en-US" b="0" i="0" dirty="0">
                <a:solidFill>
                  <a:srgbClr val="334155"/>
                </a:solidFill>
                <a:effectLst/>
                <a:latin typeface="-apple-system"/>
              </a:rPr>
              <a:t>17.When did anti defection act came into power</a:t>
            </a:r>
          </a:p>
          <a:p>
            <a:pPr marL="0" indent="0" algn="l" fontAlgn="base">
              <a:buNone/>
            </a:pPr>
            <a:r>
              <a:rPr lang="en-US" b="0" i="0" dirty="0">
                <a:solidFill>
                  <a:srgbClr val="FF0000"/>
                </a:solidFill>
                <a:effectLst/>
                <a:latin typeface="arial black" panose="020B0A04020102020204" pitchFamily="34" charset="0"/>
              </a:rPr>
              <a:t>18.Which Country in the world has one party system</a:t>
            </a:r>
            <a:endParaRPr lang="en-US" b="0" i="0" dirty="0">
              <a:solidFill>
                <a:srgbClr val="334155"/>
              </a:solidFill>
              <a:effectLst/>
              <a:latin typeface="-apple-system"/>
            </a:endParaRPr>
          </a:p>
          <a:p>
            <a:pPr algn="ctr" fontAlgn="base">
              <a:spcAft>
                <a:spcPts val="1500"/>
              </a:spcAft>
            </a:pPr>
            <a:r>
              <a:rPr lang="en-US" b="1" i="0" dirty="0">
                <a:effectLst/>
                <a:latin typeface="-apple-system"/>
              </a:rPr>
              <a:t> Outcomes of Democracy</a:t>
            </a:r>
          </a:p>
          <a:p>
            <a:pPr algn="l" fontAlgn="base">
              <a:buFont typeface="+mj-lt"/>
              <a:buAutoNum type="arabicPeriod"/>
            </a:pPr>
            <a:r>
              <a:rPr lang="en-US" b="0" i="0" dirty="0">
                <a:solidFill>
                  <a:srgbClr val="334155"/>
                </a:solidFill>
                <a:effectLst/>
                <a:latin typeface="-apple-system"/>
              </a:rPr>
              <a:t>How can you say that democracy are based on political  equality ? What is transparency in democracy  how does government ensures it ? What are the main role of democratic form of government .E</a:t>
            </a:r>
          </a:p>
          <a:p>
            <a:pPr algn="l" fontAlgn="base">
              <a:buFont typeface="+mj-lt"/>
              <a:buAutoNum type="arabicPeriod"/>
            </a:pPr>
            <a:r>
              <a:rPr lang="en-US" b="0" i="0" dirty="0">
                <a:solidFill>
                  <a:srgbClr val="334155"/>
                </a:solidFill>
                <a:effectLst/>
                <a:latin typeface="-apple-system"/>
              </a:rPr>
              <a:t>What are the major difference between democracy   and dictatorship ?</a:t>
            </a:r>
          </a:p>
          <a:p>
            <a:pPr algn="l" fontAlgn="base">
              <a:buFont typeface="+mj-lt"/>
              <a:buAutoNum type="arabicPeriod"/>
            </a:pPr>
            <a:r>
              <a:rPr lang="en-US" b="0" i="0" dirty="0">
                <a:solidFill>
                  <a:srgbClr val="334155"/>
                </a:solidFill>
                <a:effectLst/>
                <a:latin typeface="-apple-system"/>
              </a:rPr>
              <a:t> ” An ideal government would not keep itself away from corruption but also make fighting corruption and black money at top priority ” justify the statement </a:t>
            </a:r>
          </a:p>
          <a:p>
            <a:pPr marL="0" indent="0">
              <a:buNone/>
            </a:pPr>
            <a:endParaRPr lang="en-IN" dirty="0"/>
          </a:p>
        </p:txBody>
      </p:sp>
    </p:spTree>
    <p:extLst>
      <p:ext uri="{BB962C8B-B14F-4D97-AF65-F5344CB8AC3E}">
        <p14:creationId xmlns:p14="http://schemas.microsoft.com/office/powerpoint/2010/main" val="4115618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F5933C-2435-3137-442F-6152F7EC9D0B}"/>
              </a:ext>
            </a:extLst>
          </p:cNvPr>
          <p:cNvSpPr>
            <a:spLocks noGrp="1"/>
          </p:cNvSpPr>
          <p:nvPr>
            <p:ph idx="1"/>
          </p:nvPr>
        </p:nvSpPr>
        <p:spPr>
          <a:xfrm>
            <a:off x="612058" y="390116"/>
            <a:ext cx="10515600" cy="5843536"/>
          </a:xfrm>
        </p:spPr>
        <p:txBody>
          <a:bodyPr>
            <a:normAutofit fontScale="92500" lnSpcReduction="10000"/>
          </a:bodyPr>
          <a:lstStyle/>
          <a:p>
            <a:pPr marL="0" indent="0" algn="l" fontAlgn="base">
              <a:buNone/>
            </a:pPr>
            <a:r>
              <a:rPr lang="en-US" b="0" i="0" dirty="0">
                <a:solidFill>
                  <a:srgbClr val="334155"/>
                </a:solidFill>
                <a:effectLst/>
                <a:latin typeface="-apple-system"/>
              </a:rPr>
              <a:t>4.Explain the role of Government in reducing the economic disparities .</a:t>
            </a:r>
          </a:p>
          <a:p>
            <a:pPr marL="0" indent="0" algn="l" fontAlgn="base">
              <a:buNone/>
            </a:pPr>
            <a:r>
              <a:rPr lang="en-US" b="0" i="0" dirty="0">
                <a:solidFill>
                  <a:srgbClr val="334155"/>
                </a:solidFill>
                <a:effectLst/>
                <a:latin typeface="-apple-system"/>
              </a:rPr>
              <a:t>5.Discuss that democracy seems to be good in principle but not good in practice</a:t>
            </a:r>
          </a:p>
          <a:p>
            <a:pPr marL="0" indent="0" algn="l" fontAlgn="base">
              <a:buNone/>
            </a:pPr>
            <a:r>
              <a:rPr lang="en-US" b="0" i="0" dirty="0">
                <a:solidFill>
                  <a:srgbClr val="334155"/>
                </a:solidFill>
                <a:effectLst/>
                <a:latin typeface="-apple-system"/>
              </a:rPr>
              <a:t>6.Discuss that democratic government is legitimate government ? It accommodate social diversities  How?</a:t>
            </a:r>
          </a:p>
          <a:p>
            <a:pPr marL="0" indent="0" algn="l" fontAlgn="base">
              <a:buNone/>
            </a:pPr>
            <a:r>
              <a:rPr lang="en-US" dirty="0">
                <a:solidFill>
                  <a:srgbClr val="334155"/>
                </a:solidFill>
                <a:latin typeface="-apple-system"/>
              </a:rPr>
              <a:t>7.</a:t>
            </a:r>
            <a:r>
              <a:rPr lang="en-US" b="0" i="0" dirty="0">
                <a:solidFill>
                  <a:srgbClr val="334155"/>
                </a:solidFill>
                <a:effectLst/>
                <a:latin typeface="-apple-system"/>
              </a:rPr>
              <a:t>Explain the values by which we can make Democracy better for citizens of the country.</a:t>
            </a:r>
          </a:p>
          <a:p>
            <a:pPr marL="0" indent="0" algn="l" fontAlgn="base">
              <a:buNone/>
            </a:pPr>
            <a:r>
              <a:rPr lang="en-US" b="0" i="0" dirty="0">
                <a:solidFill>
                  <a:srgbClr val="334155"/>
                </a:solidFill>
                <a:effectLst/>
                <a:latin typeface="-apple-system"/>
              </a:rPr>
              <a:t>8.Define a)Accountability b)Political Equality c)Electorate d)Sovereignty e)By election</a:t>
            </a:r>
          </a:p>
          <a:p>
            <a:pPr marL="0" indent="0" algn="l" fontAlgn="base">
              <a:buNone/>
            </a:pPr>
            <a:r>
              <a:rPr lang="en-US" b="0" i="0" dirty="0">
                <a:solidFill>
                  <a:srgbClr val="334155"/>
                </a:solidFill>
                <a:effectLst/>
                <a:latin typeface="-apple-system"/>
              </a:rPr>
              <a:t>9.What are political, social and economic out come of democracy.?</a:t>
            </a:r>
          </a:p>
          <a:p>
            <a:pPr marL="0" indent="0" algn="l" fontAlgn="base">
              <a:buNone/>
            </a:pPr>
            <a:r>
              <a:rPr lang="en-US" b="0" i="0">
                <a:solidFill>
                  <a:srgbClr val="FF0000"/>
                </a:solidFill>
                <a:effectLst/>
                <a:latin typeface="arial black" panose="020B0A04020102020204" pitchFamily="34" charset="0"/>
              </a:rPr>
              <a:t>10.How </a:t>
            </a:r>
            <a:r>
              <a:rPr lang="en-US" b="0" i="0" dirty="0">
                <a:solidFill>
                  <a:srgbClr val="FF0000"/>
                </a:solidFill>
                <a:effectLst/>
                <a:latin typeface="arial black" panose="020B0A04020102020204" pitchFamily="34" charset="0"/>
              </a:rPr>
              <a:t>is democratic politics make the life of people of the peaceful justify (2024) ? How is democratic government is better than the </a:t>
            </a:r>
            <a:r>
              <a:rPr lang="en-US" b="0" i="0" dirty="0" err="1">
                <a:solidFill>
                  <a:srgbClr val="FF0000"/>
                </a:solidFill>
                <a:effectLst/>
                <a:latin typeface="arial black" panose="020B0A04020102020204" pitchFamily="34" charset="0"/>
              </a:rPr>
              <a:t>oher</a:t>
            </a:r>
            <a:r>
              <a:rPr lang="en-US" b="0" i="0" dirty="0">
                <a:solidFill>
                  <a:srgbClr val="FF0000"/>
                </a:solidFill>
                <a:effectLst/>
                <a:latin typeface="arial black" panose="020B0A04020102020204" pitchFamily="34" charset="0"/>
              </a:rPr>
              <a:t> kind of government ? Democracy accommodate social diversities Explain</a:t>
            </a:r>
            <a:endParaRPr lang="en-US"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39267515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1203</Words>
  <Application>Microsoft Office PowerPoint</Application>
  <PresentationFormat>Widescreen</PresentationFormat>
  <Paragraphs>66</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-apple-system</vt:lpstr>
      <vt:lpstr>Arial</vt:lpstr>
      <vt:lpstr>Arial Black</vt:lpstr>
      <vt:lpstr>Calibri</vt:lpstr>
      <vt:lpstr>Calibri Light</vt:lpstr>
      <vt:lpstr>Office Theme</vt:lpstr>
      <vt:lpstr>Democratic Politics  Important questions Class X</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1</cp:revision>
  <dcterms:created xsi:type="dcterms:W3CDTF">2025-02-01T16:10:24Z</dcterms:created>
  <dcterms:modified xsi:type="dcterms:W3CDTF">2025-02-01T16:32:14Z</dcterms:modified>
</cp:coreProperties>
</file>